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324" r:id="rId4"/>
    <p:sldId id="339" r:id="rId5"/>
    <p:sldId id="311" r:id="rId6"/>
    <p:sldId id="325" r:id="rId7"/>
    <p:sldId id="319" r:id="rId8"/>
    <p:sldId id="308" r:id="rId9"/>
    <p:sldId id="336" r:id="rId10"/>
    <p:sldId id="337" r:id="rId11"/>
    <p:sldId id="340" r:id="rId12"/>
    <p:sldId id="338" r:id="rId13"/>
    <p:sldId id="306" r:id="rId14"/>
    <p:sldId id="341" r:id="rId15"/>
    <p:sldId id="300" r:id="rId16"/>
    <p:sldId id="307" r:id="rId17"/>
    <p:sldId id="321" r:id="rId18"/>
    <p:sldId id="316" r:id="rId19"/>
    <p:sldId id="312" r:id="rId20"/>
    <p:sldId id="332" r:id="rId21"/>
    <p:sldId id="291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B63036-2C92-4F1D-B08F-B2FD1EC28B3A}">
          <p14:sldIdLst>
            <p14:sldId id="256"/>
            <p14:sldId id="293"/>
            <p14:sldId id="324"/>
            <p14:sldId id="339"/>
            <p14:sldId id="311"/>
            <p14:sldId id="325"/>
            <p14:sldId id="319"/>
            <p14:sldId id="308"/>
            <p14:sldId id="336"/>
            <p14:sldId id="337"/>
            <p14:sldId id="340"/>
            <p14:sldId id="338"/>
            <p14:sldId id="306"/>
            <p14:sldId id="341"/>
            <p14:sldId id="300"/>
            <p14:sldId id="307"/>
            <p14:sldId id="321"/>
            <p14:sldId id="316"/>
            <p14:sldId id="312"/>
            <p14:sldId id="332"/>
          </p14:sldIdLst>
        </p14:section>
        <p14:section name="Раздел без заголовка" id="{A7461FF3-558A-4CAF-AE36-2E4A27B341C9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3300"/>
    <a:srgbClr val="5191DF"/>
    <a:srgbClr val="0000FF"/>
    <a:srgbClr val="00FFCC"/>
    <a:srgbClr val="99CCFF"/>
    <a:srgbClr val="FF0000"/>
    <a:srgbClr val="33CC33"/>
    <a:srgbClr val="33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Ценовой</a:t>
            </a:r>
            <a:r>
              <a:rPr lang="ru-RU" sz="16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показатель закупок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070733964009896"/>
          <c:y val="5.5233573448274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29107422723238"/>
          <c:y val="8.7387140847954112E-2"/>
          <c:w val="0.83720222501175345"/>
          <c:h val="0.753170159551761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млрд.руб.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28</c:v>
                </c:pt>
                <c:pt idx="2">
                  <c:v>30.9</c:v>
                </c:pt>
                <c:pt idx="3">
                  <c:v>28.89</c:v>
                </c:pt>
                <c:pt idx="4">
                  <c:v>36.880000000000003</c:v>
                </c:pt>
                <c:pt idx="5">
                  <c:v>32.08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864136"/>
        <c:axId val="183865312"/>
        <c:axId val="176931104"/>
      </c:bar3DChart>
      <c:catAx>
        <c:axId val="18386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65312"/>
        <c:crosses val="autoZero"/>
        <c:auto val="1"/>
        <c:lblAlgn val="ctr"/>
        <c:lblOffset val="100"/>
        <c:noMultiLvlLbl val="0"/>
      </c:catAx>
      <c:valAx>
        <c:axId val="18386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64136"/>
        <c:crosses val="autoZero"/>
        <c:crossBetween val="between"/>
      </c:valAx>
      <c:serAx>
        <c:axId val="176931104"/>
        <c:scaling>
          <c:orientation val="minMax"/>
        </c:scaling>
        <c:delete val="1"/>
        <c:axPos val="b"/>
        <c:majorTickMark val="none"/>
        <c:minorTickMark val="none"/>
        <c:tickLblPos val="nextTo"/>
        <c:crossAx val="18386531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</a:t>
            </a:r>
            <a:r>
              <a:rPr lang="ru-RU" sz="16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электронных конкурсов,%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0432346070773824E-2"/>
          <c:y val="6.009773627355277E-2"/>
          <c:w val="0.88297041565223611"/>
          <c:h val="0.821852268466441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2D5FCC0-3E57-417D-95A5-4B048146F02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F871CB0-EAF0-4C1A-A6CA-353D6CC8FAC6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1.7</c:v>
                </c:pt>
                <c:pt idx="1">
                  <c:v>3</c:v>
                </c:pt>
                <c:pt idx="2">
                  <c:v>3.2</c:v>
                </c:pt>
                <c:pt idx="3">
                  <c:v>6.5</c:v>
                </c:pt>
                <c:pt idx="4">
                  <c:v>12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3859432"/>
        <c:axId val="183864528"/>
        <c:axId val="178527512"/>
      </c:bar3DChart>
      <c:catAx>
        <c:axId val="18385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64528"/>
        <c:crosses val="autoZero"/>
        <c:auto val="1"/>
        <c:lblAlgn val="ctr"/>
        <c:lblOffset val="100"/>
        <c:noMultiLvlLbl val="0"/>
      </c:catAx>
      <c:valAx>
        <c:axId val="18386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859432"/>
        <c:crosses val="autoZero"/>
        <c:crossBetween val="between"/>
      </c:valAx>
      <c:serAx>
        <c:axId val="1785275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83864528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НМЦК по типу процедуры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656933937856553E-2"/>
          <c:y val="0.23922276373966325"/>
          <c:w val="0.90734306606214343"/>
          <c:h val="0.495303735099991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atte">
                <a:bevelT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электронный аукцион, млрд. руб.</c:v>
                </c:pt>
                <c:pt idx="1">
                  <c:v>электронный конкурс, млрд. руб.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12.5</c:v>
                </c:pt>
                <c:pt idx="1">
                  <c:v>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начальной (максимальной) </a:t>
            </a: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цены контракта, цены контракта 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940767469587144"/>
          <c:y val="2.2375930311603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2343844537073722E-2"/>
          <c:y val="0.17527812077423069"/>
          <c:w val="0.94917395858459841"/>
          <c:h val="0.5592330318099878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НМЦК, млн руб.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03758725834437E-2"/>
                  <c:y val="-3.2261844240705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347861868135353E-2"/>
                  <c:y val="-5.6458227421233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347861868135436E-2"/>
                  <c:y val="-4.4360035830969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г.</c:v>
                </c:pt>
                <c:pt idx="1">
                  <c:v>2019 г. </c:v>
                </c:pt>
                <c:pt idx="2">
                  <c:v>2020 г. </c:v>
                </c:pt>
                <c:pt idx="3">
                  <c:v>2021 г. </c:v>
                </c:pt>
                <c:pt idx="4">
                  <c:v>2022 г.</c:v>
                </c:pt>
                <c:pt idx="5">
                  <c:v>2023 г. </c:v>
                </c:pt>
                <c:pt idx="6">
                  <c:v>2024 г. 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1869</c:v>
                </c:pt>
                <c:pt idx="1">
                  <c:v>5146.5200000000004</c:v>
                </c:pt>
                <c:pt idx="2">
                  <c:v>6697.78</c:v>
                </c:pt>
                <c:pt idx="3" formatCode="General">
                  <c:v>9015.6299999999992</c:v>
                </c:pt>
                <c:pt idx="4" formatCode="General">
                  <c:v>8428.3799999999992</c:v>
                </c:pt>
                <c:pt idx="5" formatCode="General">
                  <c:v>11439.76</c:v>
                </c:pt>
                <c:pt idx="6">
                  <c:v>8940.9500000000007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Заключено контрактов на сумму, млн руб.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5727312648553388E-2"/>
                  <c:y val="3.6294574770793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27312648553388E-2"/>
                  <c:y val="5.2425496891145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803758725834437E-2"/>
                  <c:y val="5.64582274212338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2018 г.</c:v>
                </c:pt>
                <c:pt idx="1">
                  <c:v>2019 г. </c:v>
                </c:pt>
                <c:pt idx="2">
                  <c:v>2020 г. </c:v>
                </c:pt>
                <c:pt idx="3">
                  <c:v>2021 г. </c:v>
                </c:pt>
                <c:pt idx="4">
                  <c:v>2022 г.</c:v>
                </c:pt>
                <c:pt idx="5">
                  <c:v>2023 г. </c:v>
                </c:pt>
                <c:pt idx="6">
                  <c:v>2024 г. 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1588.17</c:v>
                </c:pt>
                <c:pt idx="1">
                  <c:v>4152.04</c:v>
                </c:pt>
                <c:pt idx="2">
                  <c:v>6121.8</c:v>
                </c:pt>
                <c:pt idx="3" formatCode="General">
                  <c:v>6897.89</c:v>
                </c:pt>
                <c:pt idx="4" formatCode="General">
                  <c:v>6447.29</c:v>
                </c:pt>
                <c:pt idx="5" formatCode="General">
                  <c:v>8819.89</c:v>
                </c:pt>
                <c:pt idx="6" formatCode="General">
                  <c:v>7433.28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3861784"/>
        <c:axId val="183862568"/>
      </c:lineChart>
      <c:catAx>
        <c:axId val="183861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3862568"/>
        <c:crosses val="autoZero"/>
        <c:auto val="1"/>
        <c:lblAlgn val="ctr"/>
        <c:lblOffset val="100"/>
        <c:noMultiLvlLbl val="0"/>
      </c:catAx>
      <c:valAx>
        <c:axId val="183862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8386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жалоб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9261177620982819"/>
          <c:y val="4.0188997286275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0"/>
      <c:depthPercent val="100"/>
      <c:rAngAx val="0"/>
      <c:perspective val="4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5874812254598E-2"/>
          <c:y val="0.17325923274527771"/>
          <c:w val="0.90630754130398838"/>
          <c:h val="0.609073219922772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6"/>
          <c:dPt>
            <c:idx val="0"/>
            <c:bubble3D val="0"/>
            <c:explosion val="48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24719234661002E-2"/>
                  <c:y val="1.04547650508322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Общее количество закупок</c:v>
                </c:pt>
                <c:pt idx="1">
                  <c:v>количество жалоб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2828</c:v>
                </c:pt>
                <c:pt idx="1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F8CD1E5-712D-42E3-90ED-91D57B1E3F8C}" type="CATEGORYNAME">
                      <a:rPr lang="ru-RU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43,88%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Закупки для</a:t>
                    </a:r>
                    <a:r>
                      <a:rPr lang="ru-RU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СМП</a:t>
                    </a:r>
                    <a:r>
                      <a: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56,12%</a:t>
                    </a:r>
                    <a:endParaRPr lang="ru-RU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Закупки</c:v>
                </c:pt>
                <c:pt idx="1">
                  <c:v>Закупки для СМП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403E4-F2D6-47D1-84E1-145BE40BCE2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152D6A-50D2-4B6C-9D6D-4F45107306B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 anchor="b"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конкурсов и аукционов Ивановской области является центральным исполнительным органом государственной власти Ивановской области, проводящим государственную политику и осуществляющим межотраслевое управление и координацию в сферах:</a:t>
          </a: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F75D0-B86A-4C96-886F-D3460014E29C}" type="parTrans" cxnId="{D7C797FB-3CC7-476C-8A05-293A0D7559F8}">
      <dgm:prSet/>
      <dgm:spPr/>
      <dgm:t>
        <a:bodyPr/>
        <a:lstStyle/>
        <a:p>
          <a:endParaRPr lang="ru-RU"/>
        </a:p>
      </dgm:t>
    </dgm:pt>
    <dgm:pt modelId="{E11F6386-BBA3-453B-9B49-B6625AEBA861}" type="sibTrans" cxnId="{D7C797FB-3CC7-476C-8A05-293A0D7559F8}">
      <dgm:prSet/>
      <dgm:spPr/>
      <dgm:t>
        <a:bodyPr/>
        <a:lstStyle/>
        <a:p>
          <a:endParaRPr lang="ru-RU"/>
        </a:p>
      </dgm:t>
    </dgm:pt>
    <dgm:pt modelId="{F90119C5-3A1E-49C3-A613-3754203C5D20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Определения поставщиков (подрядчиков, исполнителей) путем проведения торгов в соответствии с нормами Федерального закона от 05.04.2013 № 44-ФЗ «О контрактной системе в сфере закупок товаров, работ, услуг для обеспечения государственных  и муниципальных нужд»</a:t>
          </a: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08AC0-4914-4C89-991D-0CD469A0BA95}" type="parTrans" cxnId="{2EDE9C5D-5734-46D3-864C-D07BD9D3AD87}">
      <dgm:prSet/>
      <dgm:spPr/>
      <dgm:t>
        <a:bodyPr/>
        <a:lstStyle/>
        <a:p>
          <a:endParaRPr lang="ru-RU"/>
        </a:p>
      </dgm:t>
    </dgm:pt>
    <dgm:pt modelId="{E5C68E71-57CE-4EF0-A448-CF7AF93F2FFA}" type="sibTrans" cxnId="{2EDE9C5D-5734-46D3-864C-D07BD9D3AD87}">
      <dgm:prSet/>
      <dgm:spPr/>
      <dgm:t>
        <a:bodyPr/>
        <a:lstStyle/>
        <a:p>
          <a:endParaRPr lang="ru-RU"/>
        </a:p>
      </dgm:t>
    </dgm:pt>
    <dgm:pt modelId="{AB451279-8AA9-4D0A-B5AE-FE479ECB8CE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Приватизации имущества, находящегося в государственной собственности Ивановской области, организации проведения иных торгов, предусматривающих переход прав владения и (или) пользования в отношении имущества Ивановской области, а также торгов на право пользования участками недр местного значения </a:t>
          </a: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AC8A24-A96B-48DD-AAE7-D786D7DDC1C3}" type="parTrans" cxnId="{D94EF17A-F1A0-4F2C-A76E-6683DA6ED3AB}">
      <dgm:prSet/>
      <dgm:spPr/>
      <dgm:t>
        <a:bodyPr/>
        <a:lstStyle/>
        <a:p>
          <a:endParaRPr lang="ru-RU"/>
        </a:p>
      </dgm:t>
    </dgm:pt>
    <dgm:pt modelId="{241C4019-FAF1-4B0B-8696-A2F41C6B6753}" type="sibTrans" cxnId="{D94EF17A-F1A0-4F2C-A76E-6683DA6ED3AB}">
      <dgm:prSet/>
      <dgm:spPr/>
      <dgm:t>
        <a:bodyPr/>
        <a:lstStyle/>
        <a:p>
          <a:endParaRPr lang="ru-RU"/>
        </a:p>
      </dgm:t>
    </dgm:pt>
    <dgm:pt modelId="{169FCDFE-51F7-4F2E-AF4C-CE01FC87951F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 anchor="ctr"/>
        <a:lstStyle/>
        <a:p>
          <a:r>
            <a: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государственных заказчиков Ивановской области, государственных унитарных предприятий и бюджетных учреждений Ивановской области;</a:t>
          </a:r>
          <a:endParaRPr lang="ru-RU" sz="1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B4D77-5B56-4769-A4C1-999EA3078EC7}" type="parTrans" cxnId="{DBCD2C86-5E9D-427C-B744-AA5B9131EAC3}">
      <dgm:prSet/>
      <dgm:spPr/>
      <dgm:t>
        <a:bodyPr/>
        <a:lstStyle/>
        <a:p>
          <a:endParaRPr lang="ru-RU"/>
        </a:p>
      </dgm:t>
    </dgm:pt>
    <dgm:pt modelId="{D6000389-8696-4125-8CF4-D203A3BD9323}" type="sibTrans" cxnId="{DBCD2C86-5E9D-427C-B744-AA5B9131EAC3}">
      <dgm:prSet/>
      <dgm:spPr/>
      <dgm:t>
        <a:bodyPr/>
        <a:lstStyle/>
        <a:p>
          <a:endParaRPr lang="ru-RU"/>
        </a:p>
      </dgm:t>
    </dgm:pt>
    <dgm:pt modelId="{EA77339D-3F6C-49A7-9695-BB6BDD1A1D5B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r>
            <a:rPr lang="ru-RU" sz="12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муниципальных заказчиков, муниципальных бюджетных учреждений и (или) уполномоченных органов, уполномоченных учреждений при осуществлении закупок, финансируемых частично или полностью за счет средств бюджета Ивановской области посредством межбюджетных трансфертов, имеющих целевое назначение</a:t>
          </a:r>
          <a:endParaRPr lang="ru-RU" sz="12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0C873-99BC-4D46-BA4C-70C5ECB09D44}" type="parTrans" cxnId="{229D7678-0646-464E-A22C-EF2D33C27307}">
      <dgm:prSet/>
      <dgm:spPr/>
      <dgm:t>
        <a:bodyPr/>
        <a:lstStyle/>
        <a:p>
          <a:endParaRPr lang="ru-RU"/>
        </a:p>
      </dgm:t>
    </dgm:pt>
    <dgm:pt modelId="{40E5103D-AB42-4A81-8A55-D11D7C486988}" type="sibTrans" cxnId="{229D7678-0646-464E-A22C-EF2D33C27307}">
      <dgm:prSet/>
      <dgm:spPr/>
      <dgm:t>
        <a:bodyPr/>
        <a:lstStyle/>
        <a:p>
          <a:endParaRPr lang="ru-RU"/>
        </a:p>
      </dgm:t>
    </dgm:pt>
    <dgm:pt modelId="{5D267C5A-D050-4DEF-9A4B-5F108150AF2A}" type="pres">
      <dgm:prSet presAssocID="{2EC403E4-F2D6-47D1-84E1-145BE40BCE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3AB23E-F88C-43A1-BBC7-354039C4824B}" type="pres">
      <dgm:prSet presAssocID="{50152D6A-50D2-4B6C-9D6D-4F45107306BC}" presName="vertOne" presStyleCnt="0"/>
      <dgm:spPr/>
    </dgm:pt>
    <dgm:pt modelId="{93BFF8D3-F33B-4058-8B81-038801E5DF84}" type="pres">
      <dgm:prSet presAssocID="{50152D6A-50D2-4B6C-9D6D-4F45107306BC}" presName="txOne" presStyleLbl="node0" presStyleIdx="0" presStyleCnt="1" custScaleY="69094" custLinFactNeighborX="877" custLinFactNeighborY="142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99F0B2-3DE7-45DF-B8B7-C66C1F4EAFC1}" type="pres">
      <dgm:prSet presAssocID="{50152D6A-50D2-4B6C-9D6D-4F45107306BC}" presName="parTransOne" presStyleCnt="0"/>
      <dgm:spPr/>
    </dgm:pt>
    <dgm:pt modelId="{AE9C193D-7873-494A-A209-E5222E951409}" type="pres">
      <dgm:prSet presAssocID="{50152D6A-50D2-4B6C-9D6D-4F45107306BC}" presName="horzOne" presStyleCnt="0"/>
      <dgm:spPr/>
    </dgm:pt>
    <dgm:pt modelId="{72827258-40D2-46C5-9996-35B0222155AB}" type="pres">
      <dgm:prSet presAssocID="{F90119C5-3A1E-49C3-A613-3754203C5D20}" presName="vertTwo" presStyleCnt="0"/>
      <dgm:spPr/>
    </dgm:pt>
    <dgm:pt modelId="{06D35B23-8ABE-466A-956A-9416B8F4C748}" type="pres">
      <dgm:prSet presAssocID="{F90119C5-3A1E-49C3-A613-3754203C5D20}" presName="txTwo" presStyleLbl="node2" presStyleIdx="0" presStyleCnt="2" custScaleY="733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1876BC-87A7-4533-A4A2-FE9A18E0CC0B}" type="pres">
      <dgm:prSet presAssocID="{F90119C5-3A1E-49C3-A613-3754203C5D20}" presName="parTransTwo" presStyleCnt="0"/>
      <dgm:spPr/>
    </dgm:pt>
    <dgm:pt modelId="{1DC3619E-3DBF-436A-9A1D-085E5862A5F8}" type="pres">
      <dgm:prSet presAssocID="{F90119C5-3A1E-49C3-A613-3754203C5D20}" presName="horzTwo" presStyleCnt="0"/>
      <dgm:spPr/>
    </dgm:pt>
    <dgm:pt modelId="{E4CA2D16-3B40-45C9-9736-CB3761FA3B89}" type="pres">
      <dgm:prSet presAssocID="{169FCDFE-51F7-4F2E-AF4C-CE01FC87951F}" presName="vertThree" presStyleCnt="0"/>
      <dgm:spPr/>
    </dgm:pt>
    <dgm:pt modelId="{F19E05BA-00B3-48A3-8FFD-B09D87352FF5}" type="pres">
      <dgm:prSet presAssocID="{169FCDFE-51F7-4F2E-AF4C-CE01FC87951F}" presName="txThree" presStyleLbl="node3" presStyleIdx="0" presStyleCnt="2" custScaleY="1078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352C3C-327C-4110-A878-E8BB8D1F42D5}" type="pres">
      <dgm:prSet presAssocID="{169FCDFE-51F7-4F2E-AF4C-CE01FC87951F}" presName="horzThree" presStyleCnt="0"/>
      <dgm:spPr/>
    </dgm:pt>
    <dgm:pt modelId="{98F6E723-6DD0-4650-90BE-CB679B89C339}" type="pres">
      <dgm:prSet presAssocID="{D6000389-8696-4125-8CF4-D203A3BD9323}" presName="sibSpaceThree" presStyleCnt="0"/>
      <dgm:spPr/>
    </dgm:pt>
    <dgm:pt modelId="{B77BF55D-1C0E-4676-AF78-D0E40427E19C}" type="pres">
      <dgm:prSet presAssocID="{EA77339D-3F6C-49A7-9695-BB6BDD1A1D5B}" presName="vertThree" presStyleCnt="0"/>
      <dgm:spPr/>
    </dgm:pt>
    <dgm:pt modelId="{7E99B061-F83F-47D9-ACA1-0CFF79D4375B}" type="pres">
      <dgm:prSet presAssocID="{EA77339D-3F6C-49A7-9695-BB6BDD1A1D5B}" presName="txThree" presStyleLbl="node3" presStyleIdx="1" presStyleCnt="2" custScaleX="112252" custScaleY="1079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3D423B-052C-4418-BAD8-18F53258B338}" type="pres">
      <dgm:prSet presAssocID="{EA77339D-3F6C-49A7-9695-BB6BDD1A1D5B}" presName="horzThree" presStyleCnt="0"/>
      <dgm:spPr/>
    </dgm:pt>
    <dgm:pt modelId="{E07EAF05-34AD-46C7-8B31-0284DA08B4C8}" type="pres">
      <dgm:prSet presAssocID="{E5C68E71-57CE-4EF0-A448-CF7AF93F2FFA}" presName="sibSpaceTwo" presStyleCnt="0"/>
      <dgm:spPr/>
    </dgm:pt>
    <dgm:pt modelId="{230201C0-3E22-412D-8C53-2B91E3E42352}" type="pres">
      <dgm:prSet presAssocID="{AB451279-8AA9-4D0A-B5AE-FE479ECB8CEA}" presName="vertTwo" presStyleCnt="0"/>
      <dgm:spPr/>
    </dgm:pt>
    <dgm:pt modelId="{2F74CFAD-F7CE-4CD9-8192-C5B31F05471A}" type="pres">
      <dgm:prSet presAssocID="{AB451279-8AA9-4D0A-B5AE-FE479ECB8CEA}" presName="txTwo" presStyleLbl="node2" presStyleIdx="1" presStyleCnt="2" custScaleX="97755" custScaleY="192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76F62E-8881-4695-87FA-DA84FF736CC7}" type="pres">
      <dgm:prSet presAssocID="{AB451279-8AA9-4D0A-B5AE-FE479ECB8CEA}" presName="horzTwo" presStyleCnt="0"/>
      <dgm:spPr/>
    </dgm:pt>
  </dgm:ptLst>
  <dgm:cxnLst>
    <dgm:cxn modelId="{2EDE9C5D-5734-46D3-864C-D07BD9D3AD87}" srcId="{50152D6A-50D2-4B6C-9D6D-4F45107306BC}" destId="{F90119C5-3A1E-49C3-A613-3754203C5D20}" srcOrd="0" destOrd="0" parTransId="{F1F08AC0-4914-4C89-991D-0CD469A0BA95}" sibTransId="{E5C68E71-57CE-4EF0-A448-CF7AF93F2FFA}"/>
    <dgm:cxn modelId="{2A1F5049-AD78-4FFA-969D-4A71DD458679}" type="presOf" srcId="{50152D6A-50D2-4B6C-9D6D-4F45107306BC}" destId="{93BFF8D3-F33B-4058-8B81-038801E5DF84}" srcOrd="0" destOrd="0" presId="urn:microsoft.com/office/officeart/2005/8/layout/hierarchy4"/>
    <dgm:cxn modelId="{EC0E65BC-E111-405B-93C3-1B4E6BFF197F}" type="presOf" srcId="{EA77339D-3F6C-49A7-9695-BB6BDD1A1D5B}" destId="{7E99B061-F83F-47D9-ACA1-0CFF79D4375B}" srcOrd="0" destOrd="0" presId="urn:microsoft.com/office/officeart/2005/8/layout/hierarchy4"/>
    <dgm:cxn modelId="{6B5F2E8E-EDF4-4F99-87F4-072F3FB7CA88}" type="presOf" srcId="{169FCDFE-51F7-4F2E-AF4C-CE01FC87951F}" destId="{F19E05BA-00B3-48A3-8FFD-B09D87352FF5}" srcOrd="0" destOrd="0" presId="urn:microsoft.com/office/officeart/2005/8/layout/hierarchy4"/>
    <dgm:cxn modelId="{D7C797FB-3CC7-476C-8A05-293A0D7559F8}" srcId="{2EC403E4-F2D6-47D1-84E1-145BE40BCE22}" destId="{50152D6A-50D2-4B6C-9D6D-4F45107306BC}" srcOrd="0" destOrd="0" parTransId="{446F75D0-B86A-4C96-886F-D3460014E29C}" sibTransId="{E11F6386-BBA3-453B-9B49-B6625AEBA861}"/>
    <dgm:cxn modelId="{DBCD2C86-5E9D-427C-B744-AA5B9131EAC3}" srcId="{F90119C5-3A1E-49C3-A613-3754203C5D20}" destId="{169FCDFE-51F7-4F2E-AF4C-CE01FC87951F}" srcOrd="0" destOrd="0" parTransId="{CB6B4D77-5B56-4769-A4C1-999EA3078EC7}" sibTransId="{D6000389-8696-4125-8CF4-D203A3BD9323}"/>
    <dgm:cxn modelId="{D94EF17A-F1A0-4F2C-A76E-6683DA6ED3AB}" srcId="{50152D6A-50D2-4B6C-9D6D-4F45107306BC}" destId="{AB451279-8AA9-4D0A-B5AE-FE479ECB8CEA}" srcOrd="1" destOrd="0" parTransId="{51AC8A24-A96B-48DD-AAE7-D786D7DDC1C3}" sibTransId="{241C4019-FAF1-4B0B-8696-A2F41C6B6753}"/>
    <dgm:cxn modelId="{3F8645AC-5340-47B7-93CA-167EFBAC021B}" type="presOf" srcId="{AB451279-8AA9-4D0A-B5AE-FE479ECB8CEA}" destId="{2F74CFAD-F7CE-4CD9-8192-C5B31F05471A}" srcOrd="0" destOrd="0" presId="urn:microsoft.com/office/officeart/2005/8/layout/hierarchy4"/>
    <dgm:cxn modelId="{229D7678-0646-464E-A22C-EF2D33C27307}" srcId="{F90119C5-3A1E-49C3-A613-3754203C5D20}" destId="{EA77339D-3F6C-49A7-9695-BB6BDD1A1D5B}" srcOrd="1" destOrd="0" parTransId="{9860C873-99BC-4D46-BA4C-70C5ECB09D44}" sibTransId="{40E5103D-AB42-4A81-8A55-D11D7C486988}"/>
    <dgm:cxn modelId="{E78B954C-B16B-49E6-BF71-29CB54299521}" type="presOf" srcId="{F90119C5-3A1E-49C3-A613-3754203C5D20}" destId="{06D35B23-8ABE-466A-956A-9416B8F4C748}" srcOrd="0" destOrd="0" presId="urn:microsoft.com/office/officeart/2005/8/layout/hierarchy4"/>
    <dgm:cxn modelId="{35E4B04D-9043-4C4F-B24A-72BF07EE1D19}" type="presOf" srcId="{2EC403E4-F2D6-47D1-84E1-145BE40BCE22}" destId="{5D267C5A-D050-4DEF-9A4B-5F108150AF2A}" srcOrd="0" destOrd="0" presId="urn:microsoft.com/office/officeart/2005/8/layout/hierarchy4"/>
    <dgm:cxn modelId="{E746AF4F-4AE1-4075-BB47-677A38F757B3}" type="presParOf" srcId="{5D267C5A-D050-4DEF-9A4B-5F108150AF2A}" destId="{BF3AB23E-F88C-43A1-BBC7-354039C4824B}" srcOrd="0" destOrd="0" presId="urn:microsoft.com/office/officeart/2005/8/layout/hierarchy4"/>
    <dgm:cxn modelId="{BD9E7290-E0D9-4810-BE1F-A0DEC370A80C}" type="presParOf" srcId="{BF3AB23E-F88C-43A1-BBC7-354039C4824B}" destId="{93BFF8D3-F33B-4058-8B81-038801E5DF84}" srcOrd="0" destOrd="0" presId="urn:microsoft.com/office/officeart/2005/8/layout/hierarchy4"/>
    <dgm:cxn modelId="{47CB3BAD-5783-48C8-B115-2DE22A3B6346}" type="presParOf" srcId="{BF3AB23E-F88C-43A1-BBC7-354039C4824B}" destId="{3299F0B2-3DE7-45DF-B8B7-C66C1F4EAFC1}" srcOrd="1" destOrd="0" presId="urn:microsoft.com/office/officeart/2005/8/layout/hierarchy4"/>
    <dgm:cxn modelId="{102FD5A6-2D11-44AF-99D3-B2FEB2AFF3C7}" type="presParOf" srcId="{BF3AB23E-F88C-43A1-BBC7-354039C4824B}" destId="{AE9C193D-7873-494A-A209-E5222E951409}" srcOrd="2" destOrd="0" presId="urn:microsoft.com/office/officeart/2005/8/layout/hierarchy4"/>
    <dgm:cxn modelId="{1908875E-9040-4989-9E8C-30482D4CCE4B}" type="presParOf" srcId="{AE9C193D-7873-494A-A209-E5222E951409}" destId="{72827258-40D2-46C5-9996-35B0222155AB}" srcOrd="0" destOrd="0" presId="urn:microsoft.com/office/officeart/2005/8/layout/hierarchy4"/>
    <dgm:cxn modelId="{FAB1673D-C1E2-4F33-8F07-8ACF6B0F4F0C}" type="presParOf" srcId="{72827258-40D2-46C5-9996-35B0222155AB}" destId="{06D35B23-8ABE-466A-956A-9416B8F4C748}" srcOrd="0" destOrd="0" presId="urn:microsoft.com/office/officeart/2005/8/layout/hierarchy4"/>
    <dgm:cxn modelId="{D3EB04A1-B872-4914-940C-09D4D380CAD3}" type="presParOf" srcId="{72827258-40D2-46C5-9996-35B0222155AB}" destId="{E21876BC-87A7-4533-A4A2-FE9A18E0CC0B}" srcOrd="1" destOrd="0" presId="urn:microsoft.com/office/officeart/2005/8/layout/hierarchy4"/>
    <dgm:cxn modelId="{2A0C4E60-2C28-4074-97A7-3D13F951F789}" type="presParOf" srcId="{72827258-40D2-46C5-9996-35B0222155AB}" destId="{1DC3619E-3DBF-436A-9A1D-085E5862A5F8}" srcOrd="2" destOrd="0" presId="urn:microsoft.com/office/officeart/2005/8/layout/hierarchy4"/>
    <dgm:cxn modelId="{6B6734B5-720F-4642-8056-E5663CBADA33}" type="presParOf" srcId="{1DC3619E-3DBF-436A-9A1D-085E5862A5F8}" destId="{E4CA2D16-3B40-45C9-9736-CB3761FA3B89}" srcOrd="0" destOrd="0" presId="urn:microsoft.com/office/officeart/2005/8/layout/hierarchy4"/>
    <dgm:cxn modelId="{100F3D68-E2B9-4F7B-93BE-0861ED1F1C26}" type="presParOf" srcId="{E4CA2D16-3B40-45C9-9736-CB3761FA3B89}" destId="{F19E05BA-00B3-48A3-8FFD-B09D87352FF5}" srcOrd="0" destOrd="0" presId="urn:microsoft.com/office/officeart/2005/8/layout/hierarchy4"/>
    <dgm:cxn modelId="{D23A1D85-15E3-4184-9ED6-C6A46F5E0553}" type="presParOf" srcId="{E4CA2D16-3B40-45C9-9736-CB3761FA3B89}" destId="{C5352C3C-327C-4110-A878-E8BB8D1F42D5}" srcOrd="1" destOrd="0" presId="urn:microsoft.com/office/officeart/2005/8/layout/hierarchy4"/>
    <dgm:cxn modelId="{21FB3A9B-A57A-4BB3-9418-8F0D316EF744}" type="presParOf" srcId="{1DC3619E-3DBF-436A-9A1D-085E5862A5F8}" destId="{98F6E723-6DD0-4650-90BE-CB679B89C339}" srcOrd="1" destOrd="0" presId="urn:microsoft.com/office/officeart/2005/8/layout/hierarchy4"/>
    <dgm:cxn modelId="{4230E3A2-1257-4EEE-A19B-9371B214B15F}" type="presParOf" srcId="{1DC3619E-3DBF-436A-9A1D-085E5862A5F8}" destId="{B77BF55D-1C0E-4676-AF78-D0E40427E19C}" srcOrd="2" destOrd="0" presId="urn:microsoft.com/office/officeart/2005/8/layout/hierarchy4"/>
    <dgm:cxn modelId="{8936B00D-6514-4221-B27C-22B2D3A0902D}" type="presParOf" srcId="{B77BF55D-1C0E-4676-AF78-D0E40427E19C}" destId="{7E99B061-F83F-47D9-ACA1-0CFF79D4375B}" srcOrd="0" destOrd="0" presId="urn:microsoft.com/office/officeart/2005/8/layout/hierarchy4"/>
    <dgm:cxn modelId="{43873DEA-1FCD-41C6-9859-4D1F2D14BC38}" type="presParOf" srcId="{B77BF55D-1C0E-4676-AF78-D0E40427E19C}" destId="{3D3D423B-052C-4418-BAD8-18F53258B338}" srcOrd="1" destOrd="0" presId="urn:microsoft.com/office/officeart/2005/8/layout/hierarchy4"/>
    <dgm:cxn modelId="{D2EE608D-8248-4E62-B22C-04E9401EF025}" type="presParOf" srcId="{AE9C193D-7873-494A-A209-E5222E951409}" destId="{E07EAF05-34AD-46C7-8B31-0284DA08B4C8}" srcOrd="1" destOrd="0" presId="urn:microsoft.com/office/officeart/2005/8/layout/hierarchy4"/>
    <dgm:cxn modelId="{0A79F18C-F47C-4816-80BC-C768C7D87E1A}" type="presParOf" srcId="{AE9C193D-7873-494A-A209-E5222E951409}" destId="{230201C0-3E22-412D-8C53-2B91E3E42352}" srcOrd="2" destOrd="0" presId="urn:microsoft.com/office/officeart/2005/8/layout/hierarchy4"/>
    <dgm:cxn modelId="{F6BB4678-0D80-4D80-86EE-713525853E16}" type="presParOf" srcId="{230201C0-3E22-412D-8C53-2B91E3E42352}" destId="{2F74CFAD-F7CE-4CD9-8192-C5B31F05471A}" srcOrd="0" destOrd="0" presId="urn:microsoft.com/office/officeart/2005/8/layout/hierarchy4"/>
    <dgm:cxn modelId="{31266EED-D001-40CC-BE93-A9F89B895D54}" type="presParOf" srcId="{230201C0-3E22-412D-8C53-2B91E3E42352}" destId="{FB76F62E-8881-4695-87FA-DA84FF736CC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FF8D3-F33B-4058-8B81-038801E5DF84}">
      <dsp:nvSpPr>
        <dsp:cNvPr id="0" name=""/>
        <dsp:cNvSpPr/>
      </dsp:nvSpPr>
      <dsp:spPr>
        <a:xfrm>
          <a:off x="10395" y="23385"/>
          <a:ext cx="7806556" cy="1291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конкурсов и аукционов Ивановской области является центральным исполнительным органом государственной власти Ивановской области, проводящим государственную политику и осуществляющим межотраслевое управление и координацию в сферах: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25" y="61215"/>
        <a:ext cx="7730896" cy="1215959"/>
      </dsp:txXfrm>
    </dsp:sp>
    <dsp:sp modelId="{06D35B23-8ABE-466A-956A-9416B8F4C748}">
      <dsp:nvSpPr>
        <dsp:cNvPr id="0" name=""/>
        <dsp:cNvSpPr/>
      </dsp:nvSpPr>
      <dsp:spPr>
        <a:xfrm>
          <a:off x="12817" y="1453686"/>
          <a:ext cx="5227688" cy="1371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Определения поставщиков (подрядчиков, исполнителей) путем проведения торгов в соответствии с нормами Федерального закона от 05.04.2013 № 44-ФЗ «О контрактной системе в сфере закупок товаров, работ, услуг для обеспечения государственных  и муниципальных нужд»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84" y="1493853"/>
        <a:ext cx="5147354" cy="1291070"/>
      </dsp:txXfrm>
    </dsp:sp>
    <dsp:sp modelId="{F19E05BA-00B3-48A3-8FFD-B09D87352FF5}">
      <dsp:nvSpPr>
        <dsp:cNvPr id="0" name=""/>
        <dsp:cNvSpPr/>
      </dsp:nvSpPr>
      <dsp:spPr>
        <a:xfrm>
          <a:off x="23013" y="2986895"/>
          <a:ext cx="2405751" cy="20152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государственных заказчиков Ивановской области, государственных унитарных предприятий и бюджетных учреждений Ивановской области;</a:t>
          </a:r>
          <a:endParaRPr lang="ru-RU" sz="1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37" y="3045919"/>
        <a:ext cx="2287703" cy="1897184"/>
      </dsp:txXfrm>
    </dsp:sp>
    <dsp:sp modelId="{7E99B061-F83F-47D9-ACA1-0CFF79D4375B}">
      <dsp:nvSpPr>
        <dsp:cNvPr id="0" name=""/>
        <dsp:cNvSpPr/>
      </dsp:nvSpPr>
      <dsp:spPr>
        <a:xfrm>
          <a:off x="2529806" y="2986895"/>
          <a:ext cx="2700504" cy="2017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муниципальных заказчиков, муниципальных бюджетных учреждений и (или) уполномоченных органов, уполномоченных учреждений при осуществлении закупок, финансируемых частично или полностью за счет средств бюджета Ивановской области посредством межбюджетных трансфертов, имеющих целевое назначение</a:t>
          </a:r>
          <a:endParaRPr lang="ru-RU" sz="1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88892" y="3045981"/>
        <a:ext cx="2582332" cy="1899173"/>
      </dsp:txXfrm>
    </dsp:sp>
    <dsp:sp modelId="{2F74CFAD-F7CE-4CD9-8192-C5B31F05471A}">
      <dsp:nvSpPr>
        <dsp:cNvPr id="0" name=""/>
        <dsp:cNvSpPr/>
      </dsp:nvSpPr>
      <dsp:spPr>
        <a:xfrm>
          <a:off x="5443182" y="1453686"/>
          <a:ext cx="2360951" cy="3603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Приватизации имущества, находящегося в государственной собственности Ивановской области, организации проведения иных торгов, предусматривающих переход прав владения и (или) пользования в отношении имущества Ивановской области, а также торгов на право пользования участками недр местного значения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12332" y="1522836"/>
        <a:ext cx="2222651" cy="3465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86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79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20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6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35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58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70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06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52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79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96EA-BC24-4E12-80C7-A053B5E5C9B6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4A2E9-0206-48E9-B1BB-6EF118A56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50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96EA-BC24-4E12-80C7-A053B5E5C9B6}" type="datetimeFigureOut">
              <a:rPr lang="ru-RU" smtClean="0"/>
              <a:pPr/>
              <a:t>31.03.2025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A2E9-0206-48E9-B1BB-6EF118A569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08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6365" y="3071096"/>
            <a:ext cx="9144000" cy="123543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конкурсов и аукционов Ивановской области</a:t>
            </a:r>
          </a:p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03634" y="1177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69" y="457200"/>
            <a:ext cx="3578930" cy="2535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5762" y="4513007"/>
            <a:ext cx="95558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основных результатах работы </a:t>
            </a:r>
          </a:p>
          <a:p>
            <a:pPr algn="ctr"/>
            <a:r>
              <a:rPr 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</a:t>
            </a:r>
            <a:r>
              <a:rPr lang="ru-RU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1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8631" y="3906549"/>
            <a:ext cx="5132171" cy="222240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Иванове было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завершено масштабное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преображение знаковой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города и области общественной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мемориала «Красная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становится популярным местом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привлекает сотни горожан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9774" y="814232"/>
            <a:ext cx="102890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централизации закупок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региональные проекты итоги</a:t>
            </a:r>
          </a:p>
          <a:p>
            <a:pPr algn="ctr"/>
            <a:endParaRPr lang="ru-RU" sz="20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продолжилось благоустройство общественных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в рамках реализации федеральной программы «Формирование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городской среды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	Масштабное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затронуло 30 общественных пространств в 16 населенных пунктах региона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 городах и поселках созданы скверы, обустроены зоны для отдыха и занятий спортом, благоустроены парки и площади.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35" y="3717768"/>
            <a:ext cx="2314832" cy="2744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054" y="3717768"/>
            <a:ext cx="2286000" cy="274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683741"/>
            <a:ext cx="10954206" cy="6174259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496" y="1126674"/>
            <a:ext cx="1058279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централизации закупок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и региональные проекты итоги и планы</a:t>
            </a:r>
          </a:p>
          <a:p>
            <a:pPr algn="ctr"/>
            <a:endParaRPr lang="ru-RU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году по инициативе губернатора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стартовала региональная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капитального ремонта кровель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Её целью стало решение самой острой проблемы старых зданий.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году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отремонтировали крыши 19 школ и трёх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2025 году программа продолжается,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ланируется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отремонтировать гораздо больше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крыши  отремонтируют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 школах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 11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приведут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порядок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участки, требующие внимания: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отопления, окна, фасады,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пищеблоки.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Ивановской области приводят в порядок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школы,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сады.</a:t>
            </a:r>
            <a:endParaRPr lang="ru-RU" sz="20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12" y="3468132"/>
            <a:ext cx="4702775" cy="27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683741"/>
            <a:ext cx="10954206" cy="6174259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496" y="1126674"/>
            <a:ext cx="105827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централизации закупок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и региональные проекты итоги и планы</a:t>
            </a:r>
          </a:p>
          <a:p>
            <a:pPr algn="ctr"/>
            <a:endParaRPr lang="ru-RU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рамках  национального  проекта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регионального  проекта «Спорт Школа Город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2024 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школах обновили спортивную инфраструктуру: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ремонты спортзалов или установили спортивные площадки.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создания комфортных и безопасных условий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малышей в рамках «Регионального проекта капремонтов детских садов» были приведены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порядок крыши, инженерные системы, окна, фасады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учреждений.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  три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было  отремонтировано  54  % дошкольных учреждений  региона,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провели в 79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садиках.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капитальному ремонту в детских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 учреждениях  продолжается в  2025  году - 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  привести  в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73  детских  сада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ru-RU" sz="20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335" y="4605900"/>
            <a:ext cx="3868952" cy="20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683741"/>
            <a:ext cx="10954206" cy="6174259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2.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 торги 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рамках осуществления полномочий организатора торгов при приватизации имущества, находящегося в собственности Ивановской области,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торгов, предусматривающих переход прав владения и (или) пользования в отношении имущества Ивановской области,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торгов на право пользования участками недр местного значения Департаментом в 2024 году организовано 74 процедуры по 111 лотам.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продажи имущества Ивановской области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00336"/>
              </p:ext>
            </p:extLst>
          </p:nvPr>
        </p:nvGraphicFramePr>
        <p:xfrm>
          <a:off x="1968842" y="3087296"/>
          <a:ext cx="8171938" cy="3118868"/>
        </p:xfrm>
        <a:graphic>
          <a:graphicData uri="http://schemas.openxmlformats.org/drawingml/2006/table">
            <a:tbl>
              <a:tblPr firstRow="1" bandRow="1"/>
              <a:tblGrid>
                <a:gridCol w="2943702"/>
                <a:gridCol w="1311213"/>
                <a:gridCol w="1234455"/>
                <a:gridCol w="1341284"/>
                <a:gridCol w="1341284"/>
              </a:tblGrid>
              <a:tr h="2299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торгов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1D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торгов/лотов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1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91DF"/>
                    </a:solidFill>
                  </a:tcPr>
                </a:tc>
              </a:tr>
              <a:tr h="62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Аукцион по продаже имущества, находящегося в собственности Ивановской области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20/20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30/30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51/57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47/53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Аукцион на право заключения договора аренды имущества, находящегося в собственности Ивановской области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9/9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17/27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13/26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23/54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1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Аукцион на право пользования участками недр местного значения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19/19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15/15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9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имущества (млн руб.)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9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показатель по лотам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9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9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9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9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191D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2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39114"/>
            <a:ext cx="11017534" cy="6779740"/>
          </a:xfrm>
        </p:spPr>
        <p:txBody>
          <a:bodyPr>
            <a:normAutofit fontScale="40000" lnSpcReduction="20000"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 торги</a:t>
            </a:r>
          </a:p>
          <a:p>
            <a:pPr indent="450215">
              <a:lnSpc>
                <a:spcPct val="100000"/>
              </a:lnSpc>
              <a:spcAft>
                <a:spcPts val="0"/>
              </a:spcAft>
            </a:pPr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Департамента конкурсов и аукционов Ивановской области в </a:t>
            </a:r>
            <a:r>
              <a:rPr lang="ru-RU" sz="5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мероприятиях по </a:t>
            </a:r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поддержке субъектов малого и среднего предпринимательства</a:t>
            </a:r>
            <a:r>
              <a:rPr lang="ru-RU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00000"/>
              </a:lnSpc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 заказчиков региона, осуществляющих закупки в соответствии с Федеральным законом от 18.07.2011 №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223-ФЗ,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сформирован перечень заказчиков Ивановской области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заказчиков),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закупок и годовые отчеты о закупках которых подлежат мониторингу соответствия требованиям законодательства Российской Федерации, предусматривающим участие субъектов малого и среднего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предпринимательства.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работа по актуализации перечня крупнейших заказчиков Ивановской области                                    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заказчика), </a:t>
            </a: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закупки в соответствии с Федеральным законом № 223-ФЗ, проекты планов закупок которых подлежат оценке соответствия требованиям законодательства Российской Федерации, предусматривающим участие субъектов малого и среднего предпринимательства.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>
              <a:lnSpc>
                <a:spcPct val="125000"/>
              </a:lnSpc>
              <a:spcBef>
                <a:spcPts val="0"/>
              </a:spcBef>
            </a:pP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проведения процедур оценки соответствия и мониторинга соответствия в 2024 году выдано в общей сложности 224 заключения.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905500"/>
          </a:xfrm>
        </p:spPr>
        <p:txBody>
          <a:bodyPr>
            <a:normAutofit/>
          </a:bodyPr>
          <a:lstStyle/>
          <a:p>
            <a:pPr marL="228600">
              <a:lnSpc>
                <a:spcPct val="12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Департамента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аукционов Ивановской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по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поддержке субъектов малого и среднего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реализации государственной программы по поддержке субъектов малого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предпринимательства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Федерального закона № 44-ФЗ Департаментом конкурсов и аукционов Ивановской области для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субъектов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малого предпринимательства и социально ориентированных некоммерческих организаций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размещено закупок 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общую сумму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5,2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млрд руб., что составило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56,12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от общего количества закупок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26067141"/>
              </p:ext>
            </p:extLst>
          </p:nvPr>
        </p:nvGraphicFramePr>
        <p:xfrm>
          <a:off x="3848785" y="3677588"/>
          <a:ext cx="4806950" cy="193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80160" y="5440220"/>
            <a:ext cx="110109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общем по региону с СМП: 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рамках 44-ФЗ заключено 11861 договоров на сумму 20 137 192 848,6 руб.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рамках 223-ФЗ – 2205 договоров на сумму 3 872 849 754,3 руб.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3" y="952500"/>
            <a:ext cx="10929493" cy="5905500"/>
          </a:xfrm>
        </p:spPr>
        <p:txBody>
          <a:bodyPr>
            <a:normAutofit fontScale="25000" lnSpcReduction="20000"/>
          </a:bodyPr>
          <a:lstStyle/>
          <a:p>
            <a:pPr marL="228600">
              <a:lnSpc>
                <a:spcPct val="125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«Цифровизация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8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Контрактная система в сфере закупок продолжает активно развиваться, в том числе благодаря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внедрению цифровых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 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80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закупочных документов стали цифровыми.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заказчиков в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информационной системе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структурировали -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план-график, извещение 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 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оцифровали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01.10.2023 года стало обязательным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в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структурированном виде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для участников закупок.</a:t>
            </a:r>
          </a:p>
          <a:p>
            <a:pPr marL="230400" algn="l">
              <a:lnSpc>
                <a:spcPct val="145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  нововведения   в    законодательстве    позволили избежать «человеческого» фактора, ускорить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проведения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закупок, сделать его более прозрачным и удобным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заказчиков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поставщиков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l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8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8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 2024  году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 в 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конкурентных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процедурах подано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5906 заявок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l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закупок из них допущено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5479 заявок. Доля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отклоненных заявок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7,1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pPr marL="230400" algn="l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8,44 %, в 2023 году – 7,31%). </a:t>
            </a:r>
            <a:endParaRPr lang="ru-RU" sz="8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373" y="1985319"/>
            <a:ext cx="3594273" cy="24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3586549"/>
          </a:xfrm>
        </p:spPr>
        <p:txBody>
          <a:bodyPr>
            <a:normAutofit fontScale="25000" lnSpcReduction="20000"/>
          </a:bodyPr>
          <a:lstStyle/>
          <a:p>
            <a:pPr marL="228600">
              <a:lnSpc>
                <a:spcPct val="125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«Цифровизация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8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уровне в целях обеспечения соблюдения требований законодательства о контрактной системе, минимизации коррупционных рисков, взаимодействие между Департаментом конкурсов и аукционов Ивановской области и заказчиками осуществляется посредством использования ПК «Web-Торги-КС»,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в себя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только функцию электронного документооборота, но и позволяет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автоматизированный контроль за соблюдением заказчиком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требований нормативно-правовых актов о контрактной системе в сфере закупок, в том числе на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этапе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планирования и </a:t>
            </a: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составления пакета документов для направления в уполномоченный орган.  </a:t>
            </a:r>
            <a:endParaRPr lang="ru-RU" sz="8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endParaRPr lang="ru-RU" sz="8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endParaRPr lang="ru-RU" sz="80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45000"/>
              </a:lnSpc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2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2" y="4629666"/>
            <a:ext cx="4324865" cy="21006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273" y="4629666"/>
            <a:ext cx="4227077" cy="21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994" y="714375"/>
            <a:ext cx="10954206" cy="7688259"/>
          </a:xfrm>
        </p:spPr>
        <p:txBody>
          <a:bodyPr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исследований независимого аналитического центра «Национальный рейтинг прозрачности закупок» Ивановская область входит в число лучших в рейтинге прозрачности закупок. В 2024 году Ивановская область вновь получила оценку «высокая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прозрачность»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крупнейших заказчиков Российской Федерации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304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42925" algn="just">
              <a:lnSpc>
                <a:spcPct val="100000"/>
              </a:lnSpc>
              <a:spcBef>
                <a:spcPts val="600"/>
              </a:spcBef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6275" y="3055671"/>
            <a:ext cx="701992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25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рейтинга является формирование системы непрерывного мониторинга за состоянием и тенденциями национального рынка закупок. Результаты исследования характеризуют состояние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экономики, показатели прозрачности процедур, уровень конкурентности закупок и показатели экономической эффективности затрат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5000"/>
              </a:lnSpc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25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Лидирующие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позиции регион сохраняет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25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протяжении пяти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1" y="2952750"/>
            <a:ext cx="2762249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705475"/>
          </a:xfrm>
        </p:spPr>
        <p:txBody>
          <a:bodyPr>
            <a:normAutofit fontScale="25000" lnSpcReduction="20000"/>
          </a:bodyPr>
          <a:lstStyle/>
          <a:p>
            <a:pPr marL="228600">
              <a:lnSpc>
                <a:spcPct val="114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планы и задачи Департамента конкурсов и аукционов Ивановской области </a:t>
            </a:r>
          </a:p>
          <a:p>
            <a:pPr marL="228600">
              <a:lnSpc>
                <a:spcPct val="114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перспективный период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6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работу по централизации закупок в Ивановской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just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Обеспечить организацию торгов по определению поставщиков (подрядчиков, исполнителей) для областных заказчиков, а также для муниципальных заказчиков, в случаях осуществления закупок, финансируемых частично или полностью за счет средств бюджета Ивановской области посредством межбюджетных трансфертов, имеющих целевое назначение;</a:t>
            </a:r>
          </a:p>
          <a:p>
            <a:pPr marL="857250" indent="-857250" algn="just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работу по методологическому сопровождению деятельности государственных заказчиков, по правовому просвещению потенциальных участников закупок в рамках Федерального закона «О контрактной системе в сфере закупок товаров, работ, услуг для обеспечения государственных и муниципальных нужд».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endParaRPr lang="ru-RU" sz="5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endParaRPr lang="ru-RU" sz="5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28600">
              <a:lnSpc>
                <a:spcPct val="125000"/>
              </a:lnSpc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2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98712" y="959649"/>
            <a:ext cx="11348423" cy="5532282"/>
          </a:xfrm>
        </p:spPr>
        <p:txBody>
          <a:bodyPr>
            <a:noAutofit/>
          </a:bodyPr>
          <a:lstStyle/>
          <a:p>
            <a:pPr lvl="0" indent="0" algn="ctr">
              <a:lnSpc>
                <a:spcPct val="105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56567577"/>
              </p:ext>
            </p:extLst>
          </p:nvPr>
        </p:nvGraphicFramePr>
        <p:xfrm>
          <a:off x="692734" y="1434518"/>
          <a:ext cx="7816952" cy="505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3143982" y="2767914"/>
            <a:ext cx="45719" cy="13180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362965" y="2751438"/>
            <a:ext cx="45719" cy="13180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852153" y="4247626"/>
            <a:ext cx="45719" cy="14828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601210" y="4247626"/>
            <a:ext cx="45719" cy="131805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 rot="16200000">
            <a:off x="8305293" y="2062176"/>
            <a:ext cx="3894582" cy="2789108"/>
          </a:xfrm>
          <a:prstGeom prst="wedgeRectCallout">
            <a:avLst>
              <a:gd name="adj1" fmla="val 39477"/>
              <a:gd name="adj2" fmla="val -71943"/>
            </a:avLst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определены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-постановлением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Ивановской области от 15.02.2006 № 10-п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Департамента конкурсов и аукционов Ивановской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Ивановской области от 12.12.2012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523-п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Положения о Департаменте конкурсов и аукционов Ивановской области»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5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244" y="952500"/>
            <a:ext cx="10954206" cy="5705475"/>
          </a:xfrm>
        </p:spPr>
        <p:txBody>
          <a:bodyPr>
            <a:normAutofit fontScale="25000" lnSpcReduction="20000"/>
          </a:bodyPr>
          <a:lstStyle/>
          <a:p>
            <a:pPr marL="228600">
              <a:lnSpc>
                <a:spcPct val="114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планы и задачи Департамента конкурсов и аукционов Ивановской области </a:t>
            </a:r>
          </a:p>
          <a:p>
            <a:pPr marL="228600">
              <a:lnSpc>
                <a:spcPct val="114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перспективный период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400" algn="just">
              <a:lnSpc>
                <a:spcPct val="125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3400" indent="-11430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мониторинга и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соответствия планов закупок в рамках Постановления Правительства РФ от 29.10.2015 № 1169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3400" indent="-11430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организацию торгов по продаже имущества в соответствии с планом приватизации и иных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предусматривающих переход прав владения и (или) пользования в отношении имущества Ивановской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3400" indent="-11430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мониторинга продолжить работу по сбору и обобщению проблемных вопросов правоприменительной практики, возникающих в ходе реализации федерального законодательства в сфере закупок, торгов.</a:t>
            </a:r>
          </a:p>
          <a:p>
            <a:pPr marL="1373400" indent="-1143000" algn="just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совершенствованию нормативной правовой базы Ивановской области в сфере компетенции Департамента конкурсов и аукционов Ивановской области </a:t>
            </a:r>
          </a:p>
          <a:p>
            <a:pPr marL="230400" algn="just">
              <a:lnSpc>
                <a:spcPct val="125000"/>
              </a:lnSpc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5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01" y="24492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952500"/>
            <a:ext cx="11624368" cy="5610226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Определение поставщиков (подрядчиков, исполнителей) в соответствии с нормами Федерального закона № 44-ФЗ 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2024 году Департаментом конкурсов и аукционов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Ивановской области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государственных и муниципальных заказчиков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опубликовано 2828 закупок на сумму 32,08 млрд руб.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контрактов на общую сумму 25,26 млрд руб., из них в разрезе географии – с Ивановскими поставщиками (подрядчиками, исполнителями) на сумму 15,7 млрд руб.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43532" y="5547063"/>
            <a:ext cx="5800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080847283"/>
              </p:ext>
            </p:extLst>
          </p:nvPr>
        </p:nvGraphicFramePr>
        <p:xfrm>
          <a:off x="3095994" y="3336325"/>
          <a:ext cx="5295900" cy="3003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1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952500"/>
            <a:ext cx="11624368" cy="5610226"/>
          </a:xfr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Определение поставщиков (подрядчиков, исполнителей) в соответствии с нормами Федерального закона № 44-ФЗ 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разрезе способов закупки заказчиков                             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количеству опубликованных процедур:                       по сумме НМЦК опубликованных закупок</a:t>
            </a: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электронных аукционов - 2797 (87%)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аукционов - 12,5 млрд. руб. (39%)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электронных конкурсов - 383 (13%)                              - электронных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конкурсов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19,5 млрд. руб. (61%)</a:t>
            </a:r>
          </a:p>
          <a:p>
            <a:pPr marL="571500" indent="-342900" algn="just">
              <a:lnSpc>
                <a:spcPct val="125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2" y="293137"/>
            <a:ext cx="11424894" cy="82303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43532" y="5547063"/>
            <a:ext cx="5800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73737466"/>
              </p:ext>
            </p:extLst>
          </p:nvPr>
        </p:nvGraphicFramePr>
        <p:xfrm>
          <a:off x="507267" y="3764692"/>
          <a:ext cx="4703038" cy="257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893485991"/>
              </p:ext>
            </p:extLst>
          </p:nvPr>
        </p:nvGraphicFramePr>
        <p:xfrm>
          <a:off x="6447481" y="3764692"/>
          <a:ext cx="4632411" cy="243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31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8600" y="852875"/>
            <a:ext cx="11345333" cy="5767000"/>
          </a:xfrm>
        </p:spPr>
        <p:txBody>
          <a:bodyPr>
            <a:noAutofit/>
          </a:bodyPr>
          <a:lstStyle/>
          <a:p>
            <a:pPr indent="0" algn="ctr">
              <a:lnSpc>
                <a:spcPct val="105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в рамках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централизации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закупок: </a:t>
            </a: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целях исполнения поручения Президента Российской Федерации по расширению практики централизованных закупок путем оптимального формирования лотов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проведена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31 совместная процедура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закупке одноименных товаров, работ,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услуг.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результатам таких процедур заключен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151 контакт на общую сумму 2,31 млрд. руб.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5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Организовано 742 закупки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межбюджетных трансфертов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муниципалитетов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общую сумму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8,94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млрд руб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pPr indent="0" algn="just">
              <a:lnSpc>
                <a:spcPct val="105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12" y="58893"/>
            <a:ext cx="11424894" cy="823031"/>
          </a:xfrm>
          <a:prstGeom prst="rect">
            <a:avLst/>
          </a:prstGeom>
        </p:spPr>
      </p:pic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42402629"/>
              </p:ext>
            </p:extLst>
          </p:nvPr>
        </p:nvGraphicFramePr>
        <p:xfrm>
          <a:off x="2838450" y="3448049"/>
          <a:ext cx="6172200" cy="3051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07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14692" y="897073"/>
            <a:ext cx="11345333" cy="5767000"/>
          </a:xfrm>
        </p:spPr>
        <p:txBody>
          <a:bodyPr>
            <a:noAutofit/>
          </a:bodyPr>
          <a:lstStyle/>
          <a:p>
            <a:pPr indent="0" algn="ctr">
              <a:lnSpc>
                <a:spcPct val="105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Ключевыми преимуществами централизации закупок являются: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05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12" y="58893"/>
            <a:ext cx="11424894" cy="8230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30875" y="1466850"/>
            <a:ext cx="10527699" cy="1000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достижения экономии за счет привлечения к торгам в качестве поставщиков (подрядчиков, исполнителей) крупнейших компаний, которые могут предложить наиболее выгодные цены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91422" y="5367270"/>
            <a:ext cx="6567152" cy="887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обоснованных жалоб, предписаний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4079" y="2694324"/>
            <a:ext cx="9484495" cy="916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сокращение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издержек на содержание в штате обученных сотрудников - членов комиссии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16998" y="3943933"/>
            <a:ext cx="8541576" cy="851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затрат и экономия ресурсов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954" y="1062682"/>
            <a:ext cx="1175952" cy="14828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14" y="2373453"/>
            <a:ext cx="1176630" cy="1487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506" y="3680302"/>
            <a:ext cx="1176630" cy="1487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269" y="4942391"/>
            <a:ext cx="1176630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25510" y="981076"/>
            <a:ext cx="11624368" cy="5753100"/>
          </a:xfrm>
        </p:spPr>
        <p:txBody>
          <a:bodyPr>
            <a:noAutofit/>
          </a:bodyPr>
          <a:lstStyle/>
          <a:p>
            <a:pPr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жалобам на действия (бездействия) заказчика, </a:t>
            </a:r>
          </a:p>
          <a:p>
            <a:pPr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уполномоченного органа,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</a:p>
          <a:p>
            <a:pPr lvl="0" indent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47" y="345082"/>
            <a:ext cx="11424894" cy="82303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570997"/>
              </p:ext>
            </p:extLst>
          </p:nvPr>
        </p:nvGraphicFramePr>
        <p:xfrm>
          <a:off x="298712" y="2178181"/>
          <a:ext cx="7016488" cy="286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838"/>
                <a:gridCol w="904875"/>
                <a:gridCol w="857250"/>
                <a:gridCol w="901877"/>
                <a:gridCol w="923925"/>
                <a:gridCol w="850723"/>
              </a:tblGrid>
              <a:tr h="736778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 г.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Жалоб всего,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них: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обоснованных жалоб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обоснованных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необоснованных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отозванных /отказано в рассмотрении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/ 16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98712" y="5473868"/>
            <a:ext cx="11712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обоснованных (частично обоснованных) жалоб свидетельствует о положительном опыте превентивной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Департамента конкурсов и аукционов Ивановской области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просвещению заказчиков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минимизации случаев нарушения требований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о контрактной системе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1155643"/>
              </p:ext>
            </p:extLst>
          </p:nvPr>
        </p:nvGraphicFramePr>
        <p:xfrm>
          <a:off x="8542638" y="2054613"/>
          <a:ext cx="2982097" cy="284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494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559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8411" y="952500"/>
            <a:ext cx="11033039" cy="5761338"/>
          </a:xfrm>
        </p:spPr>
        <p:txBody>
          <a:bodyPr>
            <a:normAutofit fontScale="25000" lnSpcReduction="20000"/>
          </a:bodyPr>
          <a:lstStyle/>
          <a:p>
            <a:pPr marL="228600">
              <a:lnSpc>
                <a:spcPct val="114000"/>
              </a:lnSpc>
            </a:pP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Методологическое сопровождение деятельности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заказчиков,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закупки </a:t>
            </a:r>
            <a:endParaRPr lang="ru-RU" sz="8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4000"/>
              </a:lnSpc>
            </a:pP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8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 </a:t>
            </a:r>
            <a:r>
              <a:rPr lang="ru-RU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endParaRPr lang="ru-RU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уровня правовой культуры и юридической грамотности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заказчиков в сфере закупок Департаментом конкурсов и аукционов Ивановской области на постоянной основе организуются обучающие мероприятия.</a:t>
            </a:r>
          </a:p>
          <a:p>
            <a:pPr lvl="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2024 году организованы следующие семинары/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44000" lvl="0" indent="-1143000" algn="l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 законодательства РФ о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контрактной</a:t>
            </a:r>
          </a:p>
          <a:p>
            <a:pPr lvl="0" algn="l">
              <a:lnSpc>
                <a:spcPct val="145000"/>
              </a:lnSpc>
              <a:spcBef>
                <a:spcPts val="0"/>
              </a:spcBef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системе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закупок в 2024 г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.»,</a:t>
            </a:r>
          </a:p>
          <a:p>
            <a:pPr marL="1044000" indent="-1143000" algn="just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«44-ФЗ: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осуществления закупок»,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44000" indent="-1143000" algn="just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закупки в 2024 году: от извещения до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контракта»,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44000" lvl="0" indent="-1143000" algn="just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режим в 2025 году и «Закупка с полки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1044000" lvl="0" indent="-1143000" algn="just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44000" lvl="0" indent="-1143000" algn="just">
              <a:lnSpc>
                <a:spcPct val="14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45000"/>
              </a:lnSpc>
              <a:spcBef>
                <a:spcPts val="0"/>
              </a:spcBef>
            </a:pPr>
            <a:endParaRPr lang="ru-RU" sz="7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45000"/>
              </a:lnSpc>
              <a:spcBef>
                <a:spcPts val="0"/>
              </a:spcBef>
            </a:pPr>
            <a:endParaRPr lang="ru-RU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6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80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25000"/>
              </a:lnSpc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076" y="3731742"/>
            <a:ext cx="3270422" cy="24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44" y="269715"/>
            <a:ext cx="10516511" cy="70311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909" y="371850"/>
            <a:ext cx="10951632" cy="484123"/>
          </a:xfrm>
        </p:spPr>
        <p:txBody>
          <a:bodyPr>
            <a:normAutofit fontScale="92500" lnSpcReduction="20000"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7521" y="781831"/>
            <a:ext cx="1041262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централизации закупок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региональные проекты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«Здравоохранение» шла в течение шести лет.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	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время в регионе отремонтировали 76 медицинских учреждений. Закупили новое оборудование: цифровые рентген-аппарат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эндоскопическую стойку, а также мебель медицинского и общего назначения.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2024 году в Ивановской области капитально отремонтировали 15 учреждений: поликлиники в Иванове, Наволоках, Юрьевце, 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ФАПов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отделения врача общей практики и врачебную амбулаторию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Продолжено обновление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оборудования и автотранспорта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центральные районные больницы Ивановской области — Кинешемская,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Родниковская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Тейковская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Шуйская — получили новые автомобили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686" y="4760682"/>
            <a:ext cx="3006810" cy="18188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69" y="4760682"/>
            <a:ext cx="3108754" cy="18188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950" y="4771440"/>
            <a:ext cx="3027520" cy="18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37363</TotalTime>
  <Words>755</Words>
  <Application>Microsoft Office PowerPoint</Application>
  <PresentationFormat>Широкоэкранный</PresentationFormat>
  <Paragraphs>303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Гришина Екатерина</dc:creator>
  <cp:lastModifiedBy>DKA</cp:lastModifiedBy>
  <cp:revision>443</cp:revision>
  <cp:lastPrinted>2024-03-05T07:39:06Z</cp:lastPrinted>
  <dcterms:created xsi:type="dcterms:W3CDTF">2019-03-11T10:58:12Z</dcterms:created>
  <dcterms:modified xsi:type="dcterms:W3CDTF">2025-03-31T10:36:42Z</dcterms:modified>
</cp:coreProperties>
</file>