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314" r:id="rId5"/>
    <p:sldId id="319" r:id="rId6"/>
    <p:sldId id="295" r:id="rId7"/>
    <p:sldId id="311" r:id="rId8"/>
    <p:sldId id="315" r:id="rId9"/>
    <p:sldId id="296" r:id="rId10"/>
    <p:sldId id="297" r:id="rId11"/>
    <p:sldId id="298" r:id="rId12"/>
    <p:sldId id="300" r:id="rId13"/>
    <p:sldId id="318" r:id="rId14"/>
    <p:sldId id="323" r:id="rId15"/>
    <p:sldId id="303" r:id="rId16"/>
    <p:sldId id="307" r:id="rId17"/>
    <p:sldId id="320" r:id="rId18"/>
    <p:sldId id="321" r:id="rId19"/>
    <p:sldId id="316" r:id="rId20"/>
    <p:sldId id="306" r:id="rId21"/>
    <p:sldId id="308" r:id="rId22"/>
    <p:sldId id="322" r:id="rId23"/>
    <p:sldId id="312" r:id="rId24"/>
    <p:sldId id="313" r:id="rId25"/>
    <p:sldId id="291" r:id="rId26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99CCFF"/>
    <a:srgbClr val="FF0000"/>
    <a:srgbClr val="FF3300"/>
    <a:srgbClr val="0000FF"/>
    <a:srgbClr val="33CC33"/>
    <a:srgbClr val="33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млрд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28,00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095563062613033E-16"/>
                  <c:y val="-5.0030285752628851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 </c:v>
                </c:pt>
                <c:pt idx="2">
                  <c:v>2021 г.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20</c:v>
                </c:pt>
                <c:pt idx="1">
                  <c:v>28</c:v>
                </c:pt>
                <c:pt idx="2">
                  <c:v>30.9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4723440"/>
        <c:axId val="374729320"/>
        <c:axId val="0"/>
      </c:bar3DChart>
      <c:catAx>
        <c:axId val="37472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4729320"/>
        <c:crosses val="autoZero"/>
        <c:auto val="1"/>
        <c:lblAlgn val="ctr"/>
        <c:lblOffset val="100"/>
        <c:noMultiLvlLbl val="0"/>
      </c:catAx>
      <c:valAx>
        <c:axId val="374729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" sourceLinked="1"/>
        <c:majorTickMark val="none"/>
        <c:minorTickMark val="none"/>
        <c:tickLblPos val="nextTo"/>
        <c:crossAx val="37472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6704066090099391"/>
          <c:y val="5.2164911970273377E-2"/>
          <c:w val="0.30737147535457149"/>
          <c:h val="0.768624848860184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8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Конкурентные процедуры</c:v>
                </c:pt>
                <c:pt idx="1">
                  <c:v>Закупка у ЕП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862277922881425E-2"/>
          <c:y val="0.12202543549600936"/>
          <c:w val="0.84832455858685141"/>
          <c:h val="0.7907581172478395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Количественный показатель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 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429</c:v>
                </c:pt>
                <c:pt idx="1">
                  <c:v>652</c:v>
                </c:pt>
                <c:pt idx="2">
                  <c:v>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4729712"/>
        <c:axId val="374723832"/>
        <c:axId val="0"/>
      </c:bar3DChart>
      <c:catAx>
        <c:axId val="37472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4723832"/>
        <c:crosses val="autoZero"/>
        <c:auto val="1"/>
        <c:lblAlgn val="ctr"/>
        <c:lblOffset val="100"/>
        <c:noMultiLvlLbl val="0"/>
      </c:catAx>
      <c:valAx>
        <c:axId val="3747238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7472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начальной (максимальной) </a:t>
            </a:r>
          </a:p>
          <a:p>
            <a:pPr>
              <a:defRPr sz="1600">
                <a:solidFill>
                  <a:schemeClr val="tx1"/>
                </a:solidFill>
              </a:defRPr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цены контракта, цены контракта 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НМЦК, млн руб.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803758725834437E-2"/>
                  <c:y val="-3.2261844240705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0347861868135353E-2"/>
                  <c:y val="-5.6458227421233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0347861868135436E-2"/>
                  <c:y val="-4.43600358309695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 </c:v>
                </c:pt>
                <c:pt idx="1">
                  <c:v>2020 год</c:v>
                </c:pt>
                <c:pt idx="2">
                  <c:v>2021 год 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5146.5200000000004</c:v>
                </c:pt>
                <c:pt idx="1">
                  <c:v>6697.78</c:v>
                </c:pt>
                <c:pt idx="2">
                  <c:v>9015.6299999999992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Заключено контрактов на сумму, млн руб.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5727312648553388E-2"/>
                  <c:y val="3.6294574770793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5727312648553388E-2"/>
                  <c:y val="5.2425496891145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803758725834437E-2"/>
                  <c:y val="5.6458227421233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 </c:v>
                </c:pt>
                <c:pt idx="1">
                  <c:v>2020 год</c:v>
                </c:pt>
                <c:pt idx="2">
                  <c:v>2021 год 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4152.04</c:v>
                </c:pt>
                <c:pt idx="1">
                  <c:v>6121.8</c:v>
                </c:pt>
                <c:pt idx="2">
                  <c:v>6897.89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4722656"/>
        <c:axId val="374734024"/>
      </c:lineChart>
      <c:catAx>
        <c:axId val="37472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4734024"/>
        <c:crosses val="autoZero"/>
        <c:auto val="1"/>
        <c:lblAlgn val="ctr"/>
        <c:lblOffset val="100"/>
        <c:noMultiLvlLbl val="0"/>
      </c:catAx>
      <c:valAx>
        <c:axId val="3747340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37472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2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5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Закупки</c:v>
                </c:pt>
                <c:pt idx="1">
                  <c:v>Закупки для СМП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0.3967</c:v>
                </c:pt>
                <c:pt idx="1">
                  <c:v>0.60329999999999995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закупок у СМП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Количественный показатель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 </c:v>
                </c:pt>
                <c:pt idx="2">
                  <c:v>2021 год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1929</c:v>
                </c:pt>
                <c:pt idx="1">
                  <c:v>1916</c:v>
                </c:pt>
                <c:pt idx="2">
                  <c:v>2417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4736376"/>
        <c:axId val="374735200"/>
      </c:barChart>
      <c:catAx>
        <c:axId val="37473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4735200"/>
        <c:crosses val="autoZero"/>
        <c:auto val="1"/>
        <c:lblAlgn val="ctr"/>
        <c:lblOffset val="100"/>
        <c:noMultiLvlLbl val="0"/>
      </c:catAx>
      <c:valAx>
        <c:axId val="374735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74736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количества закупок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</c:v>
                </c:pt>
                <c:pt idx="1">
                  <c:v>57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4735984"/>
        <c:axId val="375898904"/>
      </c:barChart>
      <c:catAx>
        <c:axId val="37473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5898904"/>
        <c:crosses val="autoZero"/>
        <c:auto val="1"/>
        <c:lblAlgn val="ctr"/>
        <c:lblOffset val="100"/>
        <c:noMultiLvlLbl val="0"/>
      </c:catAx>
      <c:valAx>
        <c:axId val="3758989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7473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 от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</a:t>
            </a:r>
          </a:p>
        </c:rich>
      </c:tx>
      <c:layout>
        <c:manualLayout>
          <c:xMode val="edge"/>
          <c:yMode val="edge"/>
          <c:x val="0.13458195956370947"/>
          <c:y val="4.3188365618747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805035684585168E-2"/>
          <c:y val="0.23917782697706155"/>
          <c:w val="0.7816107398702038"/>
          <c:h val="0.386567109201730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5% от общего числа закупок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Количество закупок</c:v>
                </c:pt>
                <c:pt idx="1">
                  <c:v>Количество жалоб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4006</c:v>
                </c:pt>
                <c:pt idx="1">
                  <c:v>228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12962235039615"/>
          <c:y val="0.66918436031453066"/>
          <c:w val="0.48749167716213287"/>
          <c:h val="0.226175613009290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86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79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20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5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8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70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06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52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79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0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A96EA-BC24-4E12-80C7-A053B5E5C9B6}" type="datetimeFigureOut">
              <a:rPr lang="ru-RU" smtClean="0"/>
              <a:pPr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6365" y="3071096"/>
            <a:ext cx="9144000" cy="123543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конкурсов и аукционов Ивановской области</a:t>
            </a:r>
          </a:p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03634" y="11774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69" y="457200"/>
            <a:ext cx="3578930" cy="2535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5762" y="4513007"/>
            <a:ext cx="95558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основных результатах работы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59055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централизации закупок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регионального проекта «Успех каждого ребенка»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проекта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отремонтировали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залы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школах, расположенных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в городах 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Вичуга,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Тейково,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Наволоки,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Комсомольск, 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Приволжск,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Родники,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Фурманов,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Южа и 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Юрьевец.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Старовичугской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средней школе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Вичугского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оборудовали спортплощадку. Всего на эти цели привлекли федеральные средства в объеме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26,1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средства областного бюджета в размере 263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82" y="4012216"/>
            <a:ext cx="3333294" cy="21687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25" y="4012217"/>
            <a:ext cx="3209925" cy="21738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1814" y="4000840"/>
            <a:ext cx="3170892" cy="217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9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59055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централизации закупок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г. Иваново построен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физкультурно-оздоровительный комплекс открытого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типа. Многофункциональный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включает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себя хоккейную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коробку и беговую дорожку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длиной 200 метров.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Спортивная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секторами для игры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стритбол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волейбол, а также тренажерными комплексами и трибуной на 100 мест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закупку спортивного оборудования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из федерального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бюджетов. Средства выделены в рамках федерального проекта «Спорт – норма жизни» национального проекта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«Демография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382" y="4498407"/>
            <a:ext cx="3486613" cy="22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5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5905500"/>
          </a:xfrm>
        </p:spPr>
        <p:txBody>
          <a:bodyPr>
            <a:normAutofit/>
          </a:bodyPr>
          <a:lstStyle/>
          <a:p>
            <a:pPr marL="228600">
              <a:lnSpc>
                <a:spcPct val="125000"/>
              </a:lnSpc>
              <a:spcAft>
                <a:spcPts val="0"/>
              </a:spcAft>
            </a:pP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Департамента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конкурсов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аукционов Ивановской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 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по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поддержке субъектов малого и среднего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рамках реализации государственной программы по поддержке субъектов малого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предпринимательства:</a:t>
            </a:r>
          </a:p>
          <a:p>
            <a:pPr marL="230400" indent="450215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 В соответствии со статьей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Федерального закона № 44-ФЗ Департаментом конкурсов и аукционов Ивановской области размещено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2417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закупок для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субъектов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малого предпринимательства и социально ориентированных некоммерческих организаций на общую сумму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5,75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млрд руб., что составило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от общего количества закупок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14938445"/>
              </p:ext>
            </p:extLst>
          </p:nvPr>
        </p:nvGraphicFramePr>
        <p:xfrm>
          <a:off x="3576164" y="4414967"/>
          <a:ext cx="4806950" cy="1935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480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5905500"/>
          </a:xfrm>
        </p:spPr>
        <p:txBody>
          <a:bodyPr>
            <a:normAutofit/>
          </a:bodyPr>
          <a:lstStyle/>
          <a:p>
            <a:pPr marL="228600">
              <a:lnSpc>
                <a:spcPct val="125000"/>
              </a:lnSpc>
              <a:spcAft>
                <a:spcPts val="0"/>
              </a:spcAft>
            </a:pP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Департамента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конкурсов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аукционов Ивановской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 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по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поддержке субъектов малого и среднего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</a:p>
          <a:p>
            <a:pPr marL="230400" algn="just">
              <a:lnSpc>
                <a:spcPct val="105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49972376"/>
              </p:ext>
            </p:extLst>
          </p:nvPr>
        </p:nvGraphicFramePr>
        <p:xfrm>
          <a:off x="342900" y="1905000"/>
          <a:ext cx="5591175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88188637"/>
              </p:ext>
            </p:extLst>
          </p:nvPr>
        </p:nvGraphicFramePr>
        <p:xfrm>
          <a:off x="6238419" y="1905000"/>
          <a:ext cx="5054600" cy="340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49643" y="5621120"/>
            <a:ext cx="10851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3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независимо от изменения рынка в условиях пандемии, динамика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СМП сохраняется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46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3" y="809625"/>
            <a:ext cx="11478081" cy="5972175"/>
          </a:xfrm>
        </p:spPr>
        <p:txBody>
          <a:bodyPr>
            <a:normAutofit/>
          </a:bodyPr>
          <a:lstStyle/>
          <a:p>
            <a:pPr marL="228600">
              <a:lnSpc>
                <a:spcPct val="125000"/>
              </a:lnSpc>
              <a:spcAft>
                <a:spcPts val="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Департамента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конкурсов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аукционов Ивановской области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мероприятиях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поддержке субъектов малого и среднего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соответствии со статьей 5.1 Федерального  закона от 18.07.2011 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223-ФЗ «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закупках товаров, работ, услуг отдельными видами юридических лиц»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(далее – Федеральный закон № 223-ФЗ) Департаментом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конкурсов и аукционов Ивановской области проведена оценка соответствия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89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проектов планов закупки товаров, работ, услуг крупнейших заказчиков Ивановской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области: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АО «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Ивгортеплоэнерго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АО «Водоканал»;                   </a:t>
            </a: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АО «Ивановская городская электрическая сеть»</a:t>
            </a:r>
          </a:p>
          <a:p>
            <a:pPr marL="228600">
              <a:lnSpc>
                <a:spcPct val="125000"/>
              </a:lnSpc>
              <a:spcBef>
                <a:spcPts val="0"/>
              </a:spcBef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соответствия планов закупки товаров, работ, услуг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lvl="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соблюдение установленного Правительством Российской Федерации годового объема закупок товаров, работ, услуг у субъектов малого и среднего предпринимательства;</a:t>
            </a:r>
          </a:p>
          <a:p>
            <a:pPr marL="228600" algn="just">
              <a:lnSpc>
                <a:spcPct val="125000"/>
              </a:lnSpc>
            </a:pPr>
            <a:endParaRPr lang="ru-RU" sz="2000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70000"/>
              </a:lnSpc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26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5762625"/>
          </a:xfrm>
        </p:spPr>
        <p:txBody>
          <a:bodyPr>
            <a:normAutofit/>
          </a:bodyPr>
          <a:lstStyle/>
          <a:p>
            <a:pPr marL="228600">
              <a:lnSpc>
                <a:spcPct val="125000"/>
              </a:lnSpc>
              <a:spcAft>
                <a:spcPts val="0"/>
              </a:spcAft>
            </a:pP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Департамента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конкурсов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аукционов Ивановской области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мероприятиях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поддержке субъектов малого и среднего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</a:p>
          <a:p>
            <a:pPr marL="230400" lvl="0">
              <a:lnSpc>
                <a:spcPct val="125000"/>
              </a:lnSpc>
              <a:spcBef>
                <a:spcPts val="0"/>
              </a:spcBef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lvl="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2) соответствие раздела плана закупки, предусматривающего осуществление закупки у субъектов малого и среднего предпринимательства, утвержденному заказчиком перечню товаров, работ, услуг, закупка которых осуществляется у субъектов малого и среднего предпринимательства </a:t>
            </a:r>
          </a:p>
          <a:p>
            <a:pPr marL="230400" lvl="0" algn="just">
              <a:lnSpc>
                <a:spcPct val="125000"/>
              </a:lnSpc>
              <a:spcBef>
                <a:spcPts val="0"/>
              </a:spcBef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закупок у субъектов малого и среднего </a:t>
            </a:r>
          </a:p>
          <a:p>
            <a:pPr marL="228600" lvl="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 в общем годовом стоимостном </a:t>
            </a:r>
          </a:p>
          <a:p>
            <a:pPr marL="228600" lvl="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объеме закупок, осуществляемых в соответствии </a:t>
            </a:r>
          </a:p>
          <a:p>
            <a:pPr marL="228600" lvl="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Федеральным законом №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223-ФЗ, составила:</a:t>
            </a:r>
            <a:endParaRPr lang="ru-RU" sz="2000" u="sng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lvl="0" algn="just">
              <a:lnSpc>
                <a:spcPct val="125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196" y="3522381"/>
            <a:ext cx="4054191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29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5905500"/>
          </a:xfrm>
        </p:spPr>
        <p:txBody>
          <a:bodyPr>
            <a:normAutofit fontScale="25000" lnSpcReduction="20000"/>
          </a:bodyPr>
          <a:lstStyle/>
          <a:p>
            <a:pPr marL="228600">
              <a:lnSpc>
                <a:spcPct val="125000"/>
              </a:lnSpc>
            </a:pP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8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8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внедрению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 технологий контрактная система в сфере закупок активно развивается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Начало данного процесса положено еще в 2005 году. </a:t>
            </a:r>
          </a:p>
          <a:p>
            <a:pPr marL="230400" lvl="0" algn="just">
              <a:lnSpc>
                <a:spcPct val="145000"/>
              </a:lnSpc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и внедрение современных цифровых технологий в закупочную систему позволяет расширять географические границы рынка, привлекать большее количество участников закупок, обеспечивать высокую конкуренцию между участниками закупок, соблюдать принципы открытости и прозрачности информации о контрактной системе в сфере </a:t>
            </a:r>
            <a:r>
              <a:rPr lang="ru-RU" sz="8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закупок.</a:t>
            </a:r>
          </a:p>
          <a:p>
            <a:pPr marL="230400" lvl="0" algn="just">
              <a:lnSpc>
                <a:spcPct val="145000"/>
              </a:lnSpc>
            </a:pPr>
            <a:r>
              <a:rPr lang="ru-RU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«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закупок товаров, работ, услуг существенно продвинулась: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в рамках 44-ФЗ осуществляются исключительно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электронных процедур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(исключение составляют закрытые торги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заявки подаются потенциальными участниками закупок в электронной форме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ЭТП;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2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2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428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5905500"/>
          </a:xfrm>
        </p:spPr>
        <p:txBody>
          <a:bodyPr>
            <a:normAutofit/>
          </a:bodyPr>
          <a:lstStyle/>
          <a:p>
            <a:pPr marL="228600">
              <a:lnSpc>
                <a:spcPct val="12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протоколы формируются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 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подписываются членами комиссий усиленными квалифицированными электронными подписями;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контракты заключаются в электронном виде;</a:t>
            </a:r>
          </a:p>
          <a:p>
            <a:pPr marL="23040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введена электронная приемка и электронное актирование при исполнении контрактов;</a:t>
            </a:r>
          </a:p>
          <a:p>
            <a:pPr marL="23040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претензионная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исполнению контракта проводится исключительно                                с использованием ЕИС;</a:t>
            </a:r>
          </a:p>
          <a:p>
            <a:pPr marL="23040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исключена письменная форма подачи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в ФАС России и ее территориальные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органы. Обжалование действий (бездействия) заказчика, комиссии осуществляется в электронной форме</a:t>
            </a:r>
          </a:p>
          <a:p>
            <a:pPr marL="23040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9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5905500"/>
          </a:xfrm>
        </p:spPr>
        <p:txBody>
          <a:bodyPr>
            <a:normAutofit fontScale="25000" lnSpcReduction="20000"/>
          </a:bodyPr>
          <a:lstStyle/>
          <a:p>
            <a:pPr marL="228600">
              <a:lnSpc>
                <a:spcPct val="125000"/>
              </a:lnSpc>
            </a:pP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8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8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региональном уровне в целях обеспечения соблюдения требований законодательства о контрактной системе, минимизации коррупционных рисков в работе государственных заказчиков взаимодействие между Департаментом конкурсов и аукционов Ивановской области и заказчиками осуществляется посредством использования ПК «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-Торги-КС»,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который 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включает в себя 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только функцию электронного документооборота, но и позволяет 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автоматизированный контроль за соблюдением заказчиком 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требований нормативно-правовых актов о контрактной системе в сфере закупок, в том числе на 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этапе 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планирования и 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составления пакета документов для направления в уполномоченный орган.  </a:t>
            </a:r>
            <a:endParaRPr lang="ru-RU" sz="6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автоматизации деятельности заказчиков по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закупам «малого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объема»,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осуществляемых без проведения конкурентных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процедур,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регионе продолжает реализовываться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переводу в единое информационное пространство закупок, осуществляемых в соответствии с пунктами 4 и 5 части 1 статьи 93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                    № 44-ФЗ с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автоматизированной системы «Портал поставщиков». 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8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день </a:t>
            </a:r>
            <a:r>
              <a:rPr lang="ru-RU" sz="8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портале зарегистрировано более 1 тыс. </a:t>
            </a:r>
            <a:r>
              <a:rPr lang="ru-RU" sz="8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Ивановских организаций </a:t>
            </a: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2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93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1994" y="714375"/>
            <a:ext cx="10954206" cy="9422067"/>
          </a:xfrm>
        </p:spPr>
        <p:txBody>
          <a:bodyPr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</a:t>
            </a:r>
          </a:p>
          <a:p>
            <a:pPr marL="2304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результатам исследований независимого негосударственного аналитического центра «Национальный рейтинг прозрачности закупок» по итогам 2021 года Ивановская область удержала свои позиции в числе лучших в XV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рейтинге прозрачности закупок среди крупнейших заказчиков Российской Федерации. </a:t>
            </a:r>
          </a:p>
          <a:p>
            <a:pPr indent="450215" algn="just">
              <a:lnSpc>
                <a:spcPct val="15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рейтинге прозрачности закупок Ивановская область вновь получила оценку 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высокая прозрачность закупок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05000"/>
              </a:lnSpc>
              <a:spcAft>
                <a:spcPts val="0"/>
              </a:spcAft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542925" algn="just">
              <a:lnSpc>
                <a:spcPct val="100000"/>
              </a:lnSpc>
              <a:spcBef>
                <a:spcPts val="600"/>
              </a:spcBef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5" y="3019425"/>
            <a:ext cx="1733550" cy="2332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19462" y="3019425"/>
            <a:ext cx="8281988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25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рейтинга является формирование системы непрерывного мониторинга за состоянием и тенденциями национального рынка закупок. Результаты исследования характеризуют состояние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экономики, показатели прозрачности процедур, уровень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конкурентности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закупок и показатели экономической эффективности затрат участников.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5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21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25510" y="886120"/>
            <a:ext cx="11642836" cy="5971880"/>
          </a:xfrm>
        </p:spPr>
        <p:txBody>
          <a:bodyPr>
            <a:normAutofit fontScale="32500" lnSpcReduction="20000"/>
          </a:bodyPr>
          <a:lstStyle/>
          <a:p>
            <a:pPr indent="0" algn="just">
              <a:lnSpc>
                <a:spcPct val="145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конкурсов и аукционов 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Ивановской области является 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центральным исполнительным органом государственной власти Ивановской 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области, 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проводящим государственную 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политику и 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осуществляющим межотраслевое 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и координацию в 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сферах:</a:t>
            </a:r>
          </a:p>
          <a:p>
            <a:pPr indent="0" algn="just">
              <a:lnSpc>
                <a:spcPct val="145000"/>
              </a:lnSpc>
              <a:spcBef>
                <a:spcPts val="0"/>
              </a:spcBef>
              <a:buNone/>
            </a:pP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6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6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пределения </a:t>
            </a:r>
            <a:r>
              <a:rPr lang="ru-RU" sz="6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поставщиков (подрядчиков, исполнителей) путем проведения </a:t>
            </a:r>
            <a:r>
              <a:rPr lang="ru-RU" sz="6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торгов                                      в </a:t>
            </a:r>
            <a:r>
              <a:rPr lang="ru-RU" sz="6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соответствии с нормами Федерального закона от 05.04.2013 № </a:t>
            </a:r>
            <a:r>
              <a:rPr lang="ru-RU" sz="6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44-ФЗ «О </a:t>
            </a:r>
            <a:r>
              <a:rPr lang="ru-RU" sz="6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контрактной системе </a:t>
            </a:r>
            <a:r>
              <a:rPr lang="ru-RU" sz="6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в </a:t>
            </a:r>
            <a:r>
              <a:rPr lang="ru-RU" sz="6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сфере закупок товаров, работ, услуг для обеспечения государственных </a:t>
            </a:r>
            <a:r>
              <a:rPr lang="ru-RU" sz="6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6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муниципальных нужд» (далее – Федеральный закон № 44-ФЗ</a:t>
            </a:r>
            <a:r>
              <a:rPr lang="ru-RU" sz="6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0" algn="just">
              <a:lnSpc>
                <a:spcPct val="145000"/>
              </a:lnSpc>
              <a:spcBef>
                <a:spcPts val="0"/>
              </a:spcBef>
              <a:buNone/>
            </a:pPr>
            <a:r>
              <a:rPr lang="ru-RU" sz="6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6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6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6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риватизации </a:t>
            </a:r>
            <a:r>
              <a:rPr lang="ru-RU" sz="6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имущества, находящегося в государственной собственности Ивановской области, организации проведения иных имущественных торгов</a:t>
            </a:r>
            <a:r>
              <a:rPr lang="ru-RU" sz="6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 algn="ctr">
              <a:lnSpc>
                <a:spcPct val="125000"/>
              </a:lnSpc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Полномочия определены </a:t>
            </a:r>
          </a:p>
          <a:p>
            <a:pPr lvl="0" indent="0" algn="just">
              <a:lnSpc>
                <a:spcPct val="145000"/>
              </a:lnSpc>
              <a:spcBef>
                <a:spcPts val="0"/>
              </a:spcBef>
              <a:buNone/>
            </a:pPr>
            <a:r>
              <a:rPr lang="ru-RU" sz="6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Ивановской области от 15.02.2006 № 10-п «О создании Департамента конкурсов и аукционов Ивановской области»</a:t>
            </a:r>
          </a:p>
          <a:p>
            <a:pPr lvl="0" indent="0" algn="just">
              <a:lnSpc>
                <a:spcPct val="145000"/>
              </a:lnSpc>
              <a:spcBef>
                <a:spcPts val="0"/>
              </a:spcBef>
              <a:buNone/>
            </a:pP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постановлением Правительства Ивановской области от 12.12.2012 № 523-п «Об утверждении </a:t>
            </a:r>
            <a:r>
              <a:rPr lang="ru-RU" sz="6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Положения о Департаменте </a:t>
            </a: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конкурсов </a:t>
            </a:r>
            <a:r>
              <a:rPr lang="ru-RU" sz="6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аукционов Ивановской области» </a:t>
            </a:r>
          </a:p>
          <a:p>
            <a:pPr indent="0" algn="just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81" y="13232"/>
            <a:ext cx="11424894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5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5905500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2.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Имущественные торги </a:t>
            </a: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рамках осуществления полномочий организатора торгов при приватизации имущества, находящегося в собственности Ивановской области, а также иных торгов, предусматривающих переход прав владения и (или) пользования в отношении имущества Ивановской области, Департаментом организовано проведение 30 процедур.                                         Доходы от продажи имущества Ивановской области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522588"/>
              </p:ext>
            </p:extLst>
          </p:nvPr>
        </p:nvGraphicFramePr>
        <p:xfrm>
          <a:off x="1012825" y="3681941"/>
          <a:ext cx="10464800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6748"/>
                <a:gridCol w="22280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торгов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торгов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Аукцион по продаже имущества, находящегося в собственности Ивановской области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Аукцион на право заключения договора аренды имущества, находящегося в собственности Ивановской области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Аукцион на право заключения договоров аренды земельных участков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256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8411" y="952500"/>
            <a:ext cx="11033039" cy="5761338"/>
          </a:xfrm>
        </p:spPr>
        <p:txBody>
          <a:bodyPr>
            <a:normAutofit fontScale="25000" lnSpcReduction="20000"/>
          </a:bodyPr>
          <a:lstStyle/>
          <a:p>
            <a:pPr marL="228600">
              <a:lnSpc>
                <a:spcPct val="114000"/>
              </a:lnSpc>
            </a:pP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Методологическое сопровождение деятельности 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заказчиков, </a:t>
            </a: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закупки </a:t>
            </a:r>
            <a:endParaRPr lang="ru-RU" sz="8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14000"/>
              </a:lnSpc>
            </a:pP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 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45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повышения уровня правовой культуры и юридической грамотности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и муниципальных заказчиков в сфере закупок Департаментом конкурсов и аукционов Ивановской области в 2021 году проведены следующие обучающие мероприятия: </a:t>
            </a:r>
            <a:endParaRPr lang="ru-RU" sz="7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  <a:spcBef>
                <a:spcPts val="0"/>
              </a:spcBef>
            </a:pP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межрегиональная 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конференция «Квотирование в </a:t>
            </a:r>
            <a:r>
              <a:rPr lang="ru-RU" sz="7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госзакупках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как новый механизм поддержки отечественных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производителей»;</a:t>
            </a:r>
          </a:p>
          <a:p>
            <a:pPr algn="just">
              <a:lnSpc>
                <a:spcPct val="145000"/>
              </a:lnSpc>
              <a:spcBef>
                <a:spcPts val="0"/>
              </a:spcBef>
            </a:pP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круглый 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по теме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«Оптимизационный 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пакет.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закон 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контрактной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системе»;</a:t>
            </a:r>
          </a:p>
          <a:p>
            <a:pPr algn="just">
              <a:lnSpc>
                <a:spcPct val="145000"/>
              </a:lnSpc>
              <a:spcBef>
                <a:spcPts val="0"/>
              </a:spcBef>
            </a:pP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темам: «Закупки 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препаратов и </a:t>
            </a:r>
            <a:r>
              <a:rPr lang="ru-RU" sz="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медизделий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«Изменение 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режима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«Актуальные 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закупок в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строительстве» и т.д.; </a:t>
            </a:r>
          </a:p>
          <a:p>
            <a:pPr algn="just">
              <a:lnSpc>
                <a:spcPct val="145000"/>
              </a:lnSpc>
              <a:spcBef>
                <a:spcPts val="0"/>
              </a:spcBef>
            </a:pP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</a:t>
            </a:r>
            <a:r>
              <a:rPr lang="ru-RU" sz="7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7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заказчиков </a:t>
            </a:r>
            <a:r>
              <a:rPr lang="ru-RU" sz="7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7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44-ФЗ;</a:t>
            </a:r>
          </a:p>
          <a:p>
            <a:pPr algn="just">
              <a:lnSpc>
                <a:spcPct val="145000"/>
              </a:lnSpc>
              <a:spcBef>
                <a:spcPts val="0"/>
              </a:spcBef>
            </a:pPr>
            <a:r>
              <a:rPr lang="ru-RU" sz="7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продолжена </a:t>
            </a:r>
            <a:r>
              <a:rPr lang="ru-RU" sz="7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по организации еженедельных семинаров в рамках мероприятия </a:t>
            </a:r>
            <a:r>
              <a:rPr lang="ru-RU" sz="7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«</a:t>
            </a:r>
            <a:r>
              <a:rPr lang="ru-RU" sz="7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заказчика», в ходе которых затрагивались и обсуждались основные вопросы, возникающие у заказчиков в повседневной работе при осуществлении </a:t>
            </a:r>
            <a:r>
              <a:rPr lang="ru-RU" sz="7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закупок;</a:t>
            </a:r>
          </a:p>
          <a:p>
            <a:pPr algn="just">
              <a:lnSpc>
                <a:spcPct val="145000"/>
              </a:lnSpc>
              <a:spcBef>
                <a:spcPts val="0"/>
              </a:spcBef>
            </a:pPr>
            <a:r>
              <a:rPr lang="ru-RU" sz="7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участие </a:t>
            </a:r>
            <a:r>
              <a:rPr lang="ru-RU" sz="7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закупках по 44-ФЗ и </a:t>
            </a:r>
            <a:r>
              <a:rPr lang="ru-RU" sz="7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223-ФЗ (лекция </a:t>
            </a:r>
            <a:r>
              <a:rPr lang="ru-RU" sz="7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поставщиков</a:t>
            </a:r>
            <a:r>
              <a:rPr lang="ru-RU" sz="7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7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25000"/>
              </a:lnSpc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552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6191250"/>
          </a:xfrm>
        </p:spPr>
        <p:txBody>
          <a:bodyPr>
            <a:normAutofit/>
          </a:bodyPr>
          <a:lstStyle/>
          <a:p>
            <a:pPr marL="228600">
              <a:lnSpc>
                <a:spcPct val="114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Методологическое сопровождение деятельности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заказчиков,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закупки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14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5000"/>
              </a:lnSpc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25000"/>
              </a:lnSpc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27455023"/>
              </p:ext>
            </p:extLst>
          </p:nvPr>
        </p:nvGraphicFramePr>
        <p:xfrm>
          <a:off x="4173696" y="4310449"/>
          <a:ext cx="4806950" cy="205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71" y="1909597"/>
            <a:ext cx="11428455" cy="4118919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610575635"/>
              </p:ext>
            </p:extLst>
          </p:nvPr>
        </p:nvGraphicFramePr>
        <p:xfrm>
          <a:off x="-222421" y="4117073"/>
          <a:ext cx="2991768" cy="2063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1271" y="6050738"/>
            <a:ext cx="11410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цифра свидетельствует о значительном </a:t>
            </a: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объеме превентивной 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 по выявлению </a:t>
            </a: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и 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минимизации случаев нарушения требований законодательства при осуществлении закупок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783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570547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и задачи Департамента конкурсов и аукционов Ивановской области </a:t>
            </a:r>
            <a:endParaRPr lang="ru-RU" sz="8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период </a:t>
            </a:r>
            <a:endParaRPr lang="ru-RU" sz="8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25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централизации закупок в Ивановской области.</a:t>
            </a:r>
          </a:p>
          <a:p>
            <a:pPr marL="230400" algn="just">
              <a:lnSpc>
                <a:spcPct val="125000"/>
              </a:lnSpc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Обеспечить организацию торгов по определению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поставщиков (подрядчиков, исполнителей) для областных заказчиков, а также для муниципальных заказчиков, в случаях осуществления закупок, финансируемых частично или полностью за счет средств бюджета Ивановской области посредством межбюджетных трансфертов, имеющих целевое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назначение.</a:t>
            </a:r>
          </a:p>
          <a:p>
            <a:pPr marL="230400" algn="just">
              <a:lnSpc>
                <a:spcPct val="125000"/>
              </a:lnSpc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организаци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 по продаже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имущества. </a:t>
            </a:r>
          </a:p>
          <a:p>
            <a:pPr marL="230400" algn="just">
              <a:lnSpc>
                <a:spcPct val="125000"/>
              </a:lnSpc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активную работу по методологическому сопровождению деятельности государственных заказчиков, по правовому просвещению потенциальных участников закупок в рамках Федерального закона «О контрактной системе в сфере закупок товаров, работ, услуг для обеспечения государственных и муниципальных нужд».</a:t>
            </a:r>
          </a:p>
          <a:p>
            <a:pPr marL="230400" algn="just">
              <a:lnSpc>
                <a:spcPct val="125000"/>
              </a:lnSpc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развития единого пространства закупок «малого объема» и перевода их в электронный вид продолжить работу по реализации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поставщиков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25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25000"/>
              </a:lnSpc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28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23925"/>
            <a:ext cx="10954206" cy="5791200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25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внедрению в деятельность уполномоченного органа и заказчиков Ивановской области всего потенциала ПК «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-торги-КС».</a:t>
            </a:r>
          </a:p>
          <a:p>
            <a:pPr marL="230400" algn="just">
              <a:lnSpc>
                <a:spcPct val="125000"/>
              </a:lnSpc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Продолжить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осуществлению оценки соответствия планов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в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29.10.2015 №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1169.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25000"/>
              </a:lnSpc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работы с институтами гражданского общества обеспечить активную работу Общественного совета при Департаменте конкурсов и аукционов Ивановской области.</a:t>
            </a:r>
          </a:p>
          <a:p>
            <a:pPr marL="230400" algn="just">
              <a:lnSpc>
                <a:spcPct val="125000"/>
              </a:lnSpc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мониторинга продолжить работу по сбору и обобщению проблемных вопросов правоприменительной практики, возникающих в ходе реализации федерального законодательства в сфере закупок, торгов.</a:t>
            </a:r>
          </a:p>
          <a:p>
            <a:pPr marL="230400" algn="just">
              <a:lnSpc>
                <a:spcPct val="125000"/>
              </a:lnSpc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Продолжить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совершенствованию нормативной правовой базы Ивановской области в сфере компетенции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конкурсов и аукционов Ивановской области 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25000"/>
              </a:lnSpc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27455023"/>
              </p:ext>
            </p:extLst>
          </p:nvPr>
        </p:nvGraphicFramePr>
        <p:xfrm>
          <a:off x="4173696" y="4310449"/>
          <a:ext cx="4806950" cy="205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0432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01" y="24492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25510" y="1116168"/>
            <a:ext cx="11348423" cy="5532282"/>
          </a:xfrm>
        </p:spPr>
        <p:txBody>
          <a:bodyPr>
            <a:noAutofit/>
          </a:bodyPr>
          <a:lstStyle/>
          <a:p>
            <a:pPr lvl="0" indent="0" algn="ctr">
              <a:lnSpc>
                <a:spcPct val="105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Определение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поставщиков (подрядчиков, исполнителей)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соответствии с нормами Федерального закона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44-ФЗ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Правительства Ивановской области от 15.02.2006 № 10-п                       Департамент конкурсов и аукционов Ивановской области наделен полномочиями на определение поставщиков (подрядчиков, исполнителей) путем проведения конкурсов, аукционов и запроса предложений в соответствии с Федеральным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законом № 44-ФЗ: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25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для государственных заказчиков Ивановской области, государственных унитарных предприятий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бюджетных учреждений Ивановской области;</a:t>
            </a:r>
          </a:p>
          <a:p>
            <a:pPr lvl="0" indent="0" algn="just">
              <a:lnSpc>
                <a:spcPct val="125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для муниципальных заказчиков, муниципальных бюджетных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учреждений 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(или) уполномоченных органов, уполномоченных учреждений при осуществлении закупок, финансируемых частично или полностью за счет средств бюджета Ивановской области посредством межбюджетных трансфертов, имеющих целевое назначение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12" y="293137"/>
            <a:ext cx="11424894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25510" y="1116168"/>
            <a:ext cx="11624368" cy="5446558"/>
          </a:xfrm>
        </p:spPr>
        <p:txBody>
          <a:bodyPr>
            <a:noAutofit/>
          </a:bodyPr>
          <a:lstStyle/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году Департаментом конкурсов и аукционов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Ивановской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государственных и муниципальных заказчиков Ивановской области в общей сложности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опубликовано 4006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закупок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на сумму 30,9 млрд руб.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них в форме :</a:t>
            </a:r>
          </a:p>
          <a:p>
            <a:pPr lvl="0" indent="0" algn="just">
              <a:lnSpc>
                <a:spcPct val="105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электронных аукционов -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3860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(96,4%)</a:t>
            </a:r>
          </a:p>
          <a:p>
            <a:pPr lvl="0" indent="0" algn="just">
              <a:lnSpc>
                <a:spcPct val="105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электронных открытых конкурсов - 129 (3,2%)</a:t>
            </a:r>
          </a:p>
          <a:p>
            <a:pPr lvl="0" indent="0" algn="just">
              <a:lnSpc>
                <a:spcPct val="105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электронных запросов предложений - 17 (0,4%)</a:t>
            </a:r>
          </a:p>
          <a:p>
            <a:pPr lvl="0" indent="0" algn="just">
              <a:lnSpc>
                <a:spcPct val="105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Электронный 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аукцион </a:t>
            </a: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регионе как 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 всей территории Российской Федерации является самым востребованным способом закупок. В первую очередь это связано с тем, что </a:t>
            </a: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электронный аукцион является наиболее быстрым и удобным способом 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определения поставщиков (подрядчиков, исполнителей</a:t>
            </a: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25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12" y="293137"/>
            <a:ext cx="11424894" cy="823031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188788217"/>
              </p:ext>
            </p:extLst>
          </p:nvPr>
        </p:nvGraphicFramePr>
        <p:xfrm>
          <a:off x="6011159" y="2033161"/>
          <a:ext cx="6169512" cy="2326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38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25510" y="1116167"/>
            <a:ext cx="11624368" cy="6132357"/>
          </a:xfrm>
        </p:spPr>
        <p:txBody>
          <a:bodyPr>
            <a:noAutofit/>
          </a:bodyPr>
          <a:lstStyle/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конкурентных процедурах определения поставщика (подрядчика, исполнителя) подано 9 968 заявок. </a:t>
            </a: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Средний процент снижения цены контракта по итогам конкурентных закупок, проведенных Департаментом конкурсов и аукционов Ивановской области, составил 22,8%.</a:t>
            </a:r>
          </a:p>
          <a:p>
            <a:pPr lv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Экономия бюджетных средств (с учетом законтрактованной экономии) по данным реестра контрактов за 2021 год составила порядка 1,1 млрд руб.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25000"/>
              </a:lnSpc>
              <a:spcBef>
                <a:spcPts val="0"/>
              </a:spcBef>
              <a:buNone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Доля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закупок, осуществляемых у единственного поставщика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 проведения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конкурентных процедур),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общем объеме закупок составила 17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indent="0" algn="ctr">
              <a:lnSpc>
                <a:spcPct val="125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Достигнута 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роста показателей эффективности конкурентных </a:t>
            </a: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закупок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12" y="293137"/>
            <a:ext cx="11424894" cy="823031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856873499"/>
              </p:ext>
            </p:extLst>
          </p:nvPr>
        </p:nvGraphicFramePr>
        <p:xfrm>
          <a:off x="6011159" y="4351122"/>
          <a:ext cx="5439917" cy="174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49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00026" y="881449"/>
            <a:ext cx="11373908" cy="5671751"/>
          </a:xfrm>
        </p:spPr>
        <p:txBody>
          <a:bodyPr>
            <a:noAutofit/>
          </a:bodyPr>
          <a:lstStyle/>
          <a:p>
            <a:pPr indent="0" algn="ctr">
              <a:lnSpc>
                <a:spcPct val="105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Централизация закупок </a:t>
            </a: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целях исполнения поручения Президента Российской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расширению практики централизованных закупок путем оптимального формирования лотов Департаментом в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году: </a:t>
            </a: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совместных торгов по закупке одноименных товаров, работ, услуг: </a:t>
            </a: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в целях обеспечения образовательных учреждений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 национального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 «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Образование» закуплено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компьютерное и учебное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оборудование;</a:t>
            </a: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для учреждений здравоохранения в рамках реализации национального проекта «Здравоохранение» закуплены быстровозводимые модульные конструкции фельдшерско-акушерского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пункта </a:t>
            </a:r>
          </a:p>
          <a:p>
            <a:pPr indent="0" algn="just">
              <a:lnSpc>
                <a:spcPct val="105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87" y="293137"/>
            <a:ext cx="11424894" cy="8230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00" y="4695825"/>
            <a:ext cx="3133616" cy="2057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723" y="4695825"/>
            <a:ext cx="3225272" cy="20675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699" y="4695825"/>
            <a:ext cx="30575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28600" y="852875"/>
            <a:ext cx="11345333" cy="5767000"/>
          </a:xfrm>
        </p:spPr>
        <p:txBody>
          <a:bodyPr>
            <a:noAutofit/>
          </a:bodyPr>
          <a:lstStyle/>
          <a:p>
            <a:pPr indent="0" algn="ctr">
              <a:lnSpc>
                <a:spcPct val="105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Централизация закупок </a:t>
            </a:r>
          </a:p>
          <a:p>
            <a:pPr lvl="0" indent="0" algn="just">
              <a:lnSpc>
                <a:spcPct val="105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Организовано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900 закупок в рамках межбюджетных трансфертов для муниципалитетов на общую сумму около 9 млрд руб.:</a:t>
            </a:r>
          </a:p>
          <a:p>
            <a:pPr indent="0" algn="just">
              <a:lnSpc>
                <a:spcPct val="105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</a:p>
          <a:p>
            <a:pPr indent="0" algn="just">
              <a:lnSpc>
                <a:spcPct val="105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		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12" y="293137"/>
            <a:ext cx="11424894" cy="823031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55737330"/>
              </p:ext>
            </p:extLst>
          </p:nvPr>
        </p:nvGraphicFramePr>
        <p:xfrm>
          <a:off x="833566" y="2378051"/>
          <a:ext cx="4085968" cy="325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75723207"/>
              </p:ext>
            </p:extLst>
          </p:nvPr>
        </p:nvGraphicFramePr>
        <p:xfrm>
          <a:off x="5899721" y="2432498"/>
          <a:ext cx="5497182" cy="3149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07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25510" y="881449"/>
            <a:ext cx="11348423" cy="5344401"/>
          </a:xfrm>
        </p:spPr>
        <p:txBody>
          <a:bodyPr>
            <a:noAutofit/>
          </a:bodyPr>
          <a:lstStyle/>
          <a:p>
            <a:pPr indent="0" algn="ctr">
              <a:lnSpc>
                <a:spcPct val="105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централизации закупок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5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 В рамках совместных торгов: </a:t>
            </a:r>
          </a:p>
          <a:p>
            <a:pPr indent="0" algn="ctr">
              <a:lnSpc>
                <a:spcPct val="105000"/>
              </a:lnSpc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5000"/>
              </a:lnSpc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5000"/>
              </a:lnSpc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5000"/>
              </a:lnSpc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5000"/>
              </a:lnSpc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5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В рамках передачи части полномочий по межбюджетным трансфертам:</a:t>
            </a:r>
          </a:p>
          <a:p>
            <a:pPr indent="0">
              <a:lnSpc>
                <a:spcPct val="105000"/>
              </a:lnSpc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5000"/>
              </a:lnSpc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05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</a:p>
          <a:p>
            <a:pPr indent="0" algn="just">
              <a:lnSpc>
                <a:spcPct val="105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		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12" y="293137"/>
            <a:ext cx="11424894" cy="823031"/>
          </a:xfrm>
          <a:prstGeom prst="rect">
            <a:avLst/>
          </a:prstGeom>
        </p:spPr>
      </p:pic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751336"/>
              </p:ext>
            </p:extLst>
          </p:nvPr>
        </p:nvGraphicFramePr>
        <p:xfrm>
          <a:off x="381000" y="1781175"/>
          <a:ext cx="6400800" cy="2212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375"/>
                <a:gridCol w="1028700"/>
                <a:gridCol w="971550"/>
                <a:gridCol w="1019175"/>
              </a:tblGrid>
              <a:tr h="4758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091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закупок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совместных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торгов в общем количестве закупок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90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лотов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79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показатель лотов закупок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3979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875770"/>
              </p:ext>
            </p:extLst>
          </p:nvPr>
        </p:nvGraphicFramePr>
        <p:xfrm>
          <a:off x="7196666" y="1803998"/>
          <a:ext cx="4526940" cy="2157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940"/>
              </a:tblGrid>
              <a:tr h="2136611">
                <a:tc>
                  <a:txBody>
                    <a:bodyPr/>
                    <a:lstStyle/>
                    <a:p>
                      <a:pPr indent="0" algn="ctr">
                        <a:lnSpc>
                          <a:spcPct val="105000"/>
                        </a:lnSpc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преимущества: </a:t>
                      </a:r>
                    </a:p>
                    <a:p>
                      <a:pPr indent="0" algn="just">
                        <a:lnSpc>
                          <a:spcPct val="105000"/>
                        </a:lnSpc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 достижения экономии за счет привлечения к торгам в качестве поставщиков (подрядчиков, исполнителей) крупнейших компаний, которые могут предложить наиболее выгодные цены</a:t>
                      </a:r>
                    </a:p>
                    <a:p>
                      <a:pPr indent="0">
                        <a:lnSpc>
                          <a:spcPct val="105000"/>
                        </a:lnSpc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снижение затрат и экономия ресурсов </a:t>
                      </a:r>
                    </a:p>
                    <a:p>
                      <a:endParaRPr lang="ru-RU" dirty="0">
                        <a:noFill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723582"/>
              </p:ext>
            </p:extLst>
          </p:nvPr>
        </p:nvGraphicFramePr>
        <p:xfrm>
          <a:off x="400050" y="4582298"/>
          <a:ext cx="6457950" cy="186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4884"/>
                <a:gridCol w="989518"/>
                <a:gridCol w="1097287"/>
                <a:gridCol w="106626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Осуществлено закупок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рамках межбюджетных трансфертов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НМЦК, млн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5 146,52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6 697,78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015,63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Заключено контрактов на сумму,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млн руб.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4 152,04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6 121,80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6 897,89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860335"/>
              </p:ext>
            </p:extLst>
          </p:nvPr>
        </p:nvGraphicFramePr>
        <p:xfrm>
          <a:off x="7196666" y="4582298"/>
          <a:ext cx="4551807" cy="186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1807"/>
              </a:tblGrid>
              <a:tr h="18643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Ключевые преимущества: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noProof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 сокращение издержек на содержание в штате обученных сотрудников - членов комиссии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noProof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 снижение количества обоснованных жалоб, предписаний контролирующий органов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59055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централизации закупок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2021 году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Департаментом конкурсов и аукционов Ивановской области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централизации муниципальных закупок при реализации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национальных проектов:</a:t>
            </a:r>
          </a:p>
          <a:p>
            <a:pPr marL="22860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отремонтировано 5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культурно-досуговых учреждений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Пучежском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Гаврилово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-Посадском, Приволжском, Палехском и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Южском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муниципальных районах.                    Всего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обновление сельских домов культуры в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направлено 36,56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97" y="3609974"/>
            <a:ext cx="4505553" cy="2524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475" y="3609974"/>
            <a:ext cx="456293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89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33557</TotalTime>
  <Words>350</Words>
  <Application>Microsoft Office PowerPoint</Application>
  <PresentationFormat>Широкоэкранный</PresentationFormat>
  <Paragraphs>269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Гришина Екатерина</dc:creator>
  <cp:lastModifiedBy>DKA</cp:lastModifiedBy>
  <cp:revision>241</cp:revision>
  <cp:lastPrinted>2022-03-02T07:23:11Z</cp:lastPrinted>
  <dcterms:created xsi:type="dcterms:W3CDTF">2019-03-11T10:58:12Z</dcterms:created>
  <dcterms:modified xsi:type="dcterms:W3CDTF">2022-07-26T07:19:31Z</dcterms:modified>
</cp:coreProperties>
</file>