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6" r:id="rId1"/>
    <p:sldMasterId id="2147483713" r:id="rId2"/>
  </p:sldMasterIdLst>
  <p:notesMasterIdLst>
    <p:notesMasterId r:id="rId70"/>
  </p:notesMasterIdLst>
  <p:sldIdLst>
    <p:sldId id="256" r:id="rId3"/>
    <p:sldId id="362" r:id="rId4"/>
    <p:sldId id="363" r:id="rId5"/>
    <p:sldId id="364" r:id="rId6"/>
    <p:sldId id="365" r:id="rId7"/>
    <p:sldId id="367" r:id="rId8"/>
    <p:sldId id="366" r:id="rId9"/>
    <p:sldId id="1228" r:id="rId10"/>
    <p:sldId id="1229" r:id="rId11"/>
    <p:sldId id="1230" r:id="rId12"/>
    <p:sldId id="1231" r:id="rId13"/>
    <p:sldId id="284" r:id="rId14"/>
    <p:sldId id="285" r:id="rId15"/>
    <p:sldId id="286" r:id="rId16"/>
    <p:sldId id="1258" r:id="rId17"/>
    <p:sldId id="1233" r:id="rId18"/>
    <p:sldId id="289" r:id="rId19"/>
    <p:sldId id="290" r:id="rId20"/>
    <p:sldId id="291" r:id="rId21"/>
    <p:sldId id="1234" r:id="rId22"/>
    <p:sldId id="1235" r:id="rId23"/>
    <p:sldId id="1236" r:id="rId24"/>
    <p:sldId id="1237" r:id="rId25"/>
    <p:sldId id="1243" r:id="rId26"/>
    <p:sldId id="1244" r:id="rId27"/>
    <p:sldId id="1245" r:id="rId28"/>
    <p:sldId id="1246" r:id="rId29"/>
    <p:sldId id="1247" r:id="rId30"/>
    <p:sldId id="1248" r:id="rId31"/>
    <p:sldId id="1255" r:id="rId32"/>
    <p:sldId id="1256" r:id="rId33"/>
    <p:sldId id="1259" r:id="rId34"/>
    <p:sldId id="1260" r:id="rId35"/>
    <p:sldId id="1261" r:id="rId36"/>
    <p:sldId id="1262" r:id="rId37"/>
    <p:sldId id="1263" r:id="rId38"/>
    <p:sldId id="1264" r:id="rId39"/>
    <p:sldId id="1265" r:id="rId40"/>
    <p:sldId id="1257" r:id="rId41"/>
    <p:sldId id="1266" r:id="rId42"/>
    <p:sldId id="1267" r:id="rId43"/>
    <p:sldId id="293" r:id="rId44"/>
    <p:sldId id="1249" r:id="rId45"/>
    <p:sldId id="308" r:id="rId46"/>
    <p:sldId id="1250" r:id="rId47"/>
    <p:sldId id="1252" r:id="rId48"/>
    <p:sldId id="297" r:id="rId49"/>
    <p:sldId id="298" r:id="rId50"/>
    <p:sldId id="299" r:id="rId51"/>
    <p:sldId id="300" r:id="rId52"/>
    <p:sldId id="307" r:id="rId53"/>
    <p:sldId id="309" r:id="rId54"/>
    <p:sldId id="1195" r:id="rId55"/>
    <p:sldId id="1216" r:id="rId56"/>
    <p:sldId id="312" r:id="rId57"/>
    <p:sldId id="318" r:id="rId58"/>
    <p:sldId id="319" r:id="rId59"/>
    <p:sldId id="334" r:id="rId60"/>
    <p:sldId id="335" r:id="rId61"/>
    <p:sldId id="336" r:id="rId62"/>
    <p:sldId id="340" r:id="rId63"/>
    <p:sldId id="341" r:id="rId64"/>
    <p:sldId id="1212" r:id="rId65"/>
    <p:sldId id="1204" r:id="rId66"/>
    <p:sldId id="1205" r:id="rId67"/>
    <p:sldId id="1206" r:id="rId68"/>
    <p:sldId id="1159" r:id="rId6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CF6"/>
    <a:srgbClr val="D247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>
      <p:cViewPr>
        <p:scale>
          <a:sx n="100" d="100"/>
          <a:sy n="100" d="100"/>
        </p:scale>
        <p:origin x="931" y="-10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-210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0D36-4F68-425A-A4F0-4F9AE6A371CA}" type="datetimeFigureOut">
              <a:rPr lang="ru-RU" smtClean="0"/>
              <a:t>21.07.2026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1C4080-EFEC-4135-85CE-6466F7E98B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21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1C4080-EFEC-4135-85CE-6466F7E98BB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20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34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572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50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11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29C0DC-7962-6540-A35D-A19AFAC417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2673" r="4970" b="4981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9687E6EA-B16B-8443-9428-9E8DF481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70" y="521498"/>
            <a:ext cx="7886700" cy="934770"/>
          </a:xfrm>
          <a:prstGeom prst="rect">
            <a:avLst/>
          </a:prstGeom>
        </p:spPr>
        <p:txBody>
          <a:bodyPr/>
          <a:lstStyle>
            <a:lvl1pPr>
              <a:defRPr sz="2100" b="0" i="0">
                <a:solidFill>
                  <a:srgbClr val="FFFFFF"/>
                </a:solidFill>
                <a:latin typeface="SB Sans Display" panose="020B0503040504020204" pitchFamily="34" charset="0"/>
                <a:cs typeface="SB Sans Display" panose="020B050304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12544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696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950" b="1" i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8650" y="1984248"/>
            <a:ext cx="371856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32578" y="1984248"/>
            <a:ext cx="371856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6728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>
          <a:xfrm>
            <a:off x="377666" y="3279309"/>
            <a:ext cx="6797992" cy="1384995"/>
          </a:xfrm>
        </p:spPr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525B2-4347-4F72-BAF7-76B19438D32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26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73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362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37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434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425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854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5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83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10" r:id="rId13"/>
    <p:sldLayoutId id="2147483715" r:id="rId14"/>
    <p:sldLayoutId id="214748371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7666" y="570314"/>
            <a:ext cx="6797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7666" y="3279309"/>
            <a:ext cx="679799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8131" y="13259816"/>
            <a:ext cx="241706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666" y="13259816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7/21/2026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38394" y="13259816"/>
            <a:ext cx="17372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6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internet.garant.ru/#/document/12184522/entry/21" TargetMode="Externa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agregatoreat.ru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ompany@sberbank-ast.ru" TargetMode="External"/><Relationship Id="rId4" Type="http://schemas.openxmlformats.org/officeDocument/2006/relationships/hyperlink" Target="mailto:info@sberbank-ast.ru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47700" y="3427095"/>
            <a:ext cx="7848600" cy="1905"/>
          </a:xfrm>
          <a:custGeom>
            <a:avLst/>
            <a:gdLst/>
            <a:ahLst/>
            <a:cxnLst/>
            <a:rect l="l" t="t" r="r" b="b"/>
            <a:pathLst>
              <a:path w="7848600" h="1904">
                <a:moveTo>
                  <a:pt x="0" y="0"/>
                </a:moveTo>
                <a:lnTo>
                  <a:pt x="7848600" y="1524"/>
                </a:lnTo>
              </a:path>
            </a:pathLst>
          </a:custGeom>
          <a:ln w="19050">
            <a:solidFill>
              <a:srgbClr val="69636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3016" y="2155270"/>
            <a:ext cx="739038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2800" b="1" dirty="0" smtClean="0">
                <a:solidFill>
                  <a:srgbClr val="00B050"/>
                </a:solidFill>
              </a:rPr>
              <a:t>"</a:t>
            </a:r>
            <a:r>
              <a:rPr lang="ru-RU" sz="2800" b="1" dirty="0">
                <a:solidFill>
                  <a:srgbClr val="00B050"/>
                </a:solidFill>
              </a:rPr>
              <a:t>Что изменилось в ст. 93 Закона </a:t>
            </a:r>
            <a:r>
              <a:rPr lang="ru-RU" sz="2800" b="1" dirty="0" smtClean="0">
                <a:solidFill>
                  <a:srgbClr val="00B050"/>
                </a:solidFill>
              </a:rPr>
              <a:t>44-ФЗ"</a:t>
            </a:r>
            <a:endParaRPr sz="2800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11B79F-9E39-44B4-B97A-67DC82644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9591" y="1410604"/>
            <a:ext cx="6002946" cy="59302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1A1FC4-E217-441D-8253-7EE61515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022" y="2819400"/>
            <a:ext cx="3164098" cy="32250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245FF3-6D56-4197-85E3-91504CAC1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91" y="38885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76200" y="228600"/>
            <a:ext cx="9144000" cy="453502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5593" y="533400"/>
            <a:ext cx="9144000" cy="3798675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5682347"/>
            <a:ext cx="9144000" cy="363220"/>
          </a:xfrm>
          <a:custGeom>
            <a:avLst/>
            <a:gdLst/>
            <a:ahLst/>
            <a:cxnLst/>
            <a:rect l="l" t="t" r="r" b="b"/>
            <a:pathLst>
              <a:path w="9144000" h="363220">
                <a:moveTo>
                  <a:pt x="9144000" y="0"/>
                </a:moveTo>
                <a:lnTo>
                  <a:pt x="0" y="0"/>
                </a:lnTo>
                <a:lnTo>
                  <a:pt x="0" y="362851"/>
                </a:lnTo>
                <a:lnTo>
                  <a:pt x="9144000" y="362851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1458" y="5729630"/>
            <a:ext cx="46107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См.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приказ</a:t>
            </a:r>
            <a:r>
              <a:rPr sz="1400" spc="-10" dirty="0">
                <a:latin typeface="Microsoft Sans Serif"/>
                <a:cs typeface="Microsoft Sans Serif"/>
              </a:rPr>
              <a:t> Минпромторга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России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от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15.10.2025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N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5073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0" y="609600"/>
            <a:ext cx="9144000" cy="428237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5682347"/>
            <a:ext cx="9144000" cy="363220"/>
          </a:xfrm>
          <a:custGeom>
            <a:avLst/>
            <a:gdLst/>
            <a:ahLst/>
            <a:cxnLst/>
            <a:rect l="l" t="t" r="r" b="b"/>
            <a:pathLst>
              <a:path w="9144000" h="363220">
                <a:moveTo>
                  <a:pt x="9144000" y="0"/>
                </a:moveTo>
                <a:lnTo>
                  <a:pt x="0" y="0"/>
                </a:lnTo>
                <a:lnTo>
                  <a:pt x="0" y="362851"/>
                </a:lnTo>
                <a:lnTo>
                  <a:pt x="9144000" y="362851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1458" y="5729630"/>
            <a:ext cx="461073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Microsoft Sans Serif"/>
                <a:cs typeface="Microsoft Sans Serif"/>
              </a:rPr>
              <a:t>См.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приказ</a:t>
            </a:r>
            <a:r>
              <a:rPr sz="1400" spc="-10" dirty="0">
                <a:latin typeface="Microsoft Sans Serif"/>
                <a:cs typeface="Microsoft Sans Serif"/>
              </a:rPr>
              <a:t> Минпромторга</a:t>
            </a:r>
            <a:r>
              <a:rPr sz="1400" spc="-4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России</a:t>
            </a:r>
            <a:r>
              <a:rPr sz="1400" spc="-20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от</a:t>
            </a:r>
            <a:r>
              <a:rPr sz="1400" spc="-2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15.10.2025</a:t>
            </a:r>
            <a:r>
              <a:rPr sz="1400" spc="-55" dirty="0">
                <a:latin typeface="Microsoft Sans Serif"/>
                <a:cs typeface="Microsoft Sans Serif"/>
              </a:rPr>
              <a:t> </a:t>
            </a:r>
            <a:r>
              <a:rPr sz="1400" dirty="0">
                <a:latin typeface="Microsoft Sans Serif"/>
                <a:cs typeface="Microsoft Sans Serif"/>
              </a:rPr>
              <a:t>N</a:t>
            </a:r>
            <a:r>
              <a:rPr sz="1400" spc="-10" dirty="0">
                <a:latin typeface="Microsoft Sans Serif"/>
                <a:cs typeface="Microsoft Sans Serif"/>
              </a:rPr>
              <a:t> </a:t>
            </a:r>
            <a:r>
              <a:rPr sz="1400" spc="-20" dirty="0">
                <a:latin typeface="Microsoft Sans Serif"/>
                <a:cs typeface="Microsoft Sans Serif"/>
              </a:rPr>
              <a:t>5073</a:t>
            </a:r>
            <a:endParaRPr sz="14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4800"/>
            <a:ext cx="90678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5899" y="239770"/>
            <a:ext cx="7886700" cy="424731"/>
          </a:xfrm>
          <a:prstGeom prst="rect">
            <a:avLst/>
          </a:prstGeom>
        </p:spPr>
        <p:txBody>
          <a:bodyPr vert="horz" wrap="square" lIns="0" tIns="115823" rIns="0" bIns="0" rtlCol="0" anchor="ctr">
            <a:spAutoFit/>
          </a:bodyPr>
          <a:lstStyle/>
          <a:p>
            <a:pPr marL="23431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ahoma"/>
                <a:cs typeface="Tahoma"/>
              </a:rPr>
              <a:t>Распоряжение</a:t>
            </a:r>
            <a:r>
              <a:rPr sz="2000" spc="1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Правительства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spc="100" dirty="0">
                <a:latin typeface="Tahoma"/>
                <a:cs typeface="Tahoma"/>
              </a:rPr>
              <a:t>РФ</a:t>
            </a:r>
            <a:r>
              <a:rPr sz="2000" spc="-20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от</a:t>
            </a:r>
            <a:r>
              <a:rPr sz="2000" spc="1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13.08.2024</a:t>
            </a:r>
            <a:r>
              <a:rPr sz="2000" spc="20" dirty="0">
                <a:latin typeface="Tahoma"/>
                <a:cs typeface="Tahoma"/>
              </a:rPr>
              <a:t> </a:t>
            </a:r>
            <a:r>
              <a:rPr sz="2000" spc="65" dirty="0">
                <a:latin typeface="Tahoma"/>
                <a:cs typeface="Tahoma"/>
              </a:rPr>
              <a:t>N</a:t>
            </a:r>
            <a:r>
              <a:rPr sz="2000" spc="40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2144-</a:t>
            </a:r>
            <a:r>
              <a:rPr sz="2000" spc="15" dirty="0">
                <a:latin typeface="Tahoma"/>
                <a:cs typeface="Tahoma"/>
              </a:rPr>
              <a:t>р</a:t>
            </a:r>
            <a:endParaRPr sz="2000" dirty="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4800" y="1066800"/>
            <a:ext cx="8686800" cy="397224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7665" marR="5080">
              <a:spcBef>
                <a:spcPts val="95"/>
              </a:spcBef>
            </a:pPr>
            <a:r>
              <a:rPr sz="1600" spc="-70" dirty="0">
                <a:latin typeface="Tahoma"/>
                <a:cs typeface="Tahoma"/>
              </a:rPr>
              <a:t>«Об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утверждении</a:t>
            </a:r>
            <a:r>
              <a:rPr sz="1600" spc="10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Плана</a:t>
            </a:r>
            <a:r>
              <a:rPr sz="1600" spc="9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мероприятий</a:t>
            </a:r>
            <a:r>
              <a:rPr sz="1600" spc="1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</a:t>
            </a:r>
            <a:r>
              <a:rPr sz="1600" spc="9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реализации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Концепции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совершенствования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закупок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товаров,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работ,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услуг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для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обеспечения </a:t>
            </a:r>
            <a:r>
              <a:rPr sz="1600" spc="20" dirty="0">
                <a:latin typeface="Tahoma"/>
                <a:cs typeface="Tahoma"/>
              </a:rPr>
              <a:t>государственных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и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муниципальных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нужд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малого</a:t>
            </a:r>
            <a:r>
              <a:rPr sz="16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00B050"/>
                </a:solidFill>
                <a:latin typeface="Tahoma"/>
                <a:cs typeface="Tahoma"/>
              </a:rPr>
              <a:t>объема</a:t>
            </a:r>
            <a:r>
              <a:rPr sz="16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на</a:t>
            </a:r>
            <a:r>
              <a:rPr sz="16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период</a:t>
            </a:r>
            <a:r>
              <a:rPr sz="16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до</a:t>
            </a:r>
            <a:r>
              <a:rPr sz="16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2027</a:t>
            </a:r>
            <a:r>
              <a:rPr sz="16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0" dirty="0">
                <a:solidFill>
                  <a:srgbClr val="00B050"/>
                </a:solidFill>
                <a:latin typeface="Tahoma"/>
                <a:cs typeface="Tahoma"/>
              </a:rPr>
              <a:t>года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Плана</a:t>
            </a:r>
            <a:r>
              <a:rPr sz="16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мероприятий</a:t>
            </a:r>
            <a:r>
              <a:rPr sz="1600" spc="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по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созданию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ведению</a:t>
            </a:r>
            <a:r>
              <a:rPr sz="16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каталога</a:t>
            </a:r>
            <a:r>
              <a:rPr sz="1600" spc="10" dirty="0">
                <a:latin typeface="Tahoma"/>
                <a:cs typeface="Tahoma"/>
              </a:rPr>
              <a:t>,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содержащего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описание </a:t>
            </a:r>
            <a:r>
              <a:rPr sz="1600" spc="10" dirty="0">
                <a:latin typeface="Tahoma"/>
                <a:cs typeface="Tahoma"/>
              </a:rPr>
              <a:t>введенных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в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гражданский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оборот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товаров</a:t>
            </a:r>
            <a:r>
              <a:rPr sz="16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конкретного</a:t>
            </a:r>
            <a:r>
              <a:rPr sz="16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товарного</a:t>
            </a:r>
            <a:r>
              <a:rPr sz="16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знака,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(или)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торговой</a:t>
            </a:r>
            <a:r>
              <a:rPr sz="1600" spc="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марки,</a:t>
            </a:r>
            <a:r>
              <a:rPr sz="1600" spc="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(или)</a:t>
            </a:r>
            <a:r>
              <a:rPr sz="1600" spc="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модели,</a:t>
            </a:r>
            <a:r>
              <a:rPr sz="1600" spc="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созданного</a:t>
            </a:r>
            <a:r>
              <a:rPr sz="1600" spc="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для</a:t>
            </a:r>
            <a:r>
              <a:rPr sz="1600" spc="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целей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осуществления</a:t>
            </a:r>
            <a:r>
              <a:rPr sz="1600" spc="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закупок </a:t>
            </a:r>
            <a:r>
              <a:rPr sz="1600" dirty="0">
                <a:latin typeface="Tahoma"/>
                <a:cs typeface="Tahoma"/>
              </a:rPr>
              <a:t>товаров,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работ,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услуг,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осуществляемых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600" spc="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упрощенном</a:t>
            </a:r>
            <a:r>
              <a:rPr sz="1600" spc="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порядке</a:t>
            </a:r>
            <a:r>
              <a:rPr sz="1600" spc="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600" spc="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пределах 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размеров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0" dirty="0">
                <a:solidFill>
                  <a:srgbClr val="00B050"/>
                </a:solidFill>
                <a:latin typeface="Tahoma"/>
                <a:cs typeface="Tahoma"/>
              </a:rPr>
              <a:t>сумм</a:t>
            </a:r>
            <a:r>
              <a:rPr sz="1600" spc="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годовых</a:t>
            </a:r>
            <a:r>
              <a:rPr sz="16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объемов,</a:t>
            </a:r>
            <a:r>
              <a:rPr sz="1600" spc="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при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которых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допускается</a:t>
            </a:r>
            <a:r>
              <a:rPr sz="1600" spc="7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осуществлять </a:t>
            </a:r>
            <a:r>
              <a:rPr sz="1600" spc="10" dirty="0">
                <a:latin typeface="Tahoma"/>
                <a:cs typeface="Tahoma"/>
              </a:rPr>
              <a:t>закупки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у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единственного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поставщика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(подрядчика,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исполнителя),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для </a:t>
            </a:r>
            <a:r>
              <a:rPr sz="1600" spc="10" dirty="0">
                <a:latin typeface="Tahoma"/>
                <a:cs typeface="Tahoma"/>
              </a:rPr>
              <a:t>оперативного</a:t>
            </a:r>
            <a:r>
              <a:rPr sz="1600" spc="13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удовлетворения</a:t>
            </a:r>
            <a:r>
              <a:rPr sz="1600" spc="9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отдельных</a:t>
            </a:r>
            <a:r>
              <a:rPr sz="1600" spc="1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неотложных</a:t>
            </a:r>
            <a:r>
              <a:rPr sz="1600" spc="1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потребностей</a:t>
            </a:r>
            <a:r>
              <a:rPr sz="1600" spc="19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заказчика»</a:t>
            </a:r>
            <a:endParaRPr sz="16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600" dirty="0">
              <a:latin typeface="Tahoma"/>
              <a:cs typeface="Tahoma"/>
            </a:endParaRPr>
          </a:p>
          <a:p>
            <a:pPr marL="12700" marR="498475"/>
            <a:r>
              <a:rPr sz="1400" dirty="0">
                <a:latin typeface="Tahoma"/>
                <a:cs typeface="Tahoma"/>
              </a:rPr>
              <a:t>(вместе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«Планом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мероприятий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(«дорожная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карта»)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реализации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Концепции </a:t>
            </a:r>
            <a:r>
              <a:rPr sz="1400" spc="20" dirty="0">
                <a:latin typeface="Tahoma"/>
                <a:cs typeface="Tahoma"/>
              </a:rPr>
              <a:t>совершенствования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закупок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товаров,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работ,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услуг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для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обеспечения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государственных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и </a:t>
            </a:r>
            <a:r>
              <a:rPr sz="1400" dirty="0">
                <a:latin typeface="Tahoma"/>
                <a:cs typeface="Tahoma"/>
              </a:rPr>
              <a:t>муниципальных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нужд </a:t>
            </a:r>
            <a:r>
              <a:rPr sz="1400" spc="55" dirty="0">
                <a:latin typeface="Tahoma"/>
                <a:cs typeface="Tahoma"/>
              </a:rPr>
              <a:t>малого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объема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на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период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до 2027 </a:t>
            </a:r>
            <a:r>
              <a:rPr sz="1400" spc="-10" dirty="0">
                <a:latin typeface="Tahoma"/>
                <a:cs typeface="Tahoma"/>
              </a:rPr>
              <a:t>года», </a:t>
            </a:r>
            <a:r>
              <a:rPr sz="1400" dirty="0">
                <a:latin typeface="Tahoma"/>
                <a:cs typeface="Tahoma"/>
              </a:rPr>
              <a:t>«Планом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мероприятий </a:t>
            </a:r>
            <a:r>
              <a:rPr sz="1400" dirty="0">
                <a:latin typeface="Tahoma"/>
                <a:cs typeface="Tahoma"/>
              </a:rPr>
              <a:t>(«дорожная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карта»)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созданию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ведению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каталога,</a:t>
            </a:r>
            <a:r>
              <a:rPr sz="1400" spc="7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содержащего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описание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введенных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в </a:t>
            </a:r>
            <a:r>
              <a:rPr sz="1400" dirty="0">
                <a:latin typeface="Tahoma"/>
                <a:cs typeface="Tahoma"/>
              </a:rPr>
              <a:t>гражданский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оборот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товаров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конкретного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товарного</a:t>
            </a:r>
            <a:r>
              <a:rPr sz="1400" spc="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знака,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(или)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марки,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8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(или)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модели, </a:t>
            </a:r>
            <a:r>
              <a:rPr sz="1400" spc="20" dirty="0">
                <a:latin typeface="Tahoma"/>
                <a:cs typeface="Tahoma"/>
              </a:rPr>
              <a:t>созданного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для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целей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осуществления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закупок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товаров,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работ,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услуг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в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соответствии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ts val="1635"/>
              </a:lnSpc>
            </a:pP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400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00B050"/>
                </a:solidFill>
                <a:latin typeface="Tahoma"/>
                <a:cs typeface="Tahoma"/>
              </a:rPr>
              <a:t>пп.</a:t>
            </a:r>
            <a:r>
              <a:rPr sz="14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95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14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4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5</a:t>
            </a:r>
            <a:r>
              <a:rPr sz="14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75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4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21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4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4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4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imes New Roman"/>
                <a:cs typeface="Times New Roman"/>
              </a:rPr>
              <a:t>№ </a:t>
            </a:r>
            <a:r>
              <a:rPr sz="1400" spc="10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spc="60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r>
              <a:rPr sz="1400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35" dirty="0">
                <a:solidFill>
                  <a:srgbClr val="00B050"/>
                </a:solidFill>
                <a:latin typeface="Times New Roman"/>
                <a:cs typeface="Times New Roman"/>
              </a:rPr>
              <a:t>…</a:t>
            </a:r>
            <a:r>
              <a:rPr sz="1400" spc="-35" dirty="0">
                <a:solidFill>
                  <a:srgbClr val="00B050"/>
                </a:solidFill>
                <a:latin typeface="Tahoma"/>
                <a:cs typeface="Tahoma"/>
              </a:rPr>
              <a:t>)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17877" y="1066800"/>
            <a:ext cx="0" cy="2364105"/>
          </a:xfrm>
          <a:custGeom>
            <a:avLst/>
            <a:gdLst/>
            <a:ahLst/>
            <a:cxnLst/>
            <a:rect l="l" t="t" r="r" b="b"/>
            <a:pathLst>
              <a:path h="2364104">
                <a:moveTo>
                  <a:pt x="0" y="0"/>
                </a:moveTo>
                <a:lnTo>
                  <a:pt x="0" y="2363724"/>
                </a:lnTo>
              </a:path>
            </a:pathLst>
          </a:custGeom>
          <a:ln w="571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8694601" cy="494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86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524889"/>
            <a:ext cx="9144000" cy="374946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57200" y="65177"/>
            <a:ext cx="53536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120" dirty="0">
                <a:solidFill>
                  <a:srgbClr val="00B050"/>
                </a:solidFill>
                <a:latin typeface="Tahoma"/>
                <a:cs typeface="Tahoma"/>
              </a:rPr>
              <a:t>ПРО</a:t>
            </a:r>
            <a:r>
              <a:rPr sz="2800" b="1" spc="-120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2800" b="1" spc="-120" dirty="0">
                <a:solidFill>
                  <a:srgbClr val="00B050"/>
                </a:solidFill>
                <a:latin typeface="Tahoma"/>
                <a:cs typeface="Tahoma"/>
              </a:rPr>
              <a:t>ЕДЕ</a:t>
            </a:r>
            <a:r>
              <a:rPr sz="2800" b="1" spc="-12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800" b="1" spc="-12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2800" b="1" spc="-120" dirty="0">
                <a:solidFill>
                  <a:srgbClr val="00B050"/>
                </a:solidFill>
                <a:latin typeface="Times New Roman"/>
                <a:cs typeface="Times New Roman"/>
              </a:rPr>
              <a:t>Я</a:t>
            </a:r>
            <a:r>
              <a:rPr sz="2800" b="1" spc="-7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b="1" spc="-114" dirty="0">
                <a:solidFill>
                  <a:srgbClr val="00B050"/>
                </a:solidFill>
                <a:latin typeface="Tahoma"/>
                <a:cs typeface="Tahoma"/>
              </a:rPr>
              <a:t>ЭКСПЕРИ</a:t>
            </a:r>
            <a:r>
              <a:rPr sz="2800" b="1" spc="-114" dirty="0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800" b="1" spc="-114" dirty="0">
                <a:solidFill>
                  <a:srgbClr val="00B050"/>
                </a:solidFill>
                <a:latin typeface="Tahoma"/>
                <a:cs typeface="Tahoma"/>
              </a:rPr>
              <a:t>Е</a:t>
            </a:r>
            <a:r>
              <a:rPr sz="2800" b="1" spc="-114" dirty="0">
                <a:solidFill>
                  <a:srgbClr val="00B050"/>
                </a:solidFill>
                <a:latin typeface="Times New Roman"/>
                <a:cs typeface="Times New Roman"/>
              </a:rPr>
              <a:t>НТ</a:t>
            </a:r>
            <a:r>
              <a:rPr sz="2800" b="1" spc="-114" dirty="0">
                <a:solidFill>
                  <a:srgbClr val="00B050"/>
                </a:solidFill>
                <a:latin typeface="Tahoma"/>
                <a:cs typeface="Tahoma"/>
              </a:rPr>
              <a:t>А</a:t>
            </a:r>
            <a:endParaRPr sz="28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26000" y="2706877"/>
            <a:ext cx="3788410" cy="1096010"/>
          </a:xfrm>
          <a:custGeom>
            <a:avLst/>
            <a:gdLst/>
            <a:ahLst/>
            <a:cxnLst/>
            <a:rect l="l" t="t" r="r" b="b"/>
            <a:pathLst>
              <a:path w="3788409" h="1096010">
                <a:moveTo>
                  <a:pt x="3240278" y="0"/>
                </a:moveTo>
                <a:lnTo>
                  <a:pt x="3240278" y="273938"/>
                </a:lnTo>
                <a:lnTo>
                  <a:pt x="0" y="273938"/>
                </a:lnTo>
                <a:lnTo>
                  <a:pt x="0" y="821944"/>
                </a:lnTo>
                <a:lnTo>
                  <a:pt x="3240278" y="821944"/>
                </a:lnTo>
                <a:lnTo>
                  <a:pt x="3240278" y="1095883"/>
                </a:lnTo>
                <a:lnTo>
                  <a:pt x="3788282" y="548005"/>
                </a:lnTo>
                <a:lnTo>
                  <a:pt x="324027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75986" y="3101085"/>
            <a:ext cx="321437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Н</a:t>
            </a:r>
            <a:r>
              <a:rPr sz="1600" dirty="0">
                <a:latin typeface="Tahoma"/>
                <a:cs typeface="Tahoma"/>
              </a:rPr>
              <a:t>ачало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проекта</a:t>
            </a:r>
            <a:r>
              <a:rPr sz="1600" spc="30" dirty="0">
                <a:latin typeface="Tahoma"/>
                <a:cs typeface="Tahoma"/>
              </a:rPr>
              <a:t> </a:t>
            </a:r>
            <a:r>
              <a:rPr sz="1600" spc="120" dirty="0">
                <a:latin typeface="Tahoma"/>
                <a:cs typeface="Tahoma"/>
              </a:rPr>
              <a:t>-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октябрь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2025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г.</a:t>
            </a:r>
            <a:endParaRPr sz="16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7367" y="5050967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3657600" h="914400">
                <a:moveTo>
                  <a:pt x="457200" y="0"/>
                </a:moveTo>
                <a:lnTo>
                  <a:pt x="0" y="457199"/>
                </a:lnTo>
                <a:lnTo>
                  <a:pt x="457200" y="914405"/>
                </a:lnTo>
                <a:lnTo>
                  <a:pt x="457200" y="685799"/>
                </a:lnTo>
                <a:lnTo>
                  <a:pt x="3657549" y="685799"/>
                </a:lnTo>
                <a:lnTo>
                  <a:pt x="3657549" y="228599"/>
                </a:lnTo>
                <a:lnTo>
                  <a:pt x="457200" y="228599"/>
                </a:lnTo>
                <a:lnTo>
                  <a:pt x="4572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87120" y="5374843"/>
            <a:ext cx="326644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dirty="0">
                <a:latin typeface="Tahoma"/>
                <a:cs typeface="Tahoma"/>
              </a:rPr>
              <a:t>Завершение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проекта</a:t>
            </a:r>
            <a:r>
              <a:rPr sz="1600" spc="75" dirty="0">
                <a:latin typeface="Tahoma"/>
                <a:cs typeface="Tahoma"/>
              </a:rPr>
              <a:t> </a:t>
            </a:r>
            <a:r>
              <a:rPr sz="1600" spc="60" dirty="0">
                <a:solidFill>
                  <a:srgbClr val="00B050"/>
                </a:solidFill>
                <a:latin typeface="Tahoma"/>
                <a:cs typeface="Tahoma"/>
              </a:rPr>
              <a:t>март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2026</a:t>
            </a:r>
            <a:r>
              <a:rPr sz="16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г</a:t>
            </a:r>
            <a:r>
              <a:rPr sz="1600" spc="-25" dirty="0">
                <a:solidFill>
                  <a:srgbClr val="0450F1"/>
                </a:solidFill>
                <a:latin typeface="Tahoma"/>
                <a:cs typeface="Tahoma"/>
              </a:rPr>
              <a:t>.</a:t>
            </a:r>
            <a:endParaRPr sz="1600" dirty="0">
              <a:latin typeface="Tahoma"/>
              <a:cs typeface="Tahom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4128" y="1676401"/>
            <a:ext cx="8930215" cy="4218216"/>
            <a:chOff x="237197" y="1605190"/>
            <a:chExt cx="8907145" cy="347662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197" y="1605190"/>
              <a:ext cx="4657725" cy="25241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22724" y="3515842"/>
              <a:ext cx="5121275" cy="1565656"/>
            </a:xfrm>
            <a:prstGeom prst="rect">
              <a:avLst/>
            </a:prstGeom>
          </p:spPr>
        </p:pic>
      </p:grpSp>
      <p:cxnSp>
        <p:nvCxnSpPr>
          <p:cNvPr id="3" name="Прямая соединительная линия 2"/>
          <p:cNvCxnSpPr/>
          <p:nvPr/>
        </p:nvCxnSpPr>
        <p:spPr>
          <a:xfrm flipH="1">
            <a:off x="687120" y="4876800"/>
            <a:ext cx="2818080" cy="1600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87120" y="4738941"/>
            <a:ext cx="2970480" cy="17380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497" y="74356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3365" y="1066800"/>
            <a:ext cx="8637270" cy="393700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84785" indent="-180975">
              <a:spcBef>
                <a:spcPts val="375"/>
              </a:spcBef>
              <a:buSzPct val="96875"/>
              <a:buAutoNum type="arabicPeriod"/>
              <a:tabLst>
                <a:tab pos="184785" algn="l"/>
              </a:tabLst>
            </a:pPr>
            <a:r>
              <a:rPr sz="1600" dirty="0">
                <a:latin typeface="Tahoma"/>
                <a:cs typeface="Tahoma"/>
              </a:rPr>
              <a:t>Эксперимент</a:t>
            </a:r>
            <a:r>
              <a:rPr sz="1600" spc="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затрагивает</a:t>
            </a:r>
            <a:r>
              <a:rPr sz="1600" spc="100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механизм</a:t>
            </a:r>
            <a:r>
              <a:rPr sz="1600" spc="7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закупок</a:t>
            </a:r>
            <a:r>
              <a:rPr sz="1600" spc="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малого</a:t>
            </a:r>
            <a:r>
              <a:rPr sz="1600" spc="65" dirty="0">
                <a:solidFill>
                  <a:srgbClr val="00B050"/>
                </a:solidFill>
                <a:latin typeface="Tahoma"/>
                <a:cs typeface="Tahoma"/>
              </a:rPr>
              <a:t> объема</a:t>
            </a:r>
            <a:r>
              <a:rPr sz="16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(З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О)</a:t>
            </a:r>
            <a:endParaRPr sz="16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5080">
              <a:lnSpc>
                <a:spcPct val="114399"/>
              </a:lnSpc>
            </a:pP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по</a:t>
            </a:r>
            <a:r>
              <a:rPr sz="16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65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1600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5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16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70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16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35" dirty="0">
                <a:solidFill>
                  <a:srgbClr val="00B050"/>
                </a:solidFill>
                <a:latin typeface="Tahoma"/>
                <a:cs typeface="Tahoma"/>
              </a:rPr>
              <a:t>5</a:t>
            </a:r>
            <a:r>
              <a:rPr sz="16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8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6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4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6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600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6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600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6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ФЗ,</a:t>
            </a:r>
            <a:r>
              <a:rPr sz="16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том</a:t>
            </a:r>
            <a:r>
              <a:rPr sz="1600" spc="-8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числе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через</a:t>
            </a:r>
            <a:r>
              <a:rPr sz="1600" spc="-90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ЕА</a:t>
            </a:r>
            <a:r>
              <a:rPr sz="1600" spc="-35" dirty="0">
                <a:latin typeface="Times New Roman"/>
                <a:cs typeface="Times New Roman"/>
              </a:rPr>
              <a:t>Т</a:t>
            </a:r>
            <a:r>
              <a:rPr sz="1600" spc="-35" dirty="0">
                <a:latin typeface="Tahoma"/>
                <a:cs typeface="Tahoma"/>
              </a:rPr>
              <a:t>,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региональные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электронные </a:t>
            </a:r>
            <a:r>
              <a:rPr sz="1600" spc="50" dirty="0">
                <a:latin typeface="Tahoma"/>
                <a:cs typeface="Tahoma"/>
              </a:rPr>
              <a:t>магазины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порталы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поставщиков</a:t>
            </a:r>
            <a:endParaRPr sz="1600" dirty="0">
              <a:latin typeface="Tahoma"/>
              <a:cs typeface="Tahoma"/>
            </a:endParaRPr>
          </a:p>
          <a:p>
            <a:pPr marL="215900" indent="-203200">
              <a:spcBef>
                <a:spcPts val="290"/>
              </a:spcBef>
              <a:buSzPct val="96875"/>
              <a:buFont typeface="Tahoma"/>
              <a:buAutoNum type="arabicPeriod" startAt="2"/>
              <a:tabLst>
                <a:tab pos="215900" algn="l"/>
              </a:tabLst>
            </a:pP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ahoma"/>
                <a:cs typeface="Tahoma"/>
              </a:rPr>
              <a:t>естируют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новую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систему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с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-245" dirty="0">
                <a:latin typeface="Tahoma"/>
                <a:cs typeface="Tahoma"/>
              </a:rPr>
              <a:t>1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октября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2025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г.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по</a:t>
            </a:r>
            <a:r>
              <a:rPr sz="1600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20" dirty="0">
                <a:solidFill>
                  <a:srgbClr val="00B050"/>
                </a:solidFill>
                <a:latin typeface="Tahoma"/>
                <a:cs typeface="Tahoma"/>
              </a:rPr>
              <a:t>31</a:t>
            </a:r>
            <a:r>
              <a:rPr sz="16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55" dirty="0">
                <a:solidFill>
                  <a:srgbClr val="00B050"/>
                </a:solidFill>
                <a:latin typeface="Tahoma"/>
                <a:cs typeface="Tahoma"/>
              </a:rPr>
              <a:t>марта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2026</a:t>
            </a:r>
            <a:r>
              <a:rPr sz="16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г.</a:t>
            </a:r>
            <a:endParaRPr sz="16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909319" indent="201930">
              <a:lnSpc>
                <a:spcPct val="114399"/>
              </a:lnSpc>
              <a:buSzPct val="96875"/>
              <a:buAutoNum type="arabicPeriod" startAt="2"/>
              <a:tabLst>
                <a:tab pos="214629" algn="l"/>
              </a:tabLst>
            </a:pPr>
            <a:r>
              <a:rPr sz="1600" dirty="0">
                <a:latin typeface="Tahoma"/>
                <a:cs typeface="Tahoma"/>
              </a:rPr>
              <a:t>Основная</a:t>
            </a:r>
            <a:r>
              <a:rPr sz="1600" spc="5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цель эксперимента</a:t>
            </a:r>
            <a:r>
              <a:rPr sz="1600" spc="80" dirty="0">
                <a:latin typeface="Tahoma"/>
                <a:cs typeface="Tahom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–</a:t>
            </a:r>
            <a:r>
              <a:rPr sz="1600" spc="110" dirty="0"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внедрение</a:t>
            </a:r>
            <a:r>
              <a:rPr sz="1600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30" dirty="0">
                <a:solidFill>
                  <a:srgbClr val="00B050"/>
                </a:solidFill>
                <a:latin typeface="Tahoma"/>
                <a:cs typeface="Tahoma"/>
              </a:rPr>
              <a:t>ЕДИ</a:t>
            </a:r>
            <a:r>
              <a:rPr sz="1600" spc="-3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1600" spc="-30" dirty="0">
                <a:solidFill>
                  <a:srgbClr val="00B050"/>
                </a:solidFill>
                <a:latin typeface="Tahoma"/>
                <a:cs typeface="Tahoma"/>
              </a:rPr>
              <a:t>О</a:t>
            </a:r>
            <a:r>
              <a:rPr sz="1600" spc="-30" dirty="0">
                <a:solidFill>
                  <a:srgbClr val="00B050"/>
                </a:solidFill>
                <a:latin typeface="Times New Roman"/>
                <a:cs typeface="Times New Roman"/>
              </a:rPr>
              <a:t>Г</a:t>
            </a:r>
            <a:r>
              <a:rPr sz="1600" spc="-30" dirty="0">
                <a:solidFill>
                  <a:srgbClr val="00B050"/>
                </a:solidFill>
                <a:latin typeface="Tahoma"/>
                <a:cs typeface="Tahoma"/>
              </a:rPr>
              <a:t>О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КА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А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Л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О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Г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А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КО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КРЕ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ТНЫХ Т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О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АРО</a:t>
            </a:r>
            <a:r>
              <a:rPr sz="1600" spc="-10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1600" spc="1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00B050"/>
                </a:solidFill>
                <a:latin typeface="Tahoma"/>
                <a:cs typeface="Tahoma"/>
              </a:rPr>
              <a:t>(ЕЕК</a:t>
            </a:r>
            <a:r>
              <a:rPr sz="1600" spc="-45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1600" spc="-45" dirty="0">
                <a:solidFill>
                  <a:srgbClr val="00B050"/>
                </a:solidFill>
                <a:latin typeface="Tahoma"/>
                <a:cs typeface="Tahoma"/>
              </a:rPr>
              <a:t>),</a:t>
            </a:r>
            <a:r>
              <a:rPr sz="16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который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будет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интегрирован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с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ahoma"/>
                <a:cs typeface="Tahoma"/>
              </a:rPr>
              <a:t>Р</a:t>
            </a:r>
            <a:r>
              <a:rPr sz="1600" dirty="0">
                <a:latin typeface="Times New Roman"/>
                <a:cs typeface="Times New Roman"/>
              </a:rPr>
              <a:t>У</a:t>
            </a:r>
            <a:r>
              <a:rPr sz="1600" spc="14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и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реестром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российской</a:t>
            </a:r>
            <a:endParaRPr sz="1600" dirty="0">
              <a:latin typeface="Tahoma"/>
              <a:cs typeface="Tahoma"/>
            </a:endParaRPr>
          </a:p>
          <a:p>
            <a:pPr marL="12700" marR="290195">
              <a:lnSpc>
                <a:spcPct val="114500"/>
              </a:lnSpc>
              <a:spcBef>
                <a:spcPts val="10"/>
              </a:spcBef>
            </a:pPr>
            <a:r>
              <a:rPr sz="1600" dirty="0">
                <a:latin typeface="Tahoma"/>
                <a:cs typeface="Tahoma"/>
              </a:rPr>
              <a:t>промышленной</a:t>
            </a:r>
            <a:r>
              <a:rPr sz="1600" spc="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продукции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(РРПП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-45" dirty="0">
                <a:latin typeface="Times New Roman"/>
                <a:cs typeface="Times New Roman"/>
              </a:rPr>
              <a:t>Г</a:t>
            </a:r>
            <a:r>
              <a:rPr sz="1600" spc="-45" dirty="0">
                <a:latin typeface="Tahoma"/>
                <a:cs typeface="Tahoma"/>
              </a:rPr>
              <a:t>ИСП),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Евразийский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реестр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(ЕРПП)</a:t>
            </a:r>
            <a:r>
              <a:rPr sz="1600" spc="7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эксперименте </a:t>
            </a:r>
            <a:r>
              <a:rPr sz="1600" dirty="0">
                <a:latin typeface="Tahoma"/>
                <a:cs typeface="Tahoma"/>
              </a:rPr>
              <a:t>не</a:t>
            </a:r>
            <a:r>
              <a:rPr sz="1600" spc="-1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участвует</a:t>
            </a:r>
            <a:endParaRPr sz="1600" dirty="0">
              <a:latin typeface="Tahoma"/>
              <a:cs typeface="Tahoma"/>
            </a:endParaRPr>
          </a:p>
          <a:p>
            <a:pPr marL="12700" marR="668655" indent="215900">
              <a:lnSpc>
                <a:spcPts val="2210"/>
              </a:lnSpc>
              <a:spcBef>
                <a:spcPts val="105"/>
              </a:spcBef>
              <a:buSzPct val="96875"/>
              <a:buFont typeface="Tahoma"/>
              <a:buAutoNum type="arabicPeriod" startAt="4"/>
              <a:tabLst>
                <a:tab pos="228600" algn="l"/>
              </a:tabLst>
            </a:pPr>
            <a:r>
              <a:rPr sz="1600" spc="20" dirty="0">
                <a:latin typeface="Times New Roman"/>
                <a:cs typeface="Times New Roman"/>
              </a:rPr>
              <a:t>В</a:t>
            </a:r>
            <a:r>
              <a:rPr sz="1600" spc="20" dirty="0">
                <a:latin typeface="Tahoma"/>
                <a:cs typeface="Tahoma"/>
              </a:rPr>
              <a:t>вести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ЕКК</a:t>
            </a:r>
            <a:r>
              <a:rPr sz="1600" spc="10" dirty="0">
                <a:latin typeface="Times New Roman"/>
                <a:cs typeface="Times New Roman"/>
              </a:rPr>
              <a:t>Т</a:t>
            </a:r>
            <a:r>
              <a:rPr sz="1600" spc="45" dirty="0">
                <a:latin typeface="Times New Roman"/>
                <a:cs typeface="Times New Roman"/>
              </a:rPr>
              <a:t> </a:t>
            </a:r>
            <a:r>
              <a:rPr sz="1600" spc="20" dirty="0">
                <a:latin typeface="Tahoma"/>
                <a:cs typeface="Tahoma"/>
              </a:rPr>
              <a:t>планируют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b="1" u="sng" spc="20" dirty="0">
                <a:solidFill>
                  <a:srgbClr val="FF0000"/>
                </a:solidFill>
                <a:latin typeface="Tahoma"/>
                <a:cs typeface="Tahoma"/>
              </a:rPr>
              <a:t>на</a:t>
            </a:r>
            <a:r>
              <a:rPr sz="1600" b="1" u="sng"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u="sng" spc="20" dirty="0">
                <a:solidFill>
                  <a:srgbClr val="FF0000"/>
                </a:solidFill>
                <a:latin typeface="Tahoma"/>
                <a:cs typeface="Tahoma"/>
              </a:rPr>
              <a:t>базе</a:t>
            </a:r>
            <a:r>
              <a:rPr sz="1600" b="1" u="sng"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u="sng" spc="20" dirty="0">
                <a:solidFill>
                  <a:srgbClr val="FF0000"/>
                </a:solidFill>
                <a:latin typeface="Tahoma"/>
                <a:cs typeface="Tahoma"/>
              </a:rPr>
              <a:t>портала</a:t>
            </a:r>
            <a:r>
              <a:rPr sz="1600" b="1" u="sng" spc="-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u="sng" spc="20" dirty="0">
                <a:solidFill>
                  <a:srgbClr val="FF0000"/>
                </a:solidFill>
                <a:latin typeface="Tahoma"/>
                <a:cs typeface="Tahoma"/>
              </a:rPr>
              <a:t>народных</a:t>
            </a:r>
            <a:r>
              <a:rPr sz="1600" b="1" u="sng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u="sng" spc="20" dirty="0">
                <a:solidFill>
                  <a:srgbClr val="FF0000"/>
                </a:solidFill>
                <a:latin typeface="Tahoma"/>
                <a:cs typeface="Tahoma"/>
              </a:rPr>
              <a:t>художественных</a:t>
            </a:r>
            <a:r>
              <a:rPr sz="1600" b="1" u="sng" spc="-6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b="1" u="sng" spc="-10" dirty="0">
                <a:solidFill>
                  <a:srgbClr val="FF0000"/>
                </a:solidFill>
                <a:latin typeface="Tahoma"/>
                <a:cs typeface="Tahoma"/>
              </a:rPr>
              <a:t>промыслов </a:t>
            </a:r>
            <a:r>
              <a:rPr sz="1600" dirty="0">
                <a:latin typeface="Tahoma"/>
                <a:cs typeface="Tahoma"/>
              </a:rPr>
              <a:t>(см.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ППрРФ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от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85" dirty="0">
                <a:latin typeface="Tahoma"/>
                <a:cs typeface="Tahoma"/>
              </a:rPr>
              <a:t>14.12.2017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N</a:t>
            </a:r>
            <a:r>
              <a:rPr sz="1600" spc="-80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2800-</a:t>
            </a:r>
            <a:r>
              <a:rPr sz="1600" spc="-25" dirty="0">
                <a:latin typeface="Tahoma"/>
                <a:cs typeface="Tahoma"/>
              </a:rPr>
              <a:t>р)</a:t>
            </a:r>
            <a:endParaRPr sz="1600" dirty="0">
              <a:latin typeface="Tahoma"/>
              <a:cs typeface="Tahoma"/>
            </a:endParaRPr>
          </a:p>
          <a:p>
            <a:pPr marL="211454" indent="-198755">
              <a:spcBef>
                <a:spcPts val="155"/>
              </a:spcBef>
              <a:buSzPct val="96875"/>
              <a:buFont typeface="Tahoma"/>
              <a:buAutoNum type="arabicPeriod" startAt="4"/>
              <a:tabLst>
                <a:tab pos="211454" algn="l"/>
              </a:tabLst>
            </a:pP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1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экспериментальный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перечень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включены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spc="-120" dirty="0">
                <a:solidFill>
                  <a:srgbClr val="00B050"/>
                </a:solidFill>
                <a:latin typeface="Tahoma"/>
                <a:cs typeface="Tahoma"/>
              </a:rPr>
              <a:t>13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позиций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(в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основном,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это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компьютерная</a:t>
            </a:r>
            <a:endParaRPr sz="16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техника</a:t>
            </a:r>
            <a:r>
              <a:rPr sz="16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600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комплектующие,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бумага,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офисная</a:t>
            </a:r>
            <a:r>
              <a:rPr sz="16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мебель,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питьевая</a:t>
            </a:r>
            <a:r>
              <a:rPr sz="16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вода)</a:t>
            </a:r>
            <a:endParaRPr sz="16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spcBef>
                <a:spcPts val="290"/>
              </a:spcBef>
            </a:pPr>
            <a:r>
              <a:rPr lang="ru-RU" sz="1600" spc="-55" dirty="0">
                <a:latin typeface="Tahoma"/>
                <a:cs typeface="Tahoma"/>
              </a:rPr>
              <a:t>6</a:t>
            </a:r>
            <a:r>
              <a:rPr sz="1600" spc="-55" dirty="0">
                <a:latin typeface="Tahoma"/>
                <a:cs typeface="Tahoma"/>
              </a:rPr>
              <a:t>.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dirty="0">
                <a:latin typeface="Tahoma"/>
                <a:cs typeface="Tahoma"/>
              </a:rPr>
              <a:t>ключаемая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ЕКК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13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продукция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должна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на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80%</a:t>
            </a:r>
            <a:r>
              <a:rPr sz="16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состоять</a:t>
            </a:r>
            <a:r>
              <a:rPr sz="16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из российских</a:t>
            </a:r>
            <a:r>
              <a:rPr sz="16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товаров</a:t>
            </a:r>
            <a:endParaRPr sz="16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spcBef>
                <a:spcPts val="275"/>
              </a:spcBef>
            </a:pPr>
            <a:r>
              <a:rPr sz="1600" spc="-105" dirty="0">
                <a:latin typeface="Tahoma"/>
                <a:cs typeface="Tahoma"/>
              </a:rPr>
              <a:t>7.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Система</a:t>
            </a:r>
            <a:r>
              <a:rPr sz="1600" spc="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ЕКК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spc="1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после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завершения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эксперимента</a:t>
            </a:r>
            <a:r>
              <a:rPr sz="1600" spc="9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будет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интегрирована</a:t>
            </a:r>
            <a:r>
              <a:rPr sz="1600" spc="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45" dirty="0">
                <a:solidFill>
                  <a:srgbClr val="00B050"/>
                </a:solidFill>
                <a:latin typeface="Times New Roman"/>
                <a:cs typeface="Times New Roman"/>
              </a:rPr>
              <a:t>Г</a:t>
            </a:r>
            <a:r>
              <a:rPr sz="1600" spc="-45" dirty="0">
                <a:solidFill>
                  <a:srgbClr val="00B050"/>
                </a:solidFill>
                <a:latin typeface="Tahoma"/>
                <a:cs typeface="Tahoma"/>
              </a:rPr>
              <a:t>ИСП,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50" dirty="0">
                <a:solidFill>
                  <a:srgbClr val="00B050"/>
                </a:solidFill>
                <a:latin typeface="Tahoma"/>
                <a:cs typeface="Tahoma"/>
              </a:rPr>
              <a:t>ЕИС,</a:t>
            </a:r>
            <a:r>
              <a:rPr sz="16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ЕА</a:t>
            </a:r>
            <a:r>
              <a:rPr sz="1600" spc="-25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endParaRPr sz="16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" y="304800"/>
            <a:ext cx="3389629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2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800" b="1" spc="-120" dirty="0">
                <a:solidFill>
                  <a:srgbClr val="00B050"/>
                </a:solidFill>
              </a:rPr>
              <a:t>овый</a:t>
            </a:r>
            <a:r>
              <a:rPr sz="2800" b="1" spc="-175" dirty="0">
                <a:solidFill>
                  <a:srgbClr val="00B050"/>
                </a:solidFill>
              </a:rPr>
              <a:t> </a:t>
            </a:r>
            <a:r>
              <a:rPr sz="2800" b="1" spc="-190" dirty="0">
                <a:solidFill>
                  <a:srgbClr val="00B050"/>
                </a:solidFill>
              </a:rPr>
              <a:t>Э</a:t>
            </a:r>
            <a:r>
              <a:rPr sz="2800" b="1" spc="-190" dirty="0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800" b="1" spc="-190" dirty="0">
                <a:solidFill>
                  <a:srgbClr val="00B050"/>
                </a:solidFill>
              </a:rPr>
              <a:t>:</a:t>
            </a:r>
            <a:r>
              <a:rPr sz="2800" b="1" spc="-175" dirty="0">
                <a:solidFill>
                  <a:srgbClr val="00B050"/>
                </a:solidFill>
              </a:rPr>
              <a:t> </a:t>
            </a:r>
            <a:r>
              <a:rPr sz="2800" b="1" spc="-100" dirty="0">
                <a:solidFill>
                  <a:srgbClr val="00B050"/>
                </a:solidFill>
              </a:rPr>
              <a:t>выводы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-36945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07667" y="350414"/>
            <a:ext cx="561086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ифровая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100" dirty="0">
                <a:solidFill>
                  <a:srgbClr val="00B050"/>
                </a:solidFill>
              </a:rPr>
              <a:t>особая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95" dirty="0">
                <a:solidFill>
                  <a:srgbClr val="00B050"/>
                </a:solidFill>
              </a:rPr>
              <a:t>закупка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125" dirty="0">
                <a:solidFill>
                  <a:srgbClr val="00B050"/>
                </a:solidFill>
              </a:rPr>
              <a:t>в</a:t>
            </a:r>
            <a:r>
              <a:rPr sz="2800" b="1" spc="-185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ЕИС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3320" y="1906028"/>
            <a:ext cx="1627505" cy="248786"/>
          </a:xfrm>
          <a:prstGeom prst="rect">
            <a:avLst/>
          </a:prstGeom>
          <a:ln w="3175">
            <a:solidFill>
              <a:srgbClr val="00B05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394335">
              <a:spcBef>
                <a:spcPts val="260"/>
              </a:spcBef>
            </a:pPr>
            <a:r>
              <a:rPr sz="1400" b="1" strike="sngStrike" spc="-10" dirty="0">
                <a:solidFill>
                  <a:srgbClr val="00B050"/>
                </a:solidFill>
                <a:latin typeface="Tahoma"/>
                <a:cs typeface="Tahoma"/>
              </a:rPr>
              <a:t>01.01.2026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65146" y="1906066"/>
            <a:ext cx="6384925" cy="241732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vert="horz" wrap="square" lIns="0" tIns="26034" rIns="0" bIns="0" rtlCol="0">
            <a:spAutoFit/>
          </a:bodyPr>
          <a:lstStyle/>
          <a:p>
            <a:pPr marL="91440">
              <a:spcBef>
                <a:spcPts val="204"/>
              </a:spcBef>
            </a:pPr>
            <a:r>
              <a:rPr sz="1400" dirty="0">
                <a:latin typeface="Tahoma"/>
                <a:cs typeface="Tahoma"/>
              </a:rPr>
              <a:t>Закупка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однородных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товаров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35" dirty="0">
                <a:latin typeface="Tahoma"/>
                <a:cs typeface="Tahoma"/>
              </a:rPr>
              <a:t>пп.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4,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5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28</a:t>
            </a:r>
            <a:r>
              <a:rPr sz="1400" spc="-75" dirty="0">
                <a:latin typeface="Tahoma"/>
                <a:cs typeface="Tahoma"/>
              </a:rPr>
              <a:t> ч.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215" dirty="0">
                <a:latin typeface="Tahoma"/>
                <a:cs typeface="Tahoma"/>
              </a:rPr>
              <a:t>1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75" dirty="0">
                <a:latin typeface="Tahoma"/>
                <a:cs typeface="Tahoma"/>
              </a:rPr>
              <a:t>ч.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100" dirty="0">
                <a:latin typeface="Tahoma"/>
                <a:cs typeface="Tahoma"/>
              </a:rPr>
              <a:t>12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ст.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93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3774" y="4903547"/>
            <a:ext cx="1627505" cy="283411"/>
          </a:xfrm>
          <a:prstGeom prst="rect">
            <a:avLst/>
          </a:prstGeom>
          <a:ln w="3175">
            <a:solidFill>
              <a:srgbClr val="00B050"/>
            </a:solidFill>
          </a:ln>
        </p:spPr>
        <p:txBody>
          <a:bodyPr vert="horz" wrap="square" lIns="0" tIns="67310" rIns="0" bIns="0" rtlCol="0">
            <a:spAutoFit/>
          </a:bodyPr>
          <a:lstStyle/>
          <a:p>
            <a:pPr marL="267970">
              <a:spcBef>
                <a:spcPts val="530"/>
              </a:spcBef>
            </a:pP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01.0</a:t>
            </a:r>
            <a:r>
              <a:rPr lang="ru-RU" sz="1400" b="1" spc="-110" dirty="0">
                <a:solidFill>
                  <a:srgbClr val="00B050"/>
                </a:solidFill>
                <a:latin typeface="Tahoma"/>
                <a:cs typeface="Tahoma"/>
              </a:rPr>
              <a:t>7</a:t>
            </a:r>
            <a:r>
              <a:rPr sz="1400" b="1" spc="-110" dirty="0" smtClean="0">
                <a:solidFill>
                  <a:srgbClr val="00B050"/>
                </a:solidFill>
                <a:latin typeface="Tahoma"/>
                <a:cs typeface="Tahoma"/>
              </a:rPr>
              <a:t>.2026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79284" y="4923834"/>
            <a:ext cx="6384925" cy="284693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vert="horz" wrap="square" lIns="0" tIns="68580" rIns="0" bIns="0" rtlCol="0">
            <a:spAutoFit/>
          </a:bodyPr>
          <a:lstStyle/>
          <a:p>
            <a:pPr marL="91440">
              <a:spcBef>
                <a:spcPts val="540"/>
              </a:spcBef>
            </a:pPr>
            <a:r>
              <a:rPr sz="1400" dirty="0">
                <a:latin typeface="Times New Roman"/>
                <a:cs typeface="Times New Roman"/>
              </a:rPr>
              <a:t>В</a:t>
            </a:r>
            <a:r>
              <a:rPr sz="1400" dirty="0">
                <a:latin typeface="Tahoma"/>
                <a:cs typeface="Tahoma"/>
              </a:rPr>
              <a:t>ключение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реестр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контрактов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ЕИС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всех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контрактов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Закону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44-</a:t>
            </a:r>
            <a:r>
              <a:rPr sz="1400" spc="30" dirty="0">
                <a:latin typeface="Tahoma"/>
                <a:cs typeface="Tahoma"/>
              </a:rPr>
              <a:t>ФЗ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000313" y="4944251"/>
            <a:ext cx="200660" cy="267335"/>
          </a:xfrm>
          <a:custGeom>
            <a:avLst/>
            <a:gdLst/>
            <a:ahLst/>
            <a:cxnLst/>
            <a:rect l="l" t="t" r="r" b="b"/>
            <a:pathLst>
              <a:path w="200660" h="267335">
                <a:moveTo>
                  <a:pt x="100075" y="0"/>
                </a:moveTo>
                <a:lnTo>
                  <a:pt x="0" y="0"/>
                </a:lnTo>
                <a:lnTo>
                  <a:pt x="100075" y="133375"/>
                </a:lnTo>
                <a:lnTo>
                  <a:pt x="0" y="266750"/>
                </a:lnTo>
                <a:lnTo>
                  <a:pt x="100075" y="266750"/>
                </a:lnTo>
                <a:lnTo>
                  <a:pt x="200151" y="133375"/>
                </a:lnTo>
                <a:lnTo>
                  <a:pt x="1000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320" y="2527313"/>
            <a:ext cx="1627505" cy="274955"/>
          </a:xfrm>
          <a:custGeom>
            <a:avLst/>
            <a:gdLst/>
            <a:ahLst/>
            <a:cxnLst/>
            <a:rect l="l" t="t" r="r" b="b"/>
            <a:pathLst>
              <a:path w="1627505" h="274955">
                <a:moveTo>
                  <a:pt x="0" y="274815"/>
                </a:moveTo>
                <a:lnTo>
                  <a:pt x="1626997" y="274815"/>
                </a:lnTo>
                <a:lnTo>
                  <a:pt x="1626997" y="0"/>
                </a:lnTo>
                <a:lnTo>
                  <a:pt x="0" y="0"/>
                </a:lnTo>
                <a:lnTo>
                  <a:pt x="0" y="274815"/>
                </a:lnTo>
                <a:close/>
              </a:path>
            </a:pathLst>
          </a:custGeom>
          <a:ln w="317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5556" y="2547494"/>
            <a:ext cx="1181100" cy="228909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400" b="1" spc="-40" dirty="0">
                <a:solidFill>
                  <a:srgbClr val="00B050"/>
                </a:solidFill>
                <a:latin typeface="Tahoma"/>
                <a:cs typeface="Tahoma"/>
              </a:rPr>
              <a:t>до</a:t>
            </a:r>
            <a:r>
              <a:rPr sz="1400" b="1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90" dirty="0">
                <a:solidFill>
                  <a:srgbClr val="00B050"/>
                </a:solidFill>
                <a:latin typeface="Tahoma"/>
                <a:cs typeface="Tahoma"/>
              </a:rPr>
              <a:t>31.03.2026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65146" y="2527350"/>
            <a:ext cx="6384925" cy="235962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vert="horz" wrap="square" lIns="0" tIns="20320" rIns="0" bIns="0" rtlCol="0">
            <a:spAutoFit/>
          </a:bodyPr>
          <a:lstStyle/>
          <a:p>
            <a:pPr marL="91440">
              <a:spcBef>
                <a:spcPts val="160"/>
              </a:spcBef>
            </a:pPr>
            <a:r>
              <a:rPr sz="1400" spc="10" dirty="0">
                <a:latin typeface="Tahoma"/>
                <a:cs typeface="Tahoma"/>
              </a:rPr>
              <a:t>Эксперимент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по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созданию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платформы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и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внедрению</a:t>
            </a:r>
            <a:r>
              <a:rPr sz="1400" spc="-20" dirty="0">
                <a:latin typeface="Tahoma"/>
                <a:cs typeface="Tahoma"/>
              </a:rPr>
              <a:t> ЕКК</a:t>
            </a:r>
            <a:r>
              <a:rPr sz="1400" spc="-20" dirty="0">
                <a:latin typeface="Times New Roman"/>
                <a:cs typeface="Times New Roman"/>
              </a:rPr>
              <a:t>Т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45122" y="2228468"/>
            <a:ext cx="353695" cy="933450"/>
          </a:xfrm>
          <a:custGeom>
            <a:avLst/>
            <a:gdLst/>
            <a:ahLst/>
            <a:cxnLst/>
            <a:rect l="l" t="t" r="r" b="b"/>
            <a:pathLst>
              <a:path w="353694" h="933450">
                <a:moveTo>
                  <a:pt x="353301" y="765302"/>
                </a:moveTo>
                <a:lnTo>
                  <a:pt x="264972" y="765302"/>
                </a:lnTo>
                <a:lnTo>
                  <a:pt x="264972" y="597535"/>
                </a:lnTo>
                <a:lnTo>
                  <a:pt x="88328" y="597535"/>
                </a:lnTo>
                <a:lnTo>
                  <a:pt x="88328" y="765302"/>
                </a:lnTo>
                <a:lnTo>
                  <a:pt x="0" y="765302"/>
                </a:lnTo>
                <a:lnTo>
                  <a:pt x="176657" y="933196"/>
                </a:lnTo>
                <a:lnTo>
                  <a:pt x="353301" y="765302"/>
                </a:lnTo>
                <a:close/>
              </a:path>
              <a:path w="353694" h="933450">
                <a:moveTo>
                  <a:pt x="353301" y="167767"/>
                </a:moveTo>
                <a:lnTo>
                  <a:pt x="264972" y="167767"/>
                </a:lnTo>
                <a:lnTo>
                  <a:pt x="264972" y="0"/>
                </a:lnTo>
                <a:lnTo>
                  <a:pt x="88328" y="0"/>
                </a:lnTo>
                <a:lnTo>
                  <a:pt x="88328" y="167767"/>
                </a:lnTo>
                <a:lnTo>
                  <a:pt x="0" y="167767"/>
                </a:lnTo>
                <a:lnTo>
                  <a:pt x="176657" y="335661"/>
                </a:lnTo>
                <a:lnTo>
                  <a:pt x="353301" y="167767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43320" y="3185427"/>
            <a:ext cx="1627505" cy="249427"/>
          </a:xfrm>
          <a:prstGeom prst="rect">
            <a:avLst/>
          </a:prstGeom>
          <a:ln w="3175">
            <a:solidFill>
              <a:srgbClr val="00B05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19075">
              <a:spcBef>
                <a:spcPts val="265"/>
              </a:spcBef>
            </a:pPr>
            <a:r>
              <a:rPr sz="1400" b="1" spc="-60" dirty="0">
                <a:solidFill>
                  <a:srgbClr val="00B050"/>
                </a:solidFill>
                <a:latin typeface="Tahoma"/>
                <a:cs typeface="Tahoma"/>
              </a:rPr>
              <a:t>апрель</a:t>
            </a: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00B050"/>
                </a:solidFill>
                <a:latin typeface="Tahoma"/>
                <a:cs typeface="Tahoma"/>
              </a:rPr>
              <a:t>2026</a:t>
            </a:r>
            <a:r>
              <a:rPr sz="1400" b="1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00B050"/>
                </a:solidFill>
                <a:latin typeface="Tahoma"/>
                <a:cs typeface="Tahoma"/>
              </a:rPr>
              <a:t>г.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65146" y="3185464"/>
            <a:ext cx="6384925" cy="242374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vert="horz" wrap="square" lIns="0" tIns="26670" rIns="0" bIns="0" rtlCol="0">
            <a:spAutoFit/>
          </a:bodyPr>
          <a:lstStyle/>
          <a:p>
            <a:pPr marL="91440">
              <a:spcBef>
                <a:spcPts val="210"/>
              </a:spcBef>
            </a:pPr>
            <a:r>
              <a:rPr sz="1400" dirty="0">
                <a:latin typeface="Tahoma"/>
                <a:cs typeface="Tahoma"/>
              </a:rPr>
              <a:t>Интеграция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платформы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ЕИС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запуск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пилот-</a:t>
            </a:r>
            <a:r>
              <a:rPr sz="1400" spc="40" dirty="0">
                <a:latin typeface="Tahoma"/>
                <a:cs typeface="Tahoma"/>
              </a:rPr>
              <a:t>режиме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43320" y="3805441"/>
            <a:ext cx="1627505" cy="249427"/>
          </a:xfrm>
          <a:prstGeom prst="rect">
            <a:avLst/>
          </a:prstGeom>
          <a:ln w="3175">
            <a:solidFill>
              <a:srgbClr val="00B05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298450">
              <a:spcBef>
                <a:spcPts val="265"/>
              </a:spcBef>
            </a:pPr>
            <a:r>
              <a:rPr sz="1400" b="1" spc="-90" dirty="0">
                <a:solidFill>
                  <a:srgbClr val="00B050"/>
                </a:solidFill>
                <a:latin typeface="Tahoma"/>
                <a:cs typeface="Tahoma"/>
              </a:rPr>
              <a:t>июль</a:t>
            </a: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00B050"/>
                </a:solidFill>
                <a:latin typeface="Tahoma"/>
                <a:cs typeface="Tahoma"/>
              </a:rPr>
              <a:t>2026</a:t>
            </a: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00B050"/>
                </a:solidFill>
                <a:latin typeface="Tahoma"/>
                <a:cs typeface="Tahoma"/>
              </a:rPr>
              <a:t>г.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65146" y="3805352"/>
            <a:ext cx="6384925" cy="236603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91440">
              <a:spcBef>
                <a:spcPts val="165"/>
              </a:spcBef>
            </a:pPr>
            <a:r>
              <a:rPr sz="1400" dirty="0">
                <a:latin typeface="Tahoma"/>
                <a:cs typeface="Tahoma"/>
              </a:rPr>
              <a:t>Закупки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малого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объема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через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ЕИС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–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0000"/>
                </a:solidFill>
                <a:latin typeface="Tahoma"/>
                <a:cs typeface="Tahoma"/>
              </a:rPr>
              <a:t>право</a:t>
            </a:r>
            <a:r>
              <a:rPr sz="1400" spc="-8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Tahoma"/>
                <a:cs typeface="Tahoma"/>
              </a:rPr>
              <a:t>заказчиков</a:t>
            </a:r>
            <a:endParaRPr sz="14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17522" y="3809365"/>
            <a:ext cx="200660" cy="267335"/>
          </a:xfrm>
          <a:custGeom>
            <a:avLst/>
            <a:gdLst/>
            <a:ahLst/>
            <a:cxnLst/>
            <a:rect l="l" t="t" r="r" b="b"/>
            <a:pathLst>
              <a:path w="200660" h="267335">
                <a:moveTo>
                  <a:pt x="100075" y="0"/>
                </a:moveTo>
                <a:lnTo>
                  <a:pt x="0" y="0"/>
                </a:lnTo>
                <a:lnTo>
                  <a:pt x="100075" y="133476"/>
                </a:lnTo>
                <a:lnTo>
                  <a:pt x="0" y="266826"/>
                </a:lnTo>
                <a:lnTo>
                  <a:pt x="100075" y="266826"/>
                </a:lnTo>
                <a:lnTo>
                  <a:pt x="200151" y="133476"/>
                </a:lnTo>
                <a:lnTo>
                  <a:pt x="1000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3320" y="4390784"/>
            <a:ext cx="1627505" cy="274955"/>
          </a:xfrm>
          <a:custGeom>
            <a:avLst/>
            <a:gdLst/>
            <a:ahLst/>
            <a:cxnLst/>
            <a:rect l="l" t="t" r="r" b="b"/>
            <a:pathLst>
              <a:path w="1627505" h="274954">
                <a:moveTo>
                  <a:pt x="0" y="274815"/>
                </a:moveTo>
                <a:lnTo>
                  <a:pt x="1626997" y="274815"/>
                </a:lnTo>
                <a:lnTo>
                  <a:pt x="1626997" y="0"/>
                </a:lnTo>
                <a:lnTo>
                  <a:pt x="0" y="0"/>
                </a:lnTo>
                <a:lnTo>
                  <a:pt x="0" y="274815"/>
                </a:lnTo>
                <a:close/>
              </a:path>
            </a:pathLst>
          </a:custGeom>
          <a:ln w="3175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12192" y="4411345"/>
            <a:ext cx="134302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spc="-85" dirty="0" smtClean="0">
                <a:solidFill>
                  <a:srgbClr val="00B050"/>
                </a:solidFill>
                <a:latin typeface="Tahoma"/>
                <a:cs typeface="Tahoma"/>
              </a:rPr>
              <a:t>20</a:t>
            </a:r>
            <a:r>
              <a:rPr sz="1400" b="1" spc="-85" dirty="0" smtClean="0">
                <a:solidFill>
                  <a:srgbClr val="FF0000"/>
                </a:solidFill>
                <a:latin typeface="Tahoma"/>
                <a:cs typeface="Tahoma"/>
              </a:rPr>
              <a:t>2</a:t>
            </a:r>
            <a:r>
              <a:rPr lang="ru-RU" sz="1400" b="1" spc="-85" dirty="0" smtClean="0">
                <a:solidFill>
                  <a:srgbClr val="FF0000"/>
                </a:solidFill>
                <a:latin typeface="Tahoma"/>
                <a:cs typeface="Tahoma"/>
              </a:rPr>
              <a:t>8</a:t>
            </a:r>
            <a:r>
              <a:rPr sz="1400" b="1" spc="-90" dirty="0" smtClean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5" dirty="0">
                <a:solidFill>
                  <a:srgbClr val="00B050"/>
                </a:solidFill>
                <a:latin typeface="Tahoma"/>
                <a:cs typeface="Tahoma"/>
              </a:rPr>
              <a:t>г.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469666" y="4364593"/>
            <a:ext cx="6384925" cy="236603"/>
          </a:xfrm>
          <a:prstGeom prst="rect">
            <a:avLst/>
          </a:prstGeom>
          <a:ln w="12700">
            <a:solidFill>
              <a:srgbClr val="00B050"/>
            </a:solidFill>
          </a:ln>
        </p:spPr>
        <p:txBody>
          <a:bodyPr vert="horz" wrap="square" lIns="0" tIns="20955" rIns="0" bIns="0" rtlCol="0">
            <a:spAutoFit/>
          </a:bodyPr>
          <a:lstStyle/>
          <a:p>
            <a:pPr marL="91440">
              <a:spcBef>
                <a:spcPts val="165"/>
              </a:spcBef>
            </a:pPr>
            <a:r>
              <a:rPr sz="1400" dirty="0">
                <a:latin typeface="Tahoma"/>
                <a:cs typeface="Tahoma"/>
              </a:rPr>
              <a:t>Закупки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малого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объема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через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ЕИС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imes New Roman"/>
                <a:cs typeface="Times New Roman"/>
              </a:rPr>
              <a:t>–</a:t>
            </a:r>
            <a:r>
              <a:rPr sz="1400" spc="7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dirty="0" err="1">
                <a:solidFill>
                  <a:srgbClr val="FF0000"/>
                </a:solidFill>
                <a:latin typeface="Tahoma"/>
                <a:cs typeface="Tahoma"/>
              </a:rPr>
              <a:t>обязанность</a:t>
            </a:r>
            <a:r>
              <a:rPr sz="1400" spc="-5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10" dirty="0" err="1">
                <a:latin typeface="Tahoma"/>
                <a:cs typeface="Tahoma"/>
              </a:rPr>
              <a:t>заказчиков</a:t>
            </a:r>
            <a:r>
              <a:rPr lang="ru-RU" sz="1400" spc="-10" dirty="0" smtClean="0">
                <a:latin typeface="Tahoma"/>
                <a:cs typeface="Tahoma"/>
              </a:rPr>
              <a:t>.</a:t>
            </a:r>
            <a:endParaRPr sz="14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017522" y="4402074"/>
            <a:ext cx="200660" cy="267335"/>
          </a:xfrm>
          <a:custGeom>
            <a:avLst/>
            <a:gdLst/>
            <a:ahLst/>
            <a:cxnLst/>
            <a:rect l="l" t="t" r="r" b="b"/>
            <a:pathLst>
              <a:path w="200660" h="267335">
                <a:moveTo>
                  <a:pt x="100075" y="0"/>
                </a:moveTo>
                <a:lnTo>
                  <a:pt x="0" y="0"/>
                </a:lnTo>
                <a:lnTo>
                  <a:pt x="100075" y="133350"/>
                </a:lnTo>
                <a:lnTo>
                  <a:pt x="0" y="266827"/>
                </a:lnTo>
                <a:lnTo>
                  <a:pt x="100075" y="266827"/>
                </a:lnTo>
                <a:lnTo>
                  <a:pt x="200151" y="133350"/>
                </a:lnTo>
                <a:lnTo>
                  <a:pt x="1000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7522" y="1913255"/>
            <a:ext cx="200660" cy="267335"/>
          </a:xfrm>
          <a:custGeom>
            <a:avLst/>
            <a:gdLst/>
            <a:ahLst/>
            <a:cxnLst/>
            <a:rect l="l" t="t" r="r" b="b"/>
            <a:pathLst>
              <a:path w="200660" h="267334">
                <a:moveTo>
                  <a:pt x="100075" y="0"/>
                </a:moveTo>
                <a:lnTo>
                  <a:pt x="0" y="0"/>
                </a:lnTo>
                <a:lnTo>
                  <a:pt x="100075" y="133350"/>
                </a:lnTo>
                <a:lnTo>
                  <a:pt x="0" y="266826"/>
                </a:lnTo>
                <a:lnTo>
                  <a:pt x="100075" y="266826"/>
                </a:lnTo>
                <a:lnTo>
                  <a:pt x="200151" y="133350"/>
                </a:lnTo>
                <a:lnTo>
                  <a:pt x="1000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17522" y="2534665"/>
            <a:ext cx="200660" cy="266700"/>
          </a:xfrm>
          <a:custGeom>
            <a:avLst/>
            <a:gdLst/>
            <a:ahLst/>
            <a:cxnLst/>
            <a:rect l="l" t="t" r="r" b="b"/>
            <a:pathLst>
              <a:path w="200660" h="266700">
                <a:moveTo>
                  <a:pt x="100075" y="0"/>
                </a:moveTo>
                <a:lnTo>
                  <a:pt x="0" y="0"/>
                </a:lnTo>
                <a:lnTo>
                  <a:pt x="100075" y="133350"/>
                </a:lnTo>
                <a:lnTo>
                  <a:pt x="0" y="266700"/>
                </a:lnTo>
                <a:lnTo>
                  <a:pt x="100075" y="266700"/>
                </a:lnTo>
                <a:lnTo>
                  <a:pt x="200151" y="133350"/>
                </a:lnTo>
                <a:lnTo>
                  <a:pt x="1000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17522" y="3192653"/>
            <a:ext cx="200660" cy="267335"/>
          </a:xfrm>
          <a:custGeom>
            <a:avLst/>
            <a:gdLst/>
            <a:ahLst/>
            <a:cxnLst/>
            <a:rect l="l" t="t" r="r" b="b"/>
            <a:pathLst>
              <a:path w="200660" h="267335">
                <a:moveTo>
                  <a:pt x="100075" y="0"/>
                </a:moveTo>
                <a:lnTo>
                  <a:pt x="0" y="0"/>
                </a:lnTo>
                <a:lnTo>
                  <a:pt x="100075" y="133476"/>
                </a:lnTo>
                <a:lnTo>
                  <a:pt x="0" y="266826"/>
                </a:lnTo>
                <a:lnTo>
                  <a:pt x="100075" y="266826"/>
                </a:lnTo>
                <a:lnTo>
                  <a:pt x="200151" y="133476"/>
                </a:lnTo>
                <a:lnTo>
                  <a:pt x="1000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5122" y="3482213"/>
            <a:ext cx="353695" cy="335915"/>
          </a:xfrm>
          <a:custGeom>
            <a:avLst/>
            <a:gdLst/>
            <a:ahLst/>
            <a:cxnLst/>
            <a:rect l="l" t="t" r="r" b="b"/>
            <a:pathLst>
              <a:path w="353694" h="335914">
                <a:moveTo>
                  <a:pt x="264972" y="0"/>
                </a:moveTo>
                <a:lnTo>
                  <a:pt x="88328" y="0"/>
                </a:lnTo>
                <a:lnTo>
                  <a:pt x="88328" y="167894"/>
                </a:lnTo>
                <a:lnTo>
                  <a:pt x="0" y="167894"/>
                </a:lnTo>
                <a:lnTo>
                  <a:pt x="176644" y="335661"/>
                </a:lnTo>
                <a:lnTo>
                  <a:pt x="353301" y="167894"/>
                </a:lnTo>
                <a:lnTo>
                  <a:pt x="264972" y="167894"/>
                </a:lnTo>
                <a:lnTo>
                  <a:pt x="264972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45122" y="4096385"/>
            <a:ext cx="353695" cy="335915"/>
          </a:xfrm>
          <a:custGeom>
            <a:avLst/>
            <a:gdLst/>
            <a:ahLst/>
            <a:cxnLst/>
            <a:rect l="l" t="t" r="r" b="b"/>
            <a:pathLst>
              <a:path w="353694" h="335914">
                <a:moveTo>
                  <a:pt x="264972" y="0"/>
                </a:moveTo>
                <a:lnTo>
                  <a:pt x="88328" y="0"/>
                </a:lnTo>
                <a:lnTo>
                  <a:pt x="88328" y="167766"/>
                </a:lnTo>
                <a:lnTo>
                  <a:pt x="0" y="167766"/>
                </a:lnTo>
                <a:lnTo>
                  <a:pt x="176644" y="335660"/>
                </a:lnTo>
                <a:lnTo>
                  <a:pt x="353301" y="167766"/>
                </a:lnTo>
                <a:lnTo>
                  <a:pt x="264972" y="167766"/>
                </a:lnTo>
                <a:lnTo>
                  <a:pt x="264972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76DA1D-BE62-4F38-8A82-814ACF30C8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82505"/>
            <a:ext cx="4615072" cy="45358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A5BE40-C7CF-4300-AF2A-1EBD8DE66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381" y="0"/>
            <a:ext cx="5664182" cy="55626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41074B-B06C-4DBB-8C39-4131E9327750}"/>
              </a:ext>
            </a:extLst>
          </p:cNvPr>
          <p:cNvSpPr/>
          <p:nvPr/>
        </p:nvSpPr>
        <p:spPr>
          <a:xfrm>
            <a:off x="762000" y="185934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Концепция совершенствования закупок малого объёма до 2027 года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распоряжение Правительства РФ от 26.06.2024 № 1636-р,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F45E65-A6EF-45D1-93A1-5F4CA45A7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703" y="0"/>
            <a:ext cx="2950720" cy="13717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8F8D94-4480-400D-ACBD-B9E4CA6CA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9855" y="3962400"/>
            <a:ext cx="27373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578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7FC46E-23DC-4C14-8BCF-5A353CF76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1"/>
            <a:ext cx="889222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91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6AE692-6C82-4434-B68D-154ABA8DE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5" y="76200"/>
            <a:ext cx="8458200" cy="377762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5F27019-4912-4047-A6BE-CA9A30A1D8A9}"/>
              </a:ext>
            </a:extLst>
          </p:cNvPr>
          <p:cNvSpPr/>
          <p:nvPr/>
        </p:nvSpPr>
        <p:spPr>
          <a:xfrm>
            <a:off x="186656" y="3962400"/>
            <a:ext cx="8957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Описание</a:t>
            </a:r>
          </a:p>
          <a:p>
            <a:r>
              <a:rPr lang="ru-RU" sz="1600" dirty="0"/>
              <a:t>«AQUALITY </a:t>
            </a:r>
            <a:r>
              <a:rPr lang="ru-RU" sz="1600" dirty="0" err="1"/>
              <a:t>луЧИСТАЯ</a:t>
            </a:r>
            <a:r>
              <a:rPr lang="ru-RU" sz="1600" dirty="0"/>
              <a:t>» вода минеральная природная столовая питьевая добывается из подземного озера, расположенного на природоохранной территории в поселке </a:t>
            </a:r>
            <a:r>
              <a:rPr lang="ru-RU" sz="1600" dirty="0" err="1"/>
              <a:t>Ува</a:t>
            </a:r>
            <a:r>
              <a:rPr lang="ru-RU" sz="1600" dirty="0"/>
              <a:t>, на глубине 135м. Проходит бережную обработку, сохраняя свой природный состав безупречным. Благодаря высокому рН относится к щелочным водам, оказывает благотворное влияние, снижает </a:t>
            </a:r>
            <a:r>
              <a:rPr lang="ru-RU" sz="1600" dirty="0" err="1"/>
              <a:t>закисление</a:t>
            </a:r>
            <a:r>
              <a:rPr lang="ru-RU" sz="1600" dirty="0"/>
              <a:t> организма и укрепляет иммунитет. Сочетание высокого рН и низкой минерализации делают AQUALITY поистине уникальной природной водой, которую можно пить ежедневно. Прекрасно утоляет жажду и бережно насыщает организм силой природных минералов, отличается неповторимым мягким вкусом, идеально подходит для приготовления чая и кофе. Пейте AQUALITY, восстанавливайте кислотно-щелочной баланс и следите, как меняется к лучшему Ваше здоровье!</a:t>
            </a:r>
          </a:p>
        </p:txBody>
      </p:sp>
    </p:spTree>
    <p:extLst>
      <p:ext uri="{BB962C8B-B14F-4D97-AF65-F5344CB8AC3E}">
        <p14:creationId xmlns:p14="http://schemas.microsoft.com/office/powerpoint/2010/main" val="17445917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7419" y="184048"/>
            <a:ext cx="236347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ифровой</a:t>
            </a:r>
            <a:r>
              <a:rPr sz="2800" b="1" spc="-135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ЕП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66446" y="2309875"/>
            <a:ext cx="8575675" cy="228600"/>
          </a:xfrm>
          <a:custGeom>
            <a:avLst/>
            <a:gdLst/>
            <a:ahLst/>
            <a:cxnLst/>
            <a:rect l="l" t="t" r="r" b="b"/>
            <a:pathLst>
              <a:path w="8575675" h="228600">
                <a:moveTo>
                  <a:pt x="8346643" y="0"/>
                </a:moveTo>
                <a:lnTo>
                  <a:pt x="8347151" y="228600"/>
                </a:lnTo>
                <a:lnTo>
                  <a:pt x="8498537" y="152486"/>
                </a:lnTo>
                <a:lnTo>
                  <a:pt x="8385124" y="152486"/>
                </a:lnTo>
                <a:lnTo>
                  <a:pt x="8384997" y="76286"/>
                </a:lnTo>
                <a:lnTo>
                  <a:pt x="8500066" y="76286"/>
                </a:lnTo>
                <a:lnTo>
                  <a:pt x="8346643" y="0"/>
                </a:lnTo>
                <a:close/>
              </a:path>
              <a:path w="8575675" h="228600">
                <a:moveTo>
                  <a:pt x="8346812" y="76286"/>
                </a:moveTo>
                <a:lnTo>
                  <a:pt x="0" y="95123"/>
                </a:lnTo>
                <a:lnTo>
                  <a:pt x="40" y="113791"/>
                </a:lnTo>
                <a:lnTo>
                  <a:pt x="165" y="171323"/>
                </a:lnTo>
                <a:lnTo>
                  <a:pt x="8346982" y="152486"/>
                </a:lnTo>
                <a:lnTo>
                  <a:pt x="8346896" y="113791"/>
                </a:lnTo>
                <a:lnTo>
                  <a:pt x="8346812" y="76286"/>
                </a:lnTo>
                <a:close/>
              </a:path>
              <a:path w="8575675" h="228600">
                <a:moveTo>
                  <a:pt x="8500066" y="76286"/>
                </a:moveTo>
                <a:lnTo>
                  <a:pt x="8384997" y="76286"/>
                </a:lnTo>
                <a:lnTo>
                  <a:pt x="8385124" y="152486"/>
                </a:lnTo>
                <a:lnTo>
                  <a:pt x="8498537" y="152486"/>
                </a:lnTo>
                <a:lnTo>
                  <a:pt x="8575497" y="113791"/>
                </a:lnTo>
                <a:lnTo>
                  <a:pt x="8500066" y="76286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17677" y="1635378"/>
            <a:ext cx="1445260" cy="1154162"/>
          </a:xfrm>
          <a:prstGeom prst="rect">
            <a:avLst/>
          </a:prstGeom>
          <a:solidFill>
            <a:srgbClr val="94B3D6"/>
          </a:solidFill>
          <a:ln>
            <a:solidFill>
              <a:srgbClr val="00B0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62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45720"/>
            <a:r>
              <a:rPr sz="1400" dirty="0">
                <a:latin typeface="Tahoma"/>
                <a:cs typeface="Tahoma"/>
              </a:rPr>
              <a:t>До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01.01.2025</a:t>
            </a:r>
            <a:endParaRPr sz="1400" dirty="0">
              <a:latin typeface="Tahoma"/>
              <a:cs typeface="Tahoma"/>
            </a:endParaRPr>
          </a:p>
          <a:p>
            <a:pPr marL="45720" marR="80645"/>
            <a:r>
              <a:rPr sz="1400" spc="-10" dirty="0">
                <a:latin typeface="Tahoma"/>
                <a:cs typeface="Tahoma"/>
              </a:rPr>
              <a:t>пилотирование функционала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11402" y="1628521"/>
            <a:ext cx="1467485" cy="1363835"/>
          </a:xfrm>
          <a:prstGeom prst="rect">
            <a:avLst/>
          </a:prstGeom>
          <a:solidFill>
            <a:srgbClr val="94B3D6"/>
          </a:solidFill>
          <a:ln>
            <a:solidFill>
              <a:srgbClr val="00B050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>
              <a:spcBef>
                <a:spcPts val="55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46355"/>
            <a:r>
              <a:rPr sz="1400" spc="-50" dirty="0">
                <a:latin typeface="Tahoma"/>
                <a:cs typeface="Tahoma"/>
              </a:rPr>
              <a:t>С</a:t>
            </a:r>
            <a:r>
              <a:rPr sz="1400" spc="-1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01.01.2025</a:t>
            </a:r>
            <a:endParaRPr sz="1400" dirty="0">
              <a:latin typeface="Tahoma"/>
              <a:cs typeface="Tahoma"/>
            </a:endParaRPr>
          </a:p>
          <a:p>
            <a:pPr marL="46355" marR="52069"/>
            <a:r>
              <a:rPr sz="1400" spc="-10" dirty="0">
                <a:latin typeface="Tahoma"/>
                <a:cs typeface="Tahoma"/>
              </a:rPr>
              <a:t>заключение цифрового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с </a:t>
            </a:r>
            <a:r>
              <a:rPr sz="1400" spc="-10" dirty="0">
                <a:latin typeface="Tahoma"/>
                <a:cs typeface="Tahoma"/>
              </a:rPr>
              <a:t>едпоставщиком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41827" y="1628521"/>
            <a:ext cx="1504950" cy="1363835"/>
          </a:xfrm>
          <a:prstGeom prst="rect">
            <a:avLst/>
          </a:prstGeom>
          <a:solidFill>
            <a:srgbClr val="94B3D6"/>
          </a:solidFill>
          <a:ln>
            <a:solidFill>
              <a:srgbClr val="00B050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>
              <a:spcBef>
                <a:spcPts val="555"/>
              </a:spcBef>
            </a:pPr>
            <a:endParaRPr sz="1400">
              <a:latin typeface="Times New Roman"/>
              <a:cs typeface="Times New Roman"/>
            </a:endParaRPr>
          </a:p>
          <a:p>
            <a:pPr marL="46355"/>
            <a:r>
              <a:rPr sz="1400" spc="-50" dirty="0">
                <a:latin typeface="Tahoma"/>
                <a:cs typeface="Tahoma"/>
              </a:rPr>
              <a:t>С</a:t>
            </a:r>
            <a:r>
              <a:rPr sz="1400" spc="-1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01.04.2025</a:t>
            </a:r>
            <a:endParaRPr sz="1400">
              <a:latin typeface="Tahoma"/>
              <a:cs typeface="Tahoma"/>
            </a:endParaRPr>
          </a:p>
          <a:p>
            <a:pPr marL="46355" marR="88900"/>
            <a:r>
              <a:rPr sz="1400" spc="-10" dirty="0">
                <a:latin typeface="Tahoma"/>
                <a:cs typeface="Tahoma"/>
              </a:rPr>
              <a:t>заключение цифрового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с </a:t>
            </a:r>
            <a:r>
              <a:rPr sz="1400" spc="-10" dirty="0">
                <a:latin typeface="Tahoma"/>
                <a:cs typeface="Tahoma"/>
              </a:rPr>
              <a:t>едпоставщиком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66800" y="3090379"/>
            <a:ext cx="0" cy="278130"/>
          </a:xfrm>
          <a:custGeom>
            <a:avLst/>
            <a:gdLst/>
            <a:ahLst/>
            <a:cxnLst/>
            <a:rect l="l" t="t" r="r" b="b"/>
            <a:pathLst>
              <a:path h="278130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762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62200" y="3098768"/>
            <a:ext cx="0" cy="278130"/>
          </a:xfrm>
          <a:custGeom>
            <a:avLst/>
            <a:gdLst/>
            <a:ahLst/>
            <a:cxnLst/>
            <a:rect l="l" t="t" r="r" b="b"/>
            <a:pathLst>
              <a:path h="278130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762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86200" y="3088714"/>
            <a:ext cx="0" cy="278130"/>
          </a:xfrm>
          <a:custGeom>
            <a:avLst/>
            <a:gdLst/>
            <a:ahLst/>
            <a:cxnLst/>
            <a:rect l="l" t="t" r="r" b="b"/>
            <a:pathLst>
              <a:path h="278130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762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82879" y="5637301"/>
            <a:ext cx="8759190" cy="227626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16205">
              <a:spcBef>
                <a:spcPts val="95"/>
              </a:spcBef>
            </a:pPr>
            <a:r>
              <a:rPr sz="1400" spc="20" dirty="0">
                <a:latin typeface="Tahoma"/>
                <a:cs typeface="Tahoma"/>
              </a:rPr>
              <a:t>Заключать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структурированный</a:t>
            </a:r>
            <a:r>
              <a:rPr sz="1400" spc="-105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контракт</a:t>
            </a:r>
            <a:r>
              <a:rPr sz="1400" spc="-11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с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едпоставщиком</a:t>
            </a:r>
            <a:r>
              <a:rPr sz="1400" spc="-12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по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F0000"/>
                </a:solidFill>
                <a:latin typeface="Tahoma"/>
                <a:cs typeface="Tahoma"/>
              </a:rPr>
              <a:t>остальным</a:t>
            </a:r>
            <a:r>
              <a:rPr sz="1400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FF0000"/>
                </a:solidFill>
                <a:latin typeface="Tahoma"/>
                <a:cs typeface="Tahoma"/>
              </a:rPr>
              <a:t>пунктам</a:t>
            </a:r>
            <a:r>
              <a:rPr sz="1400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30" dirty="0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sz="1400" spc="1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30" dirty="0">
                <a:solidFill>
                  <a:srgbClr val="FF0000"/>
                </a:solidFill>
                <a:latin typeface="Tahoma"/>
                <a:cs typeface="Tahoma"/>
              </a:rPr>
              <a:t>право</a:t>
            </a:r>
            <a:r>
              <a:rPr sz="1400" spc="-10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Tahoma"/>
                <a:cs typeface="Tahoma"/>
              </a:rPr>
              <a:t>заказчика</a:t>
            </a:r>
            <a:endParaRPr sz="14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9788" y="3537305"/>
            <a:ext cx="2705811" cy="1838324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146685" rIns="0" bIns="0" rtlCol="0">
            <a:spAutoFit/>
          </a:bodyPr>
          <a:lstStyle/>
          <a:p>
            <a:pPr marL="45720" marR="97155">
              <a:spcBef>
                <a:spcPts val="1155"/>
              </a:spcBef>
            </a:pPr>
            <a:r>
              <a:rPr sz="1100" spc="10" dirty="0">
                <a:latin typeface="Tahoma"/>
                <a:cs typeface="Tahoma"/>
              </a:rPr>
              <a:t>Заказчики</a:t>
            </a:r>
            <a:r>
              <a:rPr sz="1100" dirty="0">
                <a:latin typeface="Tahoma"/>
                <a:cs typeface="Tahoma"/>
              </a:rPr>
              <a:t> </a:t>
            </a:r>
            <a:r>
              <a:rPr sz="1100" spc="10" dirty="0">
                <a:solidFill>
                  <a:srgbClr val="FF0000"/>
                </a:solidFill>
                <a:latin typeface="Tahoma"/>
                <a:cs typeface="Tahoma"/>
              </a:rPr>
              <a:t>вправе</a:t>
            </a:r>
            <a:r>
              <a:rPr sz="1100" spc="3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заключать </a:t>
            </a:r>
            <a:r>
              <a:rPr sz="1100" spc="10" dirty="0">
                <a:latin typeface="Tahoma"/>
                <a:cs typeface="Tahoma"/>
              </a:rPr>
              <a:t>цифровой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контракт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с</a:t>
            </a:r>
            <a:r>
              <a:rPr sz="1100" spc="-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едпоставщиком </a:t>
            </a:r>
            <a:r>
              <a:rPr sz="1100" dirty="0">
                <a:latin typeface="Tahoma"/>
                <a:cs typeface="Tahoma"/>
              </a:rPr>
              <a:t>по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всем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основаниям</a:t>
            </a:r>
            <a:r>
              <a:rPr sz="1100" spc="-105" dirty="0">
                <a:latin typeface="Tahoma"/>
                <a:cs typeface="Tahoma"/>
              </a:rPr>
              <a:t> </a:t>
            </a:r>
            <a:r>
              <a:rPr sz="1100" spc="-60" dirty="0">
                <a:latin typeface="Tahoma"/>
                <a:cs typeface="Tahoma"/>
              </a:rPr>
              <a:t>ч.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1</a:t>
            </a:r>
            <a:r>
              <a:rPr sz="1100" spc="21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ст.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15" dirty="0">
                <a:latin typeface="Tahoma"/>
                <a:cs typeface="Tahoma"/>
              </a:rPr>
              <a:t>93</a:t>
            </a:r>
            <a:r>
              <a:rPr sz="1100" spc="-15" dirty="0">
                <a:solidFill>
                  <a:srgbClr val="FF0000"/>
                </a:solidFill>
                <a:latin typeface="Tahoma"/>
                <a:cs typeface="Tahoma"/>
              </a:rPr>
              <a:t>,</a:t>
            </a:r>
            <a:r>
              <a:rPr sz="1100" spc="-9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spc="-20" dirty="0">
                <a:solidFill>
                  <a:srgbClr val="FF0000"/>
                </a:solidFill>
                <a:latin typeface="Tahoma"/>
                <a:cs typeface="Tahoma"/>
              </a:rPr>
              <a:t>кроме </a:t>
            </a:r>
            <a:r>
              <a:rPr sz="1100" spc="-35" dirty="0">
                <a:latin typeface="Tahoma"/>
                <a:cs typeface="Tahoma"/>
              </a:rPr>
              <a:t>пп.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spc="-10" dirty="0">
                <a:solidFill>
                  <a:srgbClr val="FF0000"/>
                </a:solidFill>
                <a:latin typeface="Tahoma"/>
                <a:cs typeface="Tahoma"/>
              </a:rPr>
              <a:t>4,</a:t>
            </a:r>
            <a:r>
              <a:rPr sz="1100" spc="-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solidFill>
                  <a:srgbClr val="FF0000"/>
                </a:solidFill>
                <a:latin typeface="Tahoma"/>
                <a:cs typeface="Tahoma"/>
              </a:rPr>
              <a:t>5,</a:t>
            </a:r>
            <a:r>
              <a:rPr sz="1100" spc="-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23,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42,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44,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spc="50" dirty="0">
                <a:latin typeface="Tahoma"/>
                <a:cs typeface="Tahoma"/>
              </a:rPr>
              <a:t>46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Закона</a:t>
            </a:r>
            <a:r>
              <a:rPr sz="1100" spc="-6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N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80" dirty="0">
                <a:latin typeface="Tahoma"/>
                <a:cs typeface="Tahoma"/>
              </a:rPr>
              <a:t>44-</a:t>
            </a:r>
            <a:r>
              <a:rPr sz="1100" spc="-25" dirty="0">
                <a:latin typeface="Tahoma"/>
                <a:cs typeface="Tahoma"/>
              </a:rPr>
              <a:t>ФЗ</a:t>
            </a:r>
            <a:endParaRPr sz="1100" dirty="0">
              <a:latin typeface="Tahoma"/>
              <a:cs typeface="Tahoma"/>
            </a:endParaRPr>
          </a:p>
          <a:p>
            <a:pPr marL="45720" marR="377825">
              <a:spcBef>
                <a:spcPts val="1325"/>
              </a:spcBef>
            </a:pPr>
            <a:r>
              <a:rPr sz="1100" dirty="0">
                <a:latin typeface="Tahoma"/>
                <a:cs typeface="Tahoma"/>
              </a:rPr>
              <a:t>Заказчик</a:t>
            </a:r>
            <a:r>
              <a:rPr sz="1100" spc="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вправе</a:t>
            </a:r>
            <a:r>
              <a:rPr sz="1100" spc="9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самостоятельно </a:t>
            </a:r>
            <a:r>
              <a:rPr sz="1100" spc="10" dirty="0">
                <a:latin typeface="Tahoma"/>
                <a:cs typeface="Tahoma"/>
              </a:rPr>
              <a:t>определить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способ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(цифра</a:t>
            </a:r>
            <a:r>
              <a:rPr sz="1100" spc="-35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или </a:t>
            </a:r>
            <a:r>
              <a:rPr sz="1100" spc="10" dirty="0">
                <a:latin typeface="Tahoma"/>
                <a:cs typeface="Tahoma"/>
              </a:rPr>
              <a:t>бумага)</a:t>
            </a:r>
            <a:r>
              <a:rPr sz="1100" spc="55" dirty="0">
                <a:latin typeface="Tahoma"/>
                <a:cs typeface="Tahoma"/>
              </a:rPr>
              <a:t> </a:t>
            </a:r>
            <a:r>
              <a:rPr sz="1100" spc="10" dirty="0">
                <a:latin typeface="Tahoma"/>
                <a:cs typeface="Tahoma"/>
              </a:rPr>
              <a:t>заключения</a:t>
            </a:r>
            <a:r>
              <a:rPr sz="1100" spc="3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контракта</a:t>
            </a:r>
            <a:r>
              <a:rPr sz="1100" spc="50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по</a:t>
            </a:r>
            <a:r>
              <a:rPr sz="1100" spc="-90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пп.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b="1" spc="-130" dirty="0">
                <a:solidFill>
                  <a:srgbClr val="FF0000"/>
                </a:solidFill>
                <a:latin typeface="Tahoma"/>
                <a:cs typeface="Tahoma"/>
              </a:rPr>
              <a:t>1,</a:t>
            </a:r>
            <a:r>
              <a:rPr sz="1100" b="1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-10" dirty="0">
                <a:solidFill>
                  <a:srgbClr val="FF0000"/>
                </a:solidFill>
                <a:latin typeface="Tahoma"/>
                <a:cs typeface="Tahoma"/>
              </a:rPr>
              <a:t>8,</a:t>
            </a:r>
            <a:r>
              <a:rPr sz="1100" b="1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-25" dirty="0">
                <a:solidFill>
                  <a:srgbClr val="FF0000"/>
                </a:solidFill>
                <a:latin typeface="Tahoma"/>
                <a:cs typeface="Tahoma"/>
              </a:rPr>
              <a:t>22,</a:t>
            </a:r>
            <a:r>
              <a:rPr sz="1100" b="1" spc="-10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FF0000"/>
                </a:solidFill>
                <a:latin typeface="Tahoma"/>
                <a:cs typeface="Tahoma"/>
              </a:rPr>
              <a:t>29</a:t>
            </a:r>
            <a:r>
              <a:rPr sz="1100" b="1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-60" dirty="0">
                <a:solidFill>
                  <a:srgbClr val="FF0000"/>
                </a:solidFill>
                <a:latin typeface="Tahoma"/>
                <a:cs typeface="Tahoma"/>
              </a:rPr>
              <a:t>ч.</a:t>
            </a:r>
            <a:r>
              <a:rPr sz="1100" b="1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-170" dirty="0">
                <a:solidFill>
                  <a:srgbClr val="FF0000"/>
                </a:solidFill>
                <a:latin typeface="Tahoma"/>
                <a:cs typeface="Tahoma"/>
              </a:rPr>
              <a:t>1</a:t>
            </a:r>
            <a:r>
              <a:rPr sz="1100" b="1" spc="-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FF0000"/>
                </a:solidFill>
                <a:latin typeface="Tahoma"/>
                <a:cs typeface="Tahoma"/>
              </a:rPr>
              <a:t>ст.</a:t>
            </a:r>
            <a:r>
              <a:rPr sz="1100" b="1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-25" dirty="0">
                <a:solidFill>
                  <a:srgbClr val="FF0000"/>
                </a:solidFill>
                <a:latin typeface="Tahoma"/>
                <a:cs typeface="Tahoma"/>
              </a:rPr>
              <a:t>93</a:t>
            </a:r>
            <a:endParaRPr sz="1100" b="1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45720"/>
            <a:r>
              <a:rPr sz="1100" b="1" dirty="0">
                <a:solidFill>
                  <a:srgbClr val="FF0000"/>
                </a:solidFill>
                <a:latin typeface="Tahoma"/>
                <a:cs typeface="Tahoma"/>
              </a:rPr>
              <a:t>Закона</a:t>
            </a:r>
            <a:r>
              <a:rPr sz="1100" b="1" spc="-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dirty="0">
                <a:solidFill>
                  <a:srgbClr val="FF0000"/>
                </a:solidFill>
                <a:latin typeface="Tahoma"/>
                <a:cs typeface="Tahoma"/>
              </a:rPr>
              <a:t>N</a:t>
            </a:r>
            <a:r>
              <a:rPr sz="1100" b="1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spc="80" dirty="0">
                <a:solidFill>
                  <a:srgbClr val="FF0000"/>
                </a:solidFill>
                <a:latin typeface="Tahoma"/>
                <a:cs typeface="Tahoma"/>
              </a:rPr>
              <a:t>44-</a:t>
            </a:r>
            <a:r>
              <a:rPr sz="1100" b="1" spc="-25" dirty="0">
                <a:solidFill>
                  <a:srgbClr val="FF0000"/>
                </a:solidFill>
                <a:latin typeface="Tahoma"/>
                <a:cs typeface="Tahoma"/>
              </a:rPr>
              <a:t>ФЗ</a:t>
            </a:r>
            <a:endParaRPr sz="1100" b="1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010280" y="3537306"/>
            <a:ext cx="1559560" cy="1600438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 dirty="0">
              <a:latin typeface="Times New Roman"/>
              <a:cs typeface="Times New Roman"/>
            </a:endParaRPr>
          </a:p>
          <a:p>
            <a:pPr>
              <a:spcBef>
                <a:spcPts val="605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46355" marR="101600">
              <a:spcBef>
                <a:spcPts val="5"/>
              </a:spcBef>
            </a:pPr>
            <a:r>
              <a:rPr sz="1100" dirty="0">
                <a:latin typeface="Tahoma"/>
                <a:cs typeface="Tahoma"/>
              </a:rPr>
              <a:t>Заказчики</a:t>
            </a:r>
            <a:r>
              <a:rPr sz="1100" spc="105" dirty="0">
                <a:latin typeface="Tahoma"/>
                <a:cs typeface="Tahoma"/>
              </a:rPr>
              <a:t> </a:t>
            </a:r>
            <a:r>
              <a:rPr sz="1100" b="1" u="sng" spc="-10" dirty="0">
                <a:solidFill>
                  <a:srgbClr val="FF0000"/>
                </a:solidFill>
                <a:latin typeface="Tahoma"/>
                <a:cs typeface="Tahoma"/>
              </a:rPr>
              <a:t>обязаны </a:t>
            </a:r>
            <a:r>
              <a:rPr sz="1100" dirty="0">
                <a:latin typeface="Tahoma"/>
                <a:cs typeface="Tahoma"/>
              </a:rPr>
              <a:t>заключать</a:t>
            </a:r>
            <a:r>
              <a:rPr sz="1100" spc="6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цифровой </a:t>
            </a:r>
            <a:r>
              <a:rPr sz="1100" spc="10" dirty="0">
                <a:latin typeface="Tahoma"/>
                <a:cs typeface="Tahoma"/>
              </a:rPr>
              <a:t>контракт</a:t>
            </a:r>
            <a:r>
              <a:rPr sz="1100" spc="5" dirty="0">
                <a:latin typeface="Tahoma"/>
                <a:cs typeface="Tahoma"/>
              </a:rPr>
              <a:t> </a:t>
            </a:r>
            <a:r>
              <a:rPr sz="1100" spc="-50" dirty="0">
                <a:latin typeface="Tahoma"/>
                <a:cs typeface="Tahoma"/>
              </a:rPr>
              <a:t>с </a:t>
            </a:r>
            <a:r>
              <a:rPr sz="1100" spc="-10" dirty="0">
                <a:latin typeface="Tahoma"/>
                <a:cs typeface="Tahoma"/>
              </a:rPr>
              <a:t>едпоставщиком</a:t>
            </a:r>
            <a:endParaRPr sz="1100" dirty="0">
              <a:latin typeface="Tahoma"/>
              <a:cs typeface="Tahoma"/>
            </a:endParaRPr>
          </a:p>
          <a:p>
            <a:pPr marL="46355"/>
            <a:r>
              <a:rPr sz="1100" dirty="0">
                <a:latin typeface="Tahoma"/>
                <a:cs typeface="Tahoma"/>
              </a:rPr>
              <a:t>по</a:t>
            </a:r>
            <a:r>
              <a:rPr sz="1100" spc="-90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пп.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b="1" u="sng" spc="-40" dirty="0">
                <a:solidFill>
                  <a:srgbClr val="FF0000"/>
                </a:solidFill>
                <a:latin typeface="Tahoma"/>
                <a:cs typeface="Tahoma"/>
              </a:rPr>
              <a:t>2,</a:t>
            </a:r>
            <a:r>
              <a:rPr sz="1100" b="1" u="sng" spc="-8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u="sng" spc="-35" dirty="0">
                <a:solidFill>
                  <a:srgbClr val="FF0000"/>
                </a:solidFill>
                <a:latin typeface="Tahoma"/>
                <a:cs typeface="Tahoma"/>
              </a:rPr>
              <a:t>6,</a:t>
            </a:r>
            <a:r>
              <a:rPr sz="1100" b="1" u="sng" spc="-10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u="sng" spc="-85" dirty="0">
                <a:solidFill>
                  <a:srgbClr val="FF0000"/>
                </a:solidFill>
                <a:latin typeface="Tahoma"/>
                <a:cs typeface="Tahoma"/>
              </a:rPr>
              <a:t>6.1,</a:t>
            </a:r>
            <a:r>
              <a:rPr sz="1100" b="1" u="sng" spc="-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u="sng" spc="-145" dirty="0">
                <a:solidFill>
                  <a:srgbClr val="FF0000"/>
                </a:solidFill>
                <a:latin typeface="Tahoma"/>
                <a:cs typeface="Tahoma"/>
              </a:rPr>
              <a:t>11,</a:t>
            </a:r>
            <a:r>
              <a:rPr sz="1100" b="1" u="sng" spc="-85" dirty="0">
                <a:solidFill>
                  <a:srgbClr val="FF0000"/>
                </a:solidFill>
                <a:latin typeface="Tahoma"/>
                <a:cs typeface="Tahoma"/>
              </a:rPr>
              <a:t> 12,</a:t>
            </a:r>
            <a:r>
              <a:rPr sz="1100" b="1" u="sng" spc="-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b="1" u="sng" spc="-25" dirty="0">
                <a:solidFill>
                  <a:srgbClr val="FF0000"/>
                </a:solidFill>
                <a:latin typeface="Tahoma"/>
                <a:cs typeface="Tahoma"/>
              </a:rPr>
              <a:t>54</a:t>
            </a:r>
            <a:r>
              <a:rPr lang="ru-RU" sz="1100" b="1" u="sng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и</a:t>
            </a:r>
            <a:r>
              <a:rPr sz="1100" spc="-95" dirty="0">
                <a:latin typeface="Tahoma"/>
                <a:cs typeface="Tahoma"/>
              </a:rPr>
              <a:t> </a:t>
            </a:r>
            <a:r>
              <a:rPr sz="1100" b="1" spc="-20" dirty="0">
                <a:solidFill>
                  <a:srgbClr val="FF0000"/>
                </a:solidFill>
                <a:latin typeface="Tahoma"/>
                <a:cs typeface="Tahoma"/>
              </a:rPr>
              <a:t>55</a:t>
            </a:r>
            <a:r>
              <a:rPr sz="1100" spc="-85" dirty="0">
                <a:latin typeface="Tahoma"/>
                <a:cs typeface="Tahoma"/>
              </a:rPr>
              <a:t> </a:t>
            </a:r>
            <a:r>
              <a:rPr sz="1100" spc="-60" dirty="0">
                <a:latin typeface="Tahoma"/>
                <a:cs typeface="Tahoma"/>
              </a:rPr>
              <a:t>ч.</a:t>
            </a:r>
            <a:r>
              <a:rPr sz="1100" spc="-90" dirty="0">
                <a:latin typeface="Tahoma"/>
                <a:cs typeface="Tahoma"/>
              </a:rPr>
              <a:t> </a:t>
            </a:r>
            <a:r>
              <a:rPr sz="1100" spc="-170" dirty="0">
                <a:latin typeface="Tahoma"/>
                <a:cs typeface="Tahoma"/>
              </a:rPr>
              <a:t>1</a:t>
            </a:r>
            <a:r>
              <a:rPr sz="1100" spc="-75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ст.</a:t>
            </a:r>
            <a:r>
              <a:rPr sz="1100" spc="-90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93 </a:t>
            </a:r>
            <a:r>
              <a:rPr sz="1100" dirty="0">
                <a:latin typeface="Tahoma"/>
                <a:cs typeface="Tahoma"/>
              </a:rPr>
              <a:t>Закона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N </a:t>
            </a:r>
            <a:r>
              <a:rPr sz="1100" spc="75" dirty="0">
                <a:latin typeface="Tahoma"/>
                <a:cs typeface="Tahoma"/>
              </a:rPr>
              <a:t>44-</a:t>
            </a:r>
            <a:r>
              <a:rPr sz="1100" spc="-25" dirty="0">
                <a:latin typeface="Tahoma"/>
                <a:cs typeface="Tahoma"/>
              </a:rPr>
              <a:t>ФЗ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31003" y="3537305"/>
            <a:ext cx="1728470" cy="1967864"/>
          </a:xfrm>
          <a:prstGeom prst="rect">
            <a:avLst/>
          </a:prstGeom>
          <a:solidFill>
            <a:srgbClr val="DCE6F1"/>
          </a:solidFill>
        </p:spPr>
        <p:txBody>
          <a:bodyPr vert="horz" wrap="square" lIns="0" tIns="62865" rIns="0" bIns="0" rtlCol="0">
            <a:spAutoFit/>
          </a:bodyPr>
          <a:lstStyle/>
          <a:p>
            <a:pPr marL="46355" marR="270510">
              <a:spcBef>
                <a:spcPts val="495"/>
              </a:spcBef>
            </a:pPr>
            <a:r>
              <a:rPr sz="1100" spc="10" dirty="0">
                <a:latin typeface="Tahoma"/>
                <a:cs typeface="Tahoma"/>
              </a:rPr>
              <a:t>Заказчики</a:t>
            </a:r>
            <a:r>
              <a:rPr sz="1100" spc="3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обязаны </a:t>
            </a:r>
            <a:r>
              <a:rPr sz="1100" dirty="0">
                <a:latin typeface="Tahoma"/>
                <a:cs typeface="Tahoma"/>
              </a:rPr>
              <a:t>заключать</a:t>
            </a:r>
            <a:r>
              <a:rPr sz="1100" spc="6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цифровой </a:t>
            </a:r>
            <a:r>
              <a:rPr sz="1100" spc="10" dirty="0">
                <a:latin typeface="Tahoma"/>
                <a:cs typeface="Tahoma"/>
              </a:rPr>
              <a:t>контракт </a:t>
            </a:r>
            <a:r>
              <a:rPr sz="1100" spc="-50" dirty="0">
                <a:latin typeface="Tahoma"/>
                <a:cs typeface="Tahoma"/>
              </a:rPr>
              <a:t>с </a:t>
            </a:r>
            <a:r>
              <a:rPr sz="1100" spc="-10" dirty="0">
                <a:latin typeface="Tahoma"/>
                <a:cs typeface="Tahoma"/>
              </a:rPr>
              <a:t>едпоставщиком</a:t>
            </a:r>
            <a:endParaRPr sz="1100" dirty="0">
              <a:latin typeface="Tahoma"/>
              <a:cs typeface="Tahoma"/>
            </a:endParaRPr>
          </a:p>
          <a:p>
            <a:pPr marL="46355" marR="95885">
              <a:spcBef>
                <a:spcPts val="5"/>
              </a:spcBef>
            </a:pPr>
            <a:r>
              <a:rPr sz="1100" dirty="0">
                <a:latin typeface="Tahoma"/>
                <a:cs typeface="Tahoma"/>
              </a:rPr>
              <a:t>по</a:t>
            </a:r>
            <a:r>
              <a:rPr sz="1100" spc="-95" dirty="0">
                <a:latin typeface="Tahoma"/>
                <a:cs typeface="Tahoma"/>
              </a:rPr>
              <a:t> </a:t>
            </a:r>
            <a:r>
              <a:rPr sz="1100" spc="-35" dirty="0">
                <a:latin typeface="Tahoma"/>
                <a:cs typeface="Tahoma"/>
              </a:rPr>
              <a:t>пп.</a:t>
            </a:r>
            <a:r>
              <a:rPr sz="1100" spc="-80" dirty="0">
                <a:latin typeface="Tahoma"/>
                <a:cs typeface="Tahoma"/>
              </a:rPr>
              <a:t> </a:t>
            </a:r>
            <a:r>
              <a:rPr sz="1100" dirty="0">
                <a:solidFill>
                  <a:srgbClr val="FF0000"/>
                </a:solidFill>
                <a:latin typeface="Tahoma"/>
                <a:cs typeface="Tahoma"/>
              </a:rPr>
              <a:t>24,</a:t>
            </a:r>
            <a:r>
              <a:rPr sz="1100" spc="-10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dirty="0">
                <a:solidFill>
                  <a:srgbClr val="FF0000"/>
                </a:solidFill>
                <a:latin typeface="Tahoma"/>
                <a:cs typeface="Tahoma"/>
              </a:rPr>
              <a:t>25</a:t>
            </a:r>
            <a:r>
              <a:rPr sz="1100" spc="-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100" spc="-60" dirty="0">
                <a:latin typeface="Tahoma"/>
                <a:cs typeface="Tahoma"/>
              </a:rPr>
              <a:t>ч.</a:t>
            </a:r>
            <a:r>
              <a:rPr sz="1100" spc="-90" dirty="0">
                <a:latin typeface="Tahoma"/>
                <a:cs typeface="Tahoma"/>
              </a:rPr>
              <a:t> </a:t>
            </a:r>
            <a:r>
              <a:rPr sz="1100" spc="-170" dirty="0">
                <a:latin typeface="Tahoma"/>
                <a:cs typeface="Tahoma"/>
              </a:rPr>
              <a:t>1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ст.</a:t>
            </a:r>
            <a:r>
              <a:rPr sz="1100" spc="-90" dirty="0">
                <a:latin typeface="Tahoma"/>
                <a:cs typeface="Tahoma"/>
              </a:rPr>
              <a:t> </a:t>
            </a:r>
            <a:r>
              <a:rPr sz="1100" spc="-25" dirty="0">
                <a:latin typeface="Tahoma"/>
                <a:cs typeface="Tahoma"/>
              </a:rPr>
              <a:t>93 </a:t>
            </a:r>
            <a:r>
              <a:rPr sz="1100" dirty="0">
                <a:latin typeface="Tahoma"/>
                <a:cs typeface="Tahoma"/>
              </a:rPr>
              <a:t>Закона</a:t>
            </a:r>
            <a:r>
              <a:rPr sz="1100" spc="-7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N</a:t>
            </a:r>
            <a:r>
              <a:rPr sz="1100" spc="-25" dirty="0">
                <a:latin typeface="Tahoma"/>
                <a:cs typeface="Tahoma"/>
              </a:rPr>
              <a:t> </a:t>
            </a:r>
            <a:r>
              <a:rPr sz="1100" spc="80" dirty="0">
                <a:latin typeface="Tahoma"/>
                <a:cs typeface="Tahoma"/>
              </a:rPr>
              <a:t>44-</a:t>
            </a:r>
            <a:r>
              <a:rPr sz="1100" dirty="0">
                <a:latin typeface="Tahoma"/>
                <a:cs typeface="Tahoma"/>
              </a:rPr>
              <a:t>ФЗ,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если </a:t>
            </a:r>
            <a:r>
              <a:rPr sz="1100" dirty="0">
                <a:latin typeface="Tahoma"/>
                <a:cs typeface="Tahoma"/>
              </a:rPr>
              <a:t>отклонены</a:t>
            </a:r>
            <a:r>
              <a:rPr sz="1100" spc="-3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все</a:t>
            </a:r>
            <a:r>
              <a:rPr sz="1100" spc="40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заявки </a:t>
            </a:r>
            <a:r>
              <a:rPr sz="1100" dirty="0">
                <a:latin typeface="Tahoma"/>
                <a:cs typeface="Tahoma"/>
              </a:rPr>
              <a:t>или</a:t>
            </a:r>
            <a:r>
              <a:rPr sz="1100" spc="-6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не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подано</a:t>
            </a:r>
            <a:r>
              <a:rPr sz="1100" spc="-55" dirty="0">
                <a:latin typeface="Tahoma"/>
                <a:cs typeface="Tahoma"/>
              </a:rPr>
              <a:t> </a:t>
            </a:r>
            <a:r>
              <a:rPr sz="1100" dirty="0">
                <a:latin typeface="Tahoma"/>
                <a:cs typeface="Tahoma"/>
              </a:rPr>
              <a:t>ни</a:t>
            </a:r>
            <a:r>
              <a:rPr sz="1100" spc="-40" dirty="0">
                <a:latin typeface="Tahoma"/>
                <a:cs typeface="Tahoma"/>
              </a:rPr>
              <a:t> </a:t>
            </a:r>
            <a:r>
              <a:rPr sz="1100" spc="-20" dirty="0">
                <a:latin typeface="Tahoma"/>
                <a:cs typeface="Tahoma"/>
              </a:rPr>
              <a:t>одной </a:t>
            </a:r>
            <a:r>
              <a:rPr sz="1100" dirty="0">
                <a:latin typeface="Tahoma"/>
                <a:cs typeface="Tahoma"/>
              </a:rPr>
              <a:t>заявки по</a:t>
            </a:r>
            <a:r>
              <a:rPr sz="1100" spc="15" dirty="0">
                <a:latin typeface="Tahoma"/>
                <a:cs typeface="Tahoma"/>
              </a:rPr>
              <a:t> </a:t>
            </a:r>
            <a:r>
              <a:rPr sz="1100" spc="-10" dirty="0">
                <a:latin typeface="Tahoma"/>
                <a:cs typeface="Tahoma"/>
              </a:rPr>
              <a:t>результатам конкурентной процедуры</a:t>
            </a:r>
            <a:endParaRPr sz="11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123815" y="1628521"/>
            <a:ext cx="1498600" cy="1363835"/>
          </a:xfrm>
          <a:prstGeom prst="rect">
            <a:avLst/>
          </a:prstGeom>
          <a:solidFill>
            <a:srgbClr val="94B3D6"/>
          </a:solidFill>
          <a:ln>
            <a:solidFill>
              <a:srgbClr val="00B050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>
              <a:spcBef>
                <a:spcPts val="555"/>
              </a:spcBef>
            </a:pPr>
            <a:endParaRPr sz="1400">
              <a:latin typeface="Times New Roman"/>
              <a:cs typeface="Times New Roman"/>
            </a:endParaRPr>
          </a:p>
          <a:p>
            <a:pPr marL="46355"/>
            <a:r>
              <a:rPr sz="1400" spc="-50" dirty="0">
                <a:latin typeface="Tahoma"/>
                <a:cs typeface="Tahoma"/>
              </a:rPr>
              <a:t>С</a:t>
            </a:r>
            <a:r>
              <a:rPr sz="1400" spc="-1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01.07.2025</a:t>
            </a:r>
            <a:endParaRPr sz="1400">
              <a:latin typeface="Tahoma"/>
              <a:cs typeface="Tahoma"/>
            </a:endParaRPr>
          </a:p>
          <a:p>
            <a:pPr marL="46355" marR="82550"/>
            <a:r>
              <a:rPr sz="1400" spc="-10" dirty="0">
                <a:latin typeface="Tahoma"/>
                <a:cs typeface="Tahoma"/>
              </a:rPr>
              <a:t>заключение цифрового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с </a:t>
            </a:r>
            <a:r>
              <a:rPr sz="1400" spc="-10" dirty="0">
                <a:latin typeface="Tahoma"/>
                <a:cs typeface="Tahoma"/>
              </a:rPr>
              <a:t>едпоставщиком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11264" y="1635379"/>
            <a:ext cx="1498600" cy="1363835"/>
          </a:xfrm>
          <a:prstGeom prst="rect">
            <a:avLst/>
          </a:prstGeom>
          <a:solidFill>
            <a:srgbClr val="C5D9F0"/>
          </a:solidFill>
          <a:ln w="25400">
            <a:solidFill>
              <a:srgbClr val="00B050"/>
            </a:solidFill>
          </a:ln>
        </p:spPr>
        <p:txBody>
          <a:bodyPr vert="horz" wrap="square" lIns="0" tIns="70485" rIns="0" bIns="0" rtlCol="0">
            <a:spAutoFit/>
          </a:bodyPr>
          <a:lstStyle/>
          <a:p>
            <a:pPr>
              <a:spcBef>
                <a:spcPts val="555"/>
              </a:spcBef>
            </a:pPr>
            <a:endParaRPr sz="1400" dirty="0">
              <a:latin typeface="Times New Roman"/>
              <a:cs typeface="Times New Roman"/>
            </a:endParaRPr>
          </a:p>
          <a:p>
            <a:pPr marL="46355"/>
            <a:r>
              <a:rPr sz="1400" spc="-50" dirty="0">
                <a:latin typeface="Tahoma"/>
                <a:cs typeface="Tahoma"/>
              </a:rPr>
              <a:t>С</a:t>
            </a:r>
            <a:r>
              <a:rPr sz="1400" spc="-130" dirty="0"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Tahoma"/>
                <a:cs typeface="Tahoma"/>
              </a:rPr>
              <a:t>01.07.202</a:t>
            </a:r>
            <a:r>
              <a:rPr lang="ru-RU" sz="1400" spc="-10" dirty="0">
                <a:solidFill>
                  <a:srgbClr val="FF0000"/>
                </a:solidFill>
                <a:latin typeface="Tahoma"/>
                <a:cs typeface="Tahoma"/>
              </a:rPr>
              <a:t>6</a:t>
            </a:r>
            <a:endParaRPr sz="14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46355" marR="82550"/>
            <a:r>
              <a:rPr sz="1400" spc="-10" dirty="0">
                <a:latin typeface="Tahoma"/>
                <a:cs typeface="Tahoma"/>
              </a:rPr>
              <a:t>заключение цифрового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с </a:t>
            </a:r>
            <a:r>
              <a:rPr sz="1400" spc="-10" dirty="0">
                <a:latin typeface="Tahoma"/>
                <a:cs typeface="Tahoma"/>
              </a:rPr>
              <a:t>едпоставщиком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20382" y="3539083"/>
            <a:ext cx="2321560" cy="1740220"/>
          </a:xfrm>
          <a:prstGeom prst="rect">
            <a:avLst/>
          </a:prstGeom>
          <a:solidFill>
            <a:srgbClr val="DCE6F1"/>
          </a:solidFill>
          <a:ln w="25400">
            <a:solidFill>
              <a:srgbClr val="00B05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>
              <a:spcBef>
                <a:spcPts val="61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46990" marR="173355"/>
            <a:r>
              <a:rPr sz="1200" spc="10" dirty="0">
                <a:latin typeface="Tahoma"/>
                <a:cs typeface="Tahoma"/>
              </a:rPr>
              <a:t>Заказчики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10" dirty="0">
                <a:solidFill>
                  <a:srgbClr val="FF0000"/>
                </a:solidFill>
                <a:latin typeface="Tahoma"/>
                <a:cs typeface="Tahoma"/>
              </a:rPr>
              <a:t>вправе</a:t>
            </a:r>
            <a:r>
              <a:rPr sz="1200" spc="3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заключать </a:t>
            </a:r>
            <a:r>
              <a:rPr sz="1200" spc="10" dirty="0">
                <a:latin typeface="Tahoma"/>
                <a:cs typeface="Tahoma"/>
              </a:rPr>
              <a:t>цифровой</a:t>
            </a:r>
            <a:r>
              <a:rPr sz="1200" spc="-25" dirty="0">
                <a:latin typeface="Tahoma"/>
                <a:cs typeface="Tahoma"/>
              </a:rPr>
              <a:t> </a:t>
            </a:r>
            <a:r>
              <a:rPr sz="1200" spc="10" dirty="0">
                <a:latin typeface="Tahoma"/>
                <a:cs typeface="Tahoma"/>
              </a:rPr>
              <a:t>контракты</a:t>
            </a:r>
            <a:r>
              <a:rPr sz="1200" spc="-15" dirty="0">
                <a:latin typeface="Tahoma"/>
                <a:cs typeface="Tahoma"/>
              </a:rPr>
              <a:t> </a:t>
            </a:r>
            <a:r>
              <a:rPr sz="1200" spc="-50" dirty="0">
                <a:latin typeface="Tahoma"/>
                <a:cs typeface="Tahoma"/>
              </a:rPr>
              <a:t>с </a:t>
            </a:r>
            <a:r>
              <a:rPr sz="1200" spc="20" dirty="0">
                <a:latin typeface="Tahoma"/>
                <a:cs typeface="Tahoma"/>
              </a:rPr>
              <a:t>едпоставщиком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20" dirty="0">
                <a:latin typeface="Tahoma"/>
                <a:cs typeface="Tahoma"/>
              </a:rPr>
              <a:t>в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случаях, предусмотренных</a:t>
            </a:r>
            <a:endParaRPr sz="1200" dirty="0">
              <a:latin typeface="Tahoma"/>
              <a:cs typeface="Tahoma"/>
            </a:endParaRPr>
          </a:p>
          <a:p>
            <a:pPr marL="46990">
              <a:spcBef>
                <a:spcPts val="5"/>
              </a:spcBef>
            </a:pPr>
            <a:r>
              <a:rPr sz="1200" spc="-25" dirty="0">
                <a:solidFill>
                  <a:srgbClr val="00B050"/>
                </a:solidFill>
                <a:latin typeface="Tahoma"/>
                <a:cs typeface="Tahoma"/>
              </a:rPr>
              <a:t>пп.</a:t>
            </a:r>
            <a:r>
              <a:rPr sz="1200" spc="-1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-10" dirty="0">
                <a:solidFill>
                  <a:srgbClr val="FF0000"/>
                </a:solidFill>
                <a:latin typeface="Tahoma"/>
                <a:cs typeface="Tahoma"/>
              </a:rPr>
              <a:t>4,</a:t>
            </a:r>
            <a:r>
              <a:rPr sz="1200" spc="-9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60" dirty="0">
                <a:solidFill>
                  <a:srgbClr val="FF0000"/>
                </a:solidFill>
                <a:latin typeface="Tahoma"/>
                <a:cs typeface="Tahoma"/>
              </a:rPr>
              <a:t>5,</a:t>
            </a:r>
            <a:r>
              <a:rPr sz="1200" spc="-1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200" spc="-25" dirty="0">
                <a:solidFill>
                  <a:srgbClr val="00B050"/>
                </a:solidFill>
                <a:latin typeface="Tahoma"/>
                <a:cs typeface="Tahoma"/>
              </a:rPr>
              <a:t>23,</a:t>
            </a:r>
            <a:r>
              <a:rPr sz="12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00B050"/>
                </a:solidFill>
                <a:latin typeface="Tahoma"/>
                <a:cs typeface="Tahoma"/>
              </a:rPr>
              <a:t>42,</a:t>
            </a:r>
            <a:r>
              <a:rPr sz="1200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80" dirty="0">
                <a:solidFill>
                  <a:srgbClr val="00B050"/>
                </a:solidFill>
                <a:latin typeface="Tahoma"/>
                <a:cs typeface="Tahoma"/>
              </a:rPr>
              <a:t>44</a:t>
            </a:r>
            <a:r>
              <a:rPr sz="12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2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55" dirty="0">
                <a:solidFill>
                  <a:srgbClr val="00B050"/>
                </a:solidFill>
                <a:latin typeface="Tahoma"/>
                <a:cs typeface="Tahoma"/>
              </a:rPr>
              <a:t>46</a:t>
            </a:r>
            <a:r>
              <a:rPr sz="12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-6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2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-50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endParaRPr sz="12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46990" marR="384175" algn="just"/>
            <a:r>
              <a:rPr sz="1200" spc="-4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200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200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2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2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90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200" spc="30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r>
              <a:rPr sz="12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spc="-20" dirty="0">
                <a:latin typeface="Tahoma"/>
                <a:cs typeface="Tahoma"/>
              </a:rPr>
              <a:t>(см. </a:t>
            </a:r>
            <a:r>
              <a:rPr sz="1200" spc="-145" dirty="0">
                <a:latin typeface="Tahoma"/>
                <a:cs typeface="Tahoma"/>
              </a:rPr>
              <a:t>ч.</a:t>
            </a:r>
            <a:r>
              <a:rPr sz="1200" spc="50" dirty="0">
                <a:latin typeface="Tahoma"/>
                <a:cs typeface="Tahoma"/>
              </a:rPr>
              <a:t> </a:t>
            </a:r>
            <a:r>
              <a:rPr sz="1200" spc="-220" dirty="0">
                <a:latin typeface="Tahoma"/>
                <a:cs typeface="Tahoma"/>
              </a:rPr>
              <a:t>15</a:t>
            </a:r>
            <a:r>
              <a:rPr sz="1200" spc="125" dirty="0">
                <a:latin typeface="Tahoma"/>
                <a:cs typeface="Tahoma"/>
              </a:rPr>
              <a:t> </a:t>
            </a:r>
            <a:r>
              <a:rPr sz="1200" spc="-35" dirty="0">
                <a:latin typeface="Tahoma"/>
                <a:cs typeface="Tahoma"/>
              </a:rPr>
              <a:t>ст.</a:t>
            </a:r>
            <a:r>
              <a:rPr sz="1200" spc="-60" dirty="0">
                <a:latin typeface="Tahoma"/>
                <a:cs typeface="Tahoma"/>
              </a:rPr>
              <a:t> </a:t>
            </a:r>
            <a:r>
              <a:rPr sz="1200" spc="40" dirty="0">
                <a:latin typeface="Tahoma"/>
                <a:cs typeface="Tahoma"/>
              </a:rPr>
              <a:t>8</a:t>
            </a:r>
            <a:r>
              <a:rPr sz="1200" spc="-90" dirty="0">
                <a:latin typeface="Tahoma"/>
                <a:cs typeface="Tahoma"/>
              </a:rPr>
              <a:t> </a:t>
            </a:r>
            <a:r>
              <a:rPr sz="1200" spc="40" dirty="0">
                <a:latin typeface="Tahoma"/>
                <a:cs typeface="Tahoma"/>
              </a:rPr>
              <a:t>ФЗ</a:t>
            </a:r>
            <a:r>
              <a:rPr sz="1200" spc="-9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от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02.07.2021 </a:t>
            </a:r>
            <a:r>
              <a:rPr sz="1200" dirty="0">
                <a:latin typeface="Tahoma"/>
                <a:cs typeface="Tahoma"/>
              </a:rPr>
              <a:t>N</a:t>
            </a:r>
            <a:r>
              <a:rPr sz="1200" spc="-75" dirty="0">
                <a:latin typeface="Tahoma"/>
                <a:cs typeface="Tahoma"/>
              </a:rPr>
              <a:t> </a:t>
            </a:r>
            <a:r>
              <a:rPr sz="1200" spc="50" dirty="0">
                <a:latin typeface="Tahoma"/>
                <a:cs typeface="Tahoma"/>
              </a:rPr>
              <a:t>3</a:t>
            </a:r>
            <a:r>
              <a:rPr lang="ru-RU" sz="1200" spc="50" dirty="0">
                <a:latin typeface="Tahoma"/>
                <a:cs typeface="Tahoma"/>
              </a:rPr>
              <a:t>6</a:t>
            </a:r>
            <a:r>
              <a:rPr sz="1200" spc="50" dirty="0">
                <a:latin typeface="Tahoma"/>
                <a:cs typeface="Tahoma"/>
              </a:rPr>
              <a:t>0-</a:t>
            </a:r>
            <a:r>
              <a:rPr sz="1200" spc="-25" dirty="0">
                <a:latin typeface="Tahoma"/>
                <a:cs typeface="Tahoma"/>
              </a:rPr>
              <a:t>ФЗ)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638800" y="3150870"/>
            <a:ext cx="0" cy="278130"/>
          </a:xfrm>
          <a:custGeom>
            <a:avLst/>
            <a:gdLst/>
            <a:ahLst/>
            <a:cxnLst/>
            <a:rect l="l" t="t" r="r" b="b"/>
            <a:pathLst>
              <a:path h="278130">
                <a:moveTo>
                  <a:pt x="0" y="0"/>
                </a:moveTo>
                <a:lnTo>
                  <a:pt x="0" y="278130"/>
                </a:lnTo>
              </a:path>
            </a:pathLst>
          </a:custGeom>
          <a:ln w="762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1042" y="228600"/>
            <a:ext cx="788670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ифровой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185" dirty="0">
                <a:solidFill>
                  <a:srgbClr val="00B050"/>
                </a:solidFill>
              </a:rPr>
              <a:t>ЕП </a:t>
            </a:r>
            <a:r>
              <a:rPr sz="2800" b="1" spc="-65" dirty="0">
                <a:solidFill>
                  <a:srgbClr val="00B050"/>
                </a:solidFill>
              </a:rPr>
              <a:t>с</a:t>
            </a:r>
            <a:r>
              <a:rPr sz="2800" b="1" spc="-190" dirty="0">
                <a:solidFill>
                  <a:srgbClr val="00B050"/>
                </a:solidFill>
              </a:rPr>
              <a:t> </a:t>
            </a:r>
            <a:r>
              <a:rPr sz="2800" b="1" spc="-204" dirty="0">
                <a:solidFill>
                  <a:srgbClr val="00B050"/>
                </a:solidFill>
              </a:rPr>
              <a:t>01.01.2026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" y="1066800"/>
            <a:ext cx="8991600" cy="403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2580">
              <a:spcBef>
                <a:spcPts val="100"/>
              </a:spcBef>
            </a:pPr>
            <a:r>
              <a:rPr sz="1500" spc="-45" dirty="0">
                <a:latin typeface="Tahoma"/>
                <a:cs typeface="Tahoma"/>
              </a:rPr>
              <a:t>С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spc="-240" dirty="0">
                <a:latin typeface="Tahoma"/>
                <a:cs typeface="Tahoma"/>
              </a:rPr>
              <a:t>1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января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2025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-30" dirty="0">
                <a:latin typeface="Tahoma"/>
                <a:cs typeface="Tahoma"/>
              </a:rPr>
              <a:t>г.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вступила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силу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-70" dirty="0">
                <a:latin typeface="Tahoma"/>
                <a:cs typeface="Tahoma"/>
              </a:rPr>
              <a:t>ч.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spc="-75" dirty="0">
                <a:latin typeface="Tahoma"/>
                <a:cs typeface="Tahoma"/>
              </a:rPr>
              <a:t>14</a:t>
            </a:r>
            <a:r>
              <a:rPr sz="1500" spc="-20" dirty="0">
                <a:latin typeface="Tahoma"/>
                <a:cs typeface="Tahoma"/>
              </a:rPr>
              <a:t> ст.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93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Закона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N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44-</a:t>
            </a:r>
            <a:r>
              <a:rPr sz="1500" dirty="0">
                <a:latin typeface="Tahoma"/>
                <a:cs typeface="Tahoma"/>
              </a:rPr>
              <a:t>ФЗ,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устанавливающая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случаи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и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особенности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заключения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контракта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едпоставщиком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электронном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виде</a:t>
            </a:r>
            <a:r>
              <a:rPr sz="1500" spc="-20" dirty="0">
                <a:solidFill>
                  <a:srgbClr val="0450F1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(изменения </a:t>
            </a:r>
            <a:r>
              <a:rPr sz="1500" dirty="0">
                <a:latin typeface="Tahoma"/>
                <a:cs typeface="Tahoma"/>
              </a:rPr>
              <a:t>внесены</a:t>
            </a:r>
            <a:r>
              <a:rPr sz="1500" spc="-12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ФЗ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от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02.07.2021</a:t>
            </a:r>
            <a:r>
              <a:rPr sz="1500" spc="-114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N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3d0-ФЗ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(в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ред.</a:t>
            </a:r>
            <a:r>
              <a:rPr sz="1500" spc="-100" dirty="0">
                <a:latin typeface="Tahoma"/>
                <a:cs typeface="Tahoma"/>
              </a:rPr>
              <a:t> </a:t>
            </a:r>
            <a:r>
              <a:rPr sz="1500" spc="55" dirty="0">
                <a:latin typeface="Tahoma"/>
                <a:cs typeface="Tahoma"/>
              </a:rPr>
              <a:t>ФЗ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от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spc="-30" dirty="0">
                <a:latin typeface="Tahoma"/>
                <a:cs typeface="Tahoma"/>
              </a:rPr>
              <a:t>26.12.2024</a:t>
            </a:r>
            <a:r>
              <a:rPr sz="1500" spc="-105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N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484-</a:t>
            </a:r>
            <a:r>
              <a:rPr sz="1500" spc="-25" dirty="0">
                <a:latin typeface="Tahoma"/>
                <a:cs typeface="Tahoma"/>
              </a:rPr>
              <a:t>ФЗ)</a:t>
            </a:r>
            <a:endParaRPr sz="1500" dirty="0">
              <a:latin typeface="Tahoma"/>
              <a:cs typeface="Tahoma"/>
            </a:endParaRPr>
          </a:p>
          <a:p>
            <a:pPr marL="12700">
              <a:spcBef>
                <a:spcPts val="1800"/>
              </a:spcBef>
            </a:pPr>
            <a:r>
              <a:rPr sz="1500" dirty="0">
                <a:latin typeface="Tahoma"/>
                <a:cs typeface="Tahoma"/>
              </a:rPr>
              <a:t>Порядок</a:t>
            </a:r>
            <a:r>
              <a:rPr sz="1500" spc="9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заключения</a:t>
            </a:r>
            <a:r>
              <a:rPr sz="1500" spc="9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контрактов</a:t>
            </a:r>
            <a:r>
              <a:rPr sz="1500" spc="1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</a:t>
            </a:r>
            <a:r>
              <a:rPr sz="1500" spc="1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едпоставщиком</a:t>
            </a:r>
            <a:r>
              <a:rPr sz="1500" spc="1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посредством</a:t>
            </a:r>
            <a:r>
              <a:rPr sz="1500" spc="13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ЕИС</a:t>
            </a:r>
            <a:r>
              <a:rPr sz="1500" spc="10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12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соответствии</a:t>
            </a:r>
            <a:endParaRPr sz="1500" dirty="0">
              <a:latin typeface="Tahoma"/>
              <a:cs typeface="Tahoma"/>
            </a:endParaRPr>
          </a:p>
          <a:p>
            <a:pPr marL="12700">
              <a:lnSpc>
                <a:spcPts val="1780"/>
              </a:lnSpc>
            </a:pPr>
            <a:r>
              <a:rPr sz="1500" b="1" dirty="0">
                <a:solidFill>
                  <a:srgbClr val="FF0000"/>
                </a:solidFill>
                <a:latin typeface="Tahoma"/>
                <a:cs typeface="Tahoma"/>
              </a:rPr>
              <a:t>с</a:t>
            </a:r>
            <a:r>
              <a:rPr sz="15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00" b="1" spc="-60" dirty="0">
                <a:solidFill>
                  <a:srgbClr val="FF0000"/>
                </a:solidFill>
                <a:latin typeface="Tahoma"/>
                <a:cs typeface="Tahoma"/>
              </a:rPr>
              <a:t>п.</a:t>
            </a:r>
            <a:r>
              <a:rPr sz="1500" b="1"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00" b="1" spc="-10" dirty="0">
                <a:solidFill>
                  <a:srgbClr val="FF0000"/>
                </a:solidFill>
                <a:latin typeface="Tahoma"/>
                <a:cs typeface="Tahoma"/>
              </a:rPr>
              <a:t>25</a:t>
            </a:r>
            <a:r>
              <a:rPr sz="1500" b="1" spc="-8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00" b="1" spc="-70" dirty="0">
                <a:solidFill>
                  <a:srgbClr val="FF0000"/>
                </a:solidFill>
                <a:latin typeface="Tahoma"/>
                <a:cs typeface="Tahoma"/>
              </a:rPr>
              <a:t>ч. </a:t>
            </a:r>
            <a:r>
              <a:rPr sz="1500" b="1" spc="-240" dirty="0">
                <a:solidFill>
                  <a:srgbClr val="FF0000"/>
                </a:solidFill>
                <a:latin typeface="Tahoma"/>
                <a:cs typeface="Tahoma"/>
              </a:rPr>
              <a:t>1</a:t>
            </a:r>
            <a:r>
              <a:rPr sz="1500" b="1" spc="-6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00" b="1" spc="-20" dirty="0">
                <a:solidFill>
                  <a:srgbClr val="FF0000"/>
                </a:solidFill>
                <a:latin typeface="Tahoma"/>
                <a:cs typeface="Tahoma"/>
              </a:rPr>
              <a:t>ст.</a:t>
            </a:r>
            <a:r>
              <a:rPr sz="1500" b="1" spc="-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00" b="1" spc="-30" dirty="0">
                <a:solidFill>
                  <a:srgbClr val="FF0000"/>
                </a:solidFill>
                <a:latin typeface="Tahoma"/>
                <a:cs typeface="Tahoma"/>
              </a:rPr>
              <a:t>93,</a:t>
            </a:r>
            <a:r>
              <a:rPr sz="1500" b="1" spc="-7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5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0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0" dirty="0">
                <a:solidFill>
                  <a:srgbClr val="00B050"/>
                </a:solidFill>
                <a:latin typeface="Tahoma"/>
                <a:cs typeface="Tahoma"/>
              </a:rPr>
              <a:t>44</a:t>
            </a:r>
            <a:r>
              <a:rPr sz="15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(закрытый</a:t>
            </a:r>
            <a:r>
              <a:rPr sz="15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конкурентный</a:t>
            </a:r>
            <a:r>
              <a:rPr sz="15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способ),</a:t>
            </a:r>
            <a:r>
              <a:rPr sz="15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т.ч.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учетом</a:t>
            </a:r>
            <a:r>
              <a:rPr sz="15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положений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lnSpc>
                <a:spcPts val="1780"/>
              </a:lnSpc>
            </a:pPr>
            <a:r>
              <a:rPr sz="1500" spc="-65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5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9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5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(согласование</a:t>
            </a:r>
            <a:r>
              <a:rPr sz="15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45" dirty="0">
                <a:solidFill>
                  <a:srgbClr val="00B050"/>
                </a:solidFill>
                <a:latin typeface="Tahoma"/>
                <a:cs typeface="Tahoma"/>
              </a:rPr>
              <a:t>КО)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500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imes New Roman"/>
                <a:cs typeface="Times New Roman"/>
              </a:rPr>
              <a:t>№</a:t>
            </a:r>
            <a:r>
              <a:rPr sz="1500" spc="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500" spc="9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500" spc="55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r>
              <a:rPr sz="15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установленный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-55" dirty="0">
                <a:latin typeface="Tahoma"/>
                <a:cs typeface="Tahoma"/>
              </a:rPr>
              <a:t>п.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3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-65" dirty="0">
                <a:latin typeface="Tahoma"/>
                <a:cs typeface="Tahoma"/>
              </a:rPr>
              <a:t>ч.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-30" dirty="0">
                <a:latin typeface="Tahoma"/>
                <a:cs typeface="Tahoma"/>
              </a:rPr>
              <a:t>5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ст.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93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Закона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N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44-</a:t>
            </a:r>
            <a:r>
              <a:rPr sz="1500" spc="30" dirty="0">
                <a:latin typeface="Tahoma"/>
                <a:cs typeface="Tahoma"/>
              </a:rPr>
              <a:t>ФЗ</a:t>
            </a:r>
            <a:endParaRPr sz="1500" dirty="0">
              <a:latin typeface="Tahoma"/>
              <a:cs typeface="Tahoma"/>
            </a:endParaRPr>
          </a:p>
          <a:p>
            <a:pPr marL="12700">
              <a:spcBef>
                <a:spcPts val="40"/>
              </a:spcBef>
            </a:pP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40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января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2026</a:t>
            </a:r>
            <a:r>
              <a:rPr sz="1500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г.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дополняется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60" dirty="0">
                <a:latin typeface="Tahoma"/>
                <a:cs typeface="Tahoma"/>
              </a:rPr>
              <a:t>рядом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важных </a:t>
            </a:r>
            <a:r>
              <a:rPr sz="1500" spc="-10" dirty="0">
                <a:latin typeface="Tahoma"/>
                <a:cs typeface="Tahoma"/>
              </a:rPr>
              <a:t>положений:</a:t>
            </a:r>
            <a:endParaRPr sz="1500" dirty="0">
              <a:latin typeface="Tahoma"/>
              <a:cs typeface="Tahoma"/>
            </a:endParaRPr>
          </a:p>
          <a:p>
            <a:pPr marL="242570" marR="21590" indent="-4445">
              <a:buAutoNum type="arabicParenR"/>
              <a:tabLst>
                <a:tab pos="428625" algn="l"/>
              </a:tabLst>
            </a:pP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количество</a:t>
            </a:r>
            <a:r>
              <a:rPr sz="1500" spc="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протоколов</a:t>
            </a:r>
            <a:r>
              <a:rPr sz="1500" spc="1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разногласий,</a:t>
            </a:r>
            <a:r>
              <a:rPr sz="1500" spc="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которые</a:t>
            </a:r>
            <a:r>
              <a:rPr sz="1500" spc="1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участник</a:t>
            </a:r>
            <a:r>
              <a:rPr sz="1500" spc="10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закупки</a:t>
            </a:r>
            <a:r>
              <a:rPr sz="1500" spc="9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вправе</a:t>
            </a:r>
            <a:r>
              <a:rPr sz="1500" spc="10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сформировать, </a:t>
            </a:r>
            <a:r>
              <a:rPr sz="1500" dirty="0">
                <a:latin typeface="Tahoma"/>
                <a:cs typeface="Tahoma"/>
              </a:rPr>
              <a:t>подписать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spc="45" dirty="0">
                <a:latin typeface="Tahoma"/>
                <a:cs typeface="Tahoma"/>
              </a:rPr>
              <a:t>разместить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на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-65" dirty="0">
                <a:latin typeface="Tahoma"/>
                <a:cs typeface="Tahoma"/>
              </a:rPr>
              <a:t>ЭП,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не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ограничивается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459105" indent="-216535">
              <a:buAutoNum type="arabicParenR"/>
              <a:tabLst>
                <a:tab pos="459105" algn="l"/>
              </a:tabLst>
            </a:pPr>
            <a:r>
              <a:rPr sz="1500" dirty="0">
                <a:latin typeface="Tahoma"/>
                <a:cs typeface="Tahoma"/>
              </a:rPr>
              <a:t>участник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закупки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вправе сформировать,</a:t>
            </a:r>
            <a:r>
              <a:rPr sz="1500" spc="2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подписать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усиленной</a:t>
            </a:r>
            <a:r>
              <a:rPr sz="1500" spc="45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ЭП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20" dirty="0">
                <a:latin typeface="Tahoma"/>
                <a:cs typeface="Tahoma"/>
              </a:rPr>
              <a:t> </a:t>
            </a:r>
            <a:r>
              <a:rPr sz="1500" spc="45" dirty="0">
                <a:latin typeface="Tahoma"/>
                <a:cs typeface="Tahoma"/>
              </a:rPr>
              <a:t>разместить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spc="-25" dirty="0">
                <a:latin typeface="Tahoma"/>
                <a:cs typeface="Tahoma"/>
              </a:rPr>
              <a:t>ЕИС</a:t>
            </a:r>
            <a:endParaRPr sz="1500" dirty="0">
              <a:latin typeface="Tahoma"/>
              <a:cs typeface="Tahoma"/>
            </a:endParaRPr>
          </a:p>
          <a:p>
            <a:pPr marL="242570"/>
            <a:r>
              <a:rPr sz="1500" dirty="0">
                <a:latin typeface="Tahoma"/>
                <a:cs typeface="Tahoma"/>
              </a:rPr>
              <a:t>отказ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от</a:t>
            </a:r>
            <a:r>
              <a:rPr sz="1500" spc="7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заключения</a:t>
            </a:r>
            <a:r>
              <a:rPr sz="1500" spc="2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контракта</a:t>
            </a:r>
            <a:endParaRPr sz="1500" dirty="0">
              <a:latin typeface="Tahoma"/>
              <a:cs typeface="Tahoma"/>
            </a:endParaRPr>
          </a:p>
          <a:p>
            <a:pPr marL="242570" marR="5080" indent="215900">
              <a:buAutoNum type="arabicParenR" startAt="3"/>
              <a:tabLst>
                <a:tab pos="458470" algn="l"/>
              </a:tabLst>
            </a:pPr>
            <a:r>
              <a:rPr sz="1500" dirty="0">
                <a:latin typeface="Tahoma"/>
                <a:cs typeface="Tahoma"/>
              </a:rPr>
              <a:t>заказчик вправе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сформировать,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подписать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усиленной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ЭП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spc="45" dirty="0">
                <a:latin typeface="Tahoma"/>
                <a:cs typeface="Tahoma"/>
              </a:rPr>
              <a:t>разместить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ЕИС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протокол </a:t>
            </a:r>
            <a:r>
              <a:rPr sz="1500" spc="10" dirty="0">
                <a:latin typeface="Tahoma"/>
                <a:cs typeface="Tahoma"/>
              </a:rPr>
              <a:t>об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отказе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от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заключения</a:t>
            </a:r>
            <a:r>
              <a:rPr sz="1500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контракта.</a:t>
            </a:r>
            <a:r>
              <a:rPr sz="1500" spc="45" dirty="0">
                <a:latin typeface="Tahoma"/>
                <a:cs typeface="Tahoma"/>
              </a:rPr>
              <a:t> </a:t>
            </a:r>
            <a:r>
              <a:rPr sz="1500" spc="10" dirty="0">
                <a:latin typeface="Times New Roman"/>
                <a:cs typeface="Times New Roman"/>
              </a:rPr>
              <a:t>В</a:t>
            </a:r>
            <a:r>
              <a:rPr sz="1500" spc="10" dirty="0">
                <a:latin typeface="Tahoma"/>
                <a:cs typeface="Tahoma"/>
              </a:rPr>
              <a:t>место</a:t>
            </a:r>
            <a:r>
              <a:rPr sz="1500" spc="25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информации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об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spc="10" dirty="0">
                <a:latin typeface="Tahoma"/>
                <a:cs typeface="Tahoma"/>
              </a:rPr>
              <a:t>идентификационном</a:t>
            </a:r>
            <a:r>
              <a:rPr sz="1500" spc="2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номере </a:t>
            </a:r>
            <a:r>
              <a:rPr sz="1500" dirty="0">
                <a:latin typeface="Tahoma"/>
                <a:cs typeface="Tahoma"/>
              </a:rPr>
              <a:t>заявки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на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участие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закупке,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факте,</a:t>
            </a:r>
            <a:r>
              <a:rPr sz="1500" dirty="0">
                <a:latin typeface="Tahoma"/>
                <a:cs typeface="Tahoma"/>
              </a:rPr>
              <a:t> являющемся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основанием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для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отказа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от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заключения </a:t>
            </a:r>
            <a:r>
              <a:rPr sz="1500" dirty="0">
                <a:latin typeface="Tahoma"/>
                <a:cs typeface="Tahoma"/>
              </a:rPr>
              <a:t>контракта,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реквизитов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документов,</a:t>
            </a:r>
            <a:r>
              <a:rPr sz="1500" spc="8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подтверждающих</a:t>
            </a:r>
            <a:r>
              <a:rPr sz="1500" spc="7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этот</a:t>
            </a:r>
            <a:r>
              <a:rPr sz="1500" spc="10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факт,</a:t>
            </a:r>
            <a:r>
              <a:rPr sz="1500" spc="70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55" dirty="0">
                <a:solidFill>
                  <a:srgbClr val="00B050"/>
                </a:solidFill>
                <a:latin typeface="Tahoma"/>
                <a:cs typeface="Tahoma"/>
              </a:rPr>
              <a:t>таком</a:t>
            </a:r>
            <a:r>
              <a:rPr sz="1500" spc="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протоколе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указывается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основание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отказа</a:t>
            </a:r>
            <a:r>
              <a:rPr sz="15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заказчика</a:t>
            </a:r>
            <a:r>
              <a:rPr sz="1500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от</a:t>
            </a:r>
            <a:r>
              <a:rPr sz="1500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заключения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контракта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989" y="-7620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9373" y="304800"/>
            <a:ext cx="722820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ифровой</a:t>
            </a:r>
            <a:r>
              <a:rPr sz="2800" b="1" spc="-145" dirty="0">
                <a:solidFill>
                  <a:srgbClr val="00B050"/>
                </a:solidFill>
              </a:rPr>
              <a:t> </a:t>
            </a:r>
            <a:r>
              <a:rPr sz="2800" b="1" spc="-220" dirty="0">
                <a:solidFill>
                  <a:srgbClr val="00B050"/>
                </a:solidFill>
              </a:rPr>
              <a:t>ЕП:</a:t>
            </a:r>
            <a:r>
              <a:rPr sz="2800" b="1" spc="-175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порядок</a:t>
            </a:r>
            <a:r>
              <a:rPr sz="2800" b="1" spc="-185" dirty="0">
                <a:solidFill>
                  <a:srgbClr val="00B050"/>
                </a:solidFill>
              </a:rPr>
              <a:t> </a:t>
            </a:r>
            <a:r>
              <a:rPr sz="2800" b="1" spc="-150" dirty="0">
                <a:solidFill>
                  <a:srgbClr val="00B050"/>
                </a:solidFill>
              </a:rPr>
              <a:t>заключения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120" dirty="0">
                <a:solidFill>
                  <a:srgbClr val="00B050"/>
                </a:solidFill>
              </a:rPr>
              <a:t>в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60" dirty="0">
                <a:solidFill>
                  <a:srgbClr val="00B050"/>
                </a:solidFill>
              </a:rPr>
              <a:t>ЕИС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28930" y="1580057"/>
            <a:ext cx="8660130" cy="4300220"/>
            <a:chOff x="228930" y="767257"/>
            <a:chExt cx="8660130" cy="430022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78708" y="767257"/>
              <a:ext cx="6010148" cy="429882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28930" y="784859"/>
              <a:ext cx="3345179" cy="4282440"/>
            </a:xfrm>
            <a:custGeom>
              <a:avLst/>
              <a:gdLst/>
              <a:ahLst/>
              <a:cxnLst/>
              <a:rect l="l" t="t" r="r" b="b"/>
              <a:pathLst>
                <a:path w="3345179" h="4282440">
                  <a:moveTo>
                    <a:pt x="2173401" y="0"/>
                  </a:moveTo>
                  <a:lnTo>
                    <a:pt x="0" y="0"/>
                  </a:lnTo>
                  <a:lnTo>
                    <a:pt x="0" y="4282440"/>
                  </a:lnTo>
                  <a:lnTo>
                    <a:pt x="2173401" y="4282440"/>
                  </a:lnTo>
                  <a:lnTo>
                    <a:pt x="2173401" y="2559304"/>
                  </a:lnTo>
                  <a:lnTo>
                    <a:pt x="2508681" y="2559304"/>
                  </a:lnTo>
                  <a:lnTo>
                    <a:pt x="2508681" y="2977388"/>
                  </a:lnTo>
                  <a:lnTo>
                    <a:pt x="3344849" y="2141220"/>
                  </a:lnTo>
                  <a:lnTo>
                    <a:pt x="2508681" y="1305052"/>
                  </a:lnTo>
                  <a:lnTo>
                    <a:pt x="2508681" y="1723136"/>
                  </a:lnTo>
                  <a:lnTo>
                    <a:pt x="2173401" y="1723136"/>
                  </a:lnTo>
                  <a:lnTo>
                    <a:pt x="2173401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62230" y="1806193"/>
            <a:ext cx="2102485" cy="3862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dirty="0">
                <a:latin typeface="Tahoma"/>
                <a:cs typeface="Tahoma"/>
              </a:rPr>
              <a:t>Печатная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форма </a:t>
            </a:r>
            <a:r>
              <a:rPr sz="1400" spc="20" dirty="0">
                <a:latin typeface="Tahoma"/>
                <a:cs typeface="Tahoma"/>
              </a:rPr>
              <a:t>электронного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контракта </a:t>
            </a:r>
            <a:r>
              <a:rPr sz="1400" spc="20" dirty="0">
                <a:latin typeface="Tahoma"/>
                <a:cs typeface="Tahoma"/>
              </a:rPr>
              <a:t>для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едпоставщика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не </a:t>
            </a:r>
            <a:r>
              <a:rPr sz="1400" dirty="0">
                <a:latin typeface="Tahoma"/>
                <a:cs typeface="Tahoma"/>
              </a:rPr>
              <a:t>отличается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от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печатной </a:t>
            </a:r>
            <a:r>
              <a:rPr sz="1400" dirty="0">
                <a:latin typeface="Tahoma"/>
                <a:cs typeface="Tahoma"/>
              </a:rPr>
              <a:t>формы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аналогичного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для </a:t>
            </a:r>
            <a:r>
              <a:rPr sz="1400" spc="-10" dirty="0">
                <a:latin typeface="Tahoma"/>
                <a:cs typeface="Tahoma"/>
              </a:rPr>
              <a:t>конкурентной </a:t>
            </a:r>
            <a:r>
              <a:rPr sz="1400" dirty="0">
                <a:latin typeface="Tahoma"/>
                <a:cs typeface="Tahoma"/>
              </a:rPr>
              <a:t>процедуры,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имеет </a:t>
            </a:r>
            <a:r>
              <a:rPr sz="1400" spc="20" dirty="0">
                <a:latin typeface="Tahoma"/>
                <a:cs typeface="Tahoma"/>
              </a:rPr>
              <a:t>структурированный</a:t>
            </a:r>
            <a:r>
              <a:rPr sz="1400" spc="85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вид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включает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себя</a:t>
            </a:r>
            <a:endParaRPr sz="1400" dirty="0">
              <a:latin typeface="Tahoma"/>
              <a:cs typeface="Tahoma"/>
            </a:endParaRPr>
          </a:p>
          <a:p>
            <a:pPr marL="12700">
              <a:spcBef>
                <a:spcPts val="15"/>
              </a:spcBef>
            </a:pPr>
            <a:r>
              <a:rPr sz="1400" b="1" spc="-70" dirty="0">
                <a:solidFill>
                  <a:srgbClr val="00B050"/>
                </a:solidFill>
                <a:latin typeface="Tahoma"/>
                <a:cs typeface="Tahoma"/>
              </a:rPr>
              <a:t>не</a:t>
            </a:r>
            <a:r>
              <a:rPr sz="1400" b="1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всю</a:t>
            </a: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00B050"/>
                </a:solidFill>
                <a:latin typeface="Tahoma"/>
                <a:cs typeface="Tahoma"/>
              </a:rPr>
              <a:t>информацию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lnSpc>
                <a:spcPts val="1675"/>
              </a:lnSpc>
              <a:spcBef>
                <a:spcPts val="5"/>
              </a:spcBef>
            </a:pPr>
            <a:r>
              <a:rPr sz="1400" b="1" spc="-10" dirty="0">
                <a:solidFill>
                  <a:srgbClr val="00B050"/>
                </a:solidFill>
                <a:latin typeface="Tahoma"/>
                <a:cs typeface="Tahoma"/>
              </a:rPr>
              <a:t>предусмотренную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118745">
              <a:lnSpc>
                <a:spcPts val="1680"/>
              </a:lnSpc>
              <a:spcBef>
                <a:spcPts val="50"/>
              </a:spcBef>
            </a:pP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400" b="1" spc="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00B050"/>
                </a:solidFill>
                <a:latin typeface="Tahoma"/>
                <a:cs typeface="Tahoma"/>
              </a:rPr>
              <a:t>34</a:t>
            </a:r>
            <a:r>
              <a:rPr sz="1400" b="1" spc="-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65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b="1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400" b="1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r>
              <a:rPr sz="1400" spc="-75" dirty="0">
                <a:solidFill>
                  <a:srgbClr val="00B050"/>
                </a:solidFill>
                <a:latin typeface="Tahoma"/>
                <a:cs typeface="Tahoma"/>
              </a:rPr>
              <a:t>, </a:t>
            </a:r>
            <a:r>
              <a:rPr sz="1400" spc="20" dirty="0">
                <a:latin typeface="Tahoma"/>
                <a:cs typeface="Tahoma"/>
              </a:rPr>
              <a:t>например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нет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раздела ответственности </a:t>
            </a:r>
            <a:r>
              <a:rPr sz="1400" dirty="0">
                <a:latin typeface="Tahoma"/>
                <a:cs typeface="Tahoma"/>
              </a:rPr>
              <a:t>сторон,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нет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порядка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ts val="1600"/>
              </a:lnSpc>
            </a:pPr>
            <a:r>
              <a:rPr sz="1400" dirty="0">
                <a:latin typeface="Tahoma"/>
                <a:cs typeface="Tahoma"/>
              </a:rPr>
              <a:t>эл.приемки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оплаты</a:t>
            </a:r>
            <a:endParaRPr sz="1400" dirty="0">
              <a:latin typeface="Tahoma"/>
              <a:cs typeface="Tahoma"/>
            </a:endParaRPr>
          </a:p>
          <a:p>
            <a:pPr marL="12700">
              <a:lnSpc>
                <a:spcPts val="1655"/>
              </a:lnSpc>
            </a:pPr>
            <a:r>
              <a:rPr sz="1400" dirty="0">
                <a:latin typeface="Times New Roman"/>
                <a:cs typeface="Times New Roman"/>
              </a:rPr>
              <a:t>Т</a:t>
            </a:r>
            <a:r>
              <a:rPr sz="1400" dirty="0">
                <a:latin typeface="Tahoma"/>
                <a:cs typeface="Tahoma"/>
              </a:rPr>
              <a:t>Р</a:t>
            </a:r>
            <a:r>
              <a:rPr sz="1400" dirty="0">
                <a:latin typeface="Times New Roman"/>
                <a:cs typeface="Times New Roman"/>
              </a:rPr>
              <a:t>У</a:t>
            </a:r>
            <a:r>
              <a:rPr sz="1400" spc="-3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-95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др.</a:t>
            </a:r>
            <a:endParaRPr sz="14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7566895" y="2185421"/>
            <a:ext cx="276860" cy="1393825"/>
            <a:chOff x="7840344" y="2906140"/>
            <a:chExt cx="276860" cy="1393825"/>
          </a:xfrm>
          <a:solidFill>
            <a:srgbClr val="00B050"/>
          </a:solidFill>
        </p:grpSpPr>
        <p:sp>
          <p:nvSpPr>
            <p:cNvPr id="5" name="object 5"/>
            <p:cNvSpPr/>
            <p:nvPr/>
          </p:nvSpPr>
          <p:spPr>
            <a:xfrm>
              <a:off x="7840344" y="3069780"/>
              <a:ext cx="262890" cy="1226820"/>
            </a:xfrm>
            <a:custGeom>
              <a:avLst/>
              <a:gdLst/>
              <a:ahLst/>
              <a:cxnLst/>
              <a:rect l="l" t="t" r="r" b="b"/>
              <a:pathLst>
                <a:path w="262890" h="1226820">
                  <a:moveTo>
                    <a:pt x="262343" y="0"/>
                  </a:moveTo>
                  <a:lnTo>
                    <a:pt x="0" y="0"/>
                  </a:lnTo>
                  <a:lnTo>
                    <a:pt x="0" y="1226451"/>
                  </a:lnTo>
                  <a:lnTo>
                    <a:pt x="262343" y="1226451"/>
                  </a:lnTo>
                  <a:lnTo>
                    <a:pt x="262343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45806" y="2906140"/>
              <a:ext cx="271780" cy="1393825"/>
            </a:xfrm>
            <a:custGeom>
              <a:avLst/>
              <a:gdLst/>
              <a:ahLst/>
              <a:cxnLst/>
              <a:rect l="l" t="t" r="r" b="b"/>
              <a:pathLst>
                <a:path w="271779" h="1393825">
                  <a:moveTo>
                    <a:pt x="262382" y="98425"/>
                  </a:moveTo>
                  <a:lnTo>
                    <a:pt x="131191" y="0"/>
                  </a:lnTo>
                  <a:lnTo>
                    <a:pt x="0" y="98425"/>
                  </a:lnTo>
                  <a:lnTo>
                    <a:pt x="0" y="196850"/>
                  </a:lnTo>
                  <a:lnTo>
                    <a:pt x="131191" y="98425"/>
                  </a:lnTo>
                  <a:lnTo>
                    <a:pt x="262382" y="196850"/>
                  </a:lnTo>
                  <a:lnTo>
                    <a:pt x="262382" y="98425"/>
                  </a:lnTo>
                  <a:close/>
                </a:path>
                <a:path w="271779" h="1393825">
                  <a:moveTo>
                    <a:pt x="271399" y="1295146"/>
                  </a:moveTo>
                  <a:lnTo>
                    <a:pt x="140208" y="1196721"/>
                  </a:lnTo>
                  <a:lnTo>
                    <a:pt x="9017" y="1295146"/>
                  </a:lnTo>
                  <a:lnTo>
                    <a:pt x="9017" y="1393571"/>
                  </a:lnTo>
                  <a:lnTo>
                    <a:pt x="140208" y="1295146"/>
                  </a:lnTo>
                  <a:lnTo>
                    <a:pt x="271399" y="1393571"/>
                  </a:lnTo>
                  <a:lnTo>
                    <a:pt x="271399" y="1295146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1935" y="0"/>
            <a:ext cx="283718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spc="-150" dirty="0">
                <a:solidFill>
                  <a:srgbClr val="00B050"/>
                </a:solidFill>
              </a:rPr>
              <a:t>ифра</a:t>
            </a:r>
            <a:r>
              <a:rPr sz="2800" spc="-190" dirty="0">
                <a:solidFill>
                  <a:srgbClr val="00B050"/>
                </a:solidFill>
              </a:rPr>
              <a:t> </a:t>
            </a:r>
            <a:r>
              <a:rPr sz="2800" spc="-150" dirty="0">
                <a:solidFill>
                  <a:srgbClr val="00B050"/>
                </a:solidFill>
              </a:rPr>
              <a:t>и</a:t>
            </a:r>
            <a:r>
              <a:rPr sz="2800" spc="-190" dirty="0">
                <a:solidFill>
                  <a:srgbClr val="00B050"/>
                </a:solidFill>
              </a:rPr>
              <a:t> </a:t>
            </a:r>
            <a:r>
              <a:rPr sz="2800" spc="-40" dirty="0">
                <a:solidFill>
                  <a:srgbClr val="00B050"/>
                </a:solidFill>
              </a:rPr>
              <a:t>бумага</a:t>
            </a:r>
            <a:endParaRPr sz="28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1034" y="676111"/>
            <a:ext cx="3073400" cy="886460"/>
          </a:xfrm>
          <a:custGeom>
            <a:avLst/>
            <a:gdLst/>
            <a:ahLst/>
            <a:cxnLst/>
            <a:rect l="l" t="t" r="r" b="b"/>
            <a:pathLst>
              <a:path w="3073400" h="886460">
                <a:moveTo>
                  <a:pt x="3072892" y="0"/>
                </a:moveTo>
                <a:lnTo>
                  <a:pt x="0" y="0"/>
                </a:lnTo>
                <a:lnTo>
                  <a:pt x="0" y="886167"/>
                </a:lnTo>
                <a:lnTo>
                  <a:pt x="3072892" y="886167"/>
                </a:lnTo>
                <a:lnTo>
                  <a:pt x="3072892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04339" y="614471"/>
            <a:ext cx="3073400" cy="715581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132715">
              <a:lnSpc>
                <a:spcPts val="2425"/>
              </a:lnSpc>
              <a:spcBef>
                <a:spcPts val="1080"/>
              </a:spcBef>
              <a:tabLst>
                <a:tab pos="2438400" algn="l"/>
              </a:tabLst>
            </a:pPr>
            <a:r>
              <a:rPr sz="1750" b="1" spc="-95" dirty="0">
                <a:latin typeface="Tahoma"/>
                <a:cs typeface="Tahoma"/>
              </a:rPr>
              <a:t>Цифровой</a:t>
            </a:r>
            <a:r>
              <a:rPr sz="1750" b="1" spc="-155" dirty="0">
                <a:latin typeface="Tahoma"/>
                <a:cs typeface="Tahoma"/>
              </a:rPr>
              <a:t> </a:t>
            </a:r>
            <a:r>
              <a:rPr sz="1750" b="1" spc="-10" dirty="0">
                <a:latin typeface="Tahoma"/>
                <a:cs typeface="Tahoma"/>
              </a:rPr>
              <a:t>контракт</a:t>
            </a:r>
            <a:r>
              <a:rPr sz="1750" b="1" dirty="0">
                <a:latin typeface="Tahoma"/>
                <a:cs typeface="Tahoma"/>
              </a:rPr>
              <a:t>	</a:t>
            </a:r>
            <a:r>
              <a:rPr sz="3075" spc="-37" baseline="23035" dirty="0">
                <a:solidFill>
                  <a:srgbClr val="00B050"/>
                </a:solidFill>
                <a:latin typeface="Bahnschrift"/>
                <a:cs typeface="Bahnschrift"/>
              </a:rPr>
              <a:t>@</a:t>
            </a:r>
            <a:r>
              <a:rPr sz="2175" spc="-37" baseline="32567" dirty="0">
                <a:solidFill>
                  <a:srgbClr val="00B050"/>
                </a:solidFill>
                <a:latin typeface="Bahnschrift"/>
                <a:cs typeface="Bahnschrift"/>
              </a:rPr>
              <a:t>+</a:t>
            </a:r>
            <a:endParaRPr sz="2175" baseline="32567" dirty="0">
              <a:solidFill>
                <a:srgbClr val="00B050"/>
              </a:solidFill>
              <a:latin typeface="Bahnschrift"/>
              <a:cs typeface="Bahnschrift"/>
            </a:endParaRPr>
          </a:p>
          <a:p>
            <a:pPr marL="132715">
              <a:lnSpc>
                <a:spcPts val="2065"/>
              </a:lnSpc>
            </a:pPr>
            <a:r>
              <a:rPr sz="1750" b="1" spc="-45" dirty="0">
                <a:latin typeface="Tahoma"/>
                <a:cs typeface="Tahoma"/>
              </a:rPr>
              <a:t>с</a:t>
            </a:r>
            <a:r>
              <a:rPr sz="1750" b="1" spc="-140" dirty="0">
                <a:latin typeface="Tahoma"/>
                <a:cs typeface="Tahoma"/>
              </a:rPr>
              <a:t> </a:t>
            </a:r>
            <a:r>
              <a:rPr sz="1750" b="1" spc="-10" dirty="0">
                <a:latin typeface="Tahoma"/>
                <a:cs typeface="Tahoma"/>
              </a:rPr>
              <a:t>едпоставщиком</a:t>
            </a:r>
            <a:endParaRPr sz="1750" dirty="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244312" y="743613"/>
            <a:ext cx="2238375" cy="1507490"/>
          </a:xfrm>
          <a:custGeom>
            <a:avLst/>
            <a:gdLst/>
            <a:ahLst/>
            <a:cxnLst/>
            <a:rect l="l" t="t" r="r" b="b"/>
            <a:pathLst>
              <a:path w="2238375" h="1507489">
                <a:moveTo>
                  <a:pt x="2237994" y="0"/>
                </a:moveTo>
                <a:lnTo>
                  <a:pt x="0" y="0"/>
                </a:lnTo>
                <a:lnTo>
                  <a:pt x="0" y="1507235"/>
                </a:lnTo>
                <a:lnTo>
                  <a:pt x="2237994" y="1507235"/>
                </a:lnTo>
                <a:lnTo>
                  <a:pt x="2237994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218538" y="743613"/>
            <a:ext cx="2238375" cy="1310102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marL="133350" marR="281940">
              <a:lnSpc>
                <a:spcPct val="99300"/>
              </a:lnSpc>
              <a:spcBef>
                <a:spcPts val="1365"/>
              </a:spcBef>
            </a:pPr>
            <a:r>
              <a:rPr sz="1750" b="1" spc="-60" dirty="0">
                <a:latin typeface="Tahoma"/>
                <a:cs typeface="Tahoma"/>
              </a:rPr>
              <a:t>Актирование</a:t>
            </a:r>
            <a:r>
              <a:rPr sz="1750" b="1" spc="-55" dirty="0">
                <a:latin typeface="Tahoma"/>
                <a:cs typeface="Tahoma"/>
              </a:rPr>
              <a:t> </a:t>
            </a:r>
            <a:r>
              <a:rPr sz="3075" spc="-37" baseline="33875" dirty="0">
                <a:solidFill>
                  <a:srgbClr val="00B050"/>
                </a:solidFill>
                <a:latin typeface="Bahnschrift"/>
                <a:cs typeface="Bahnschrift"/>
              </a:rPr>
              <a:t>@</a:t>
            </a:r>
            <a:r>
              <a:rPr sz="2175" spc="-37" baseline="47892" dirty="0">
                <a:solidFill>
                  <a:srgbClr val="00B050"/>
                </a:solidFill>
                <a:latin typeface="Bahnschrift"/>
                <a:cs typeface="Bahnschrift"/>
              </a:rPr>
              <a:t>+ </a:t>
            </a:r>
            <a:r>
              <a:rPr sz="1750" b="1" spc="-20" dirty="0">
                <a:latin typeface="Tahoma"/>
                <a:cs typeface="Tahoma"/>
              </a:rPr>
              <a:t>(</a:t>
            </a:r>
            <a:r>
              <a:rPr b="1" spc="-20" dirty="0">
                <a:latin typeface="Tahoma"/>
                <a:cs typeface="Tahoma"/>
              </a:rPr>
              <a:t>первичный </a:t>
            </a:r>
            <a:r>
              <a:rPr b="1" spc="-10" dirty="0">
                <a:latin typeface="Tahoma"/>
                <a:cs typeface="Tahoma"/>
              </a:rPr>
              <a:t>учетный документ</a:t>
            </a:r>
            <a:r>
              <a:rPr sz="1750" b="1" spc="-10" dirty="0">
                <a:latin typeface="Tahoma"/>
                <a:cs typeface="Tahoma"/>
              </a:rPr>
              <a:t>)</a:t>
            </a:r>
            <a:endParaRPr sz="1750" dirty="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1935" y="3466526"/>
            <a:ext cx="8871305" cy="530273"/>
          </a:xfrm>
          <a:prstGeom prst="rect">
            <a:avLst/>
          </a:prstGeom>
          <a:solidFill>
            <a:srgbClr val="9DC3E6"/>
          </a:solidFill>
        </p:spPr>
        <p:txBody>
          <a:bodyPr vert="horz" wrap="square" lIns="0" tIns="159385" rIns="0" bIns="0" rtlCol="0">
            <a:spAutoFit/>
          </a:bodyPr>
          <a:lstStyle/>
          <a:p>
            <a:pPr marL="132715" marR="503555">
              <a:spcBef>
                <a:spcPts val="1255"/>
              </a:spcBef>
            </a:pPr>
            <a:r>
              <a:rPr sz="1200" b="1" spc="-65" dirty="0">
                <a:latin typeface="Tahoma"/>
                <a:cs typeface="Tahoma"/>
              </a:rPr>
              <a:t>Машиночитаемая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доверенность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85" dirty="0">
                <a:latin typeface="Tahoma"/>
                <a:cs typeface="Tahoma"/>
              </a:rPr>
              <a:t>(МЧД)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45" dirty="0">
                <a:latin typeface="Tahoma"/>
                <a:cs typeface="Tahoma"/>
              </a:rPr>
              <a:t>с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01.0t.2024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использовать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b="1" spc="-100" dirty="0">
                <a:latin typeface="Tahoma"/>
                <a:cs typeface="Tahoma"/>
              </a:rPr>
              <a:t>КЭП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85" dirty="0">
                <a:latin typeface="Tahoma"/>
                <a:cs typeface="Tahoma"/>
              </a:rPr>
              <a:t>физлица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в</a:t>
            </a:r>
            <a:r>
              <a:rPr sz="1200" b="1" spc="-45" dirty="0">
                <a:latin typeface="Tahoma"/>
                <a:cs typeface="Tahoma"/>
              </a:rPr>
              <a:t> </a:t>
            </a:r>
            <a:r>
              <a:rPr sz="1200" b="1" spc="-50" dirty="0">
                <a:latin typeface="Tahoma"/>
                <a:cs typeface="Tahoma"/>
              </a:rPr>
              <a:t>работе</a:t>
            </a:r>
            <a:r>
              <a:rPr sz="1200" b="1" spc="-45" dirty="0">
                <a:latin typeface="Tahoma"/>
                <a:cs typeface="Tahoma"/>
              </a:rPr>
              <a:t> </a:t>
            </a:r>
            <a:r>
              <a:rPr sz="1200" b="1" spc="-40" dirty="0">
                <a:latin typeface="Tahoma"/>
                <a:cs typeface="Tahoma"/>
              </a:rPr>
              <a:t>от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55" dirty="0">
                <a:latin typeface="Tahoma"/>
                <a:cs typeface="Tahoma"/>
              </a:rPr>
              <a:t>имени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b="1" spc="-10" dirty="0">
                <a:latin typeface="Tahoma"/>
                <a:cs typeface="Tahoma"/>
              </a:rPr>
              <a:t>заказчика </a:t>
            </a:r>
            <a:r>
              <a:rPr sz="1200" b="1" spc="-60" dirty="0">
                <a:latin typeface="Tahoma"/>
                <a:cs typeface="Tahoma"/>
              </a:rPr>
              <a:t>можно</a:t>
            </a:r>
            <a:r>
              <a:rPr sz="1200" b="1" spc="-65" dirty="0">
                <a:latin typeface="Tahoma"/>
                <a:cs typeface="Tahoma"/>
              </a:rPr>
              <a:t> </a:t>
            </a:r>
            <a:r>
              <a:rPr sz="1200" b="1" spc="-65" dirty="0">
                <a:solidFill>
                  <a:srgbClr val="00B050"/>
                </a:solidFill>
                <a:latin typeface="Tahoma"/>
                <a:cs typeface="Tahoma"/>
              </a:rPr>
              <a:t>только</a:t>
            </a:r>
            <a:r>
              <a:rPr sz="1200" b="1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b="1" spc="-65" dirty="0">
                <a:solidFill>
                  <a:srgbClr val="00B050"/>
                </a:solidFill>
                <a:latin typeface="Tahoma"/>
                <a:cs typeface="Tahoma"/>
              </a:rPr>
              <a:t>при</a:t>
            </a:r>
            <a:r>
              <a:rPr sz="1200" b="1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b="1" spc="-75" dirty="0">
                <a:solidFill>
                  <a:srgbClr val="00B050"/>
                </a:solidFill>
                <a:latin typeface="Tahoma"/>
                <a:cs typeface="Tahoma"/>
              </a:rPr>
              <a:t>наличии</a:t>
            </a:r>
            <a:r>
              <a:rPr sz="1200" b="1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b="1" spc="-60" dirty="0">
                <a:solidFill>
                  <a:srgbClr val="00B050"/>
                </a:solidFill>
                <a:latin typeface="Tahoma"/>
                <a:cs typeface="Tahoma"/>
              </a:rPr>
              <a:t>машиночитаемой</a:t>
            </a:r>
            <a:r>
              <a:rPr sz="1200" b="1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b="1" spc="-55" dirty="0">
                <a:solidFill>
                  <a:srgbClr val="00B050"/>
                </a:solidFill>
                <a:latin typeface="Tahoma"/>
                <a:cs typeface="Tahoma"/>
              </a:rPr>
              <a:t>доверенности</a:t>
            </a:r>
            <a:r>
              <a:rPr sz="1200" b="1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200" b="1" spc="-95" dirty="0">
                <a:solidFill>
                  <a:srgbClr val="00B050"/>
                </a:solidFill>
                <a:latin typeface="Tahoma"/>
                <a:cs typeface="Tahoma"/>
              </a:rPr>
              <a:t>(</a:t>
            </a:r>
            <a:r>
              <a:rPr sz="1200" b="1" spc="-95" dirty="0">
                <a:latin typeface="Tahoma"/>
                <a:cs typeface="Tahoma"/>
              </a:rPr>
              <a:t>ФЗ</a:t>
            </a:r>
            <a:r>
              <a:rPr sz="1200" b="1" spc="-65" dirty="0">
                <a:latin typeface="Tahoma"/>
                <a:cs typeface="Tahoma"/>
              </a:rPr>
              <a:t> </a:t>
            </a:r>
            <a:r>
              <a:rPr sz="1200" b="1" spc="-45" dirty="0">
                <a:latin typeface="Tahoma"/>
                <a:cs typeface="Tahoma"/>
              </a:rPr>
              <a:t>от </a:t>
            </a:r>
            <a:r>
              <a:rPr sz="1200" b="1" spc="-60" dirty="0">
                <a:latin typeface="Tahoma"/>
                <a:cs typeface="Tahoma"/>
              </a:rPr>
              <a:t>04.08.2023</a:t>
            </a:r>
            <a:r>
              <a:rPr sz="1200" b="1" spc="-70" dirty="0">
                <a:latin typeface="Tahoma"/>
                <a:cs typeface="Tahoma"/>
              </a:rPr>
              <a:t> </a:t>
            </a:r>
            <a:r>
              <a:rPr sz="1200" b="1" spc="-80" dirty="0">
                <a:latin typeface="Tahoma"/>
                <a:cs typeface="Tahoma"/>
              </a:rPr>
              <a:t>N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spc="-75" dirty="0">
                <a:latin typeface="Tahoma"/>
                <a:cs typeface="Tahoma"/>
              </a:rPr>
              <a:t>457-</a:t>
            </a:r>
            <a:r>
              <a:rPr sz="1200" b="1" spc="-25" dirty="0">
                <a:latin typeface="Tahoma"/>
                <a:cs typeface="Tahoma"/>
              </a:rPr>
              <a:t>ФЗ)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03654" y="1588422"/>
            <a:ext cx="262890" cy="196850"/>
          </a:xfrm>
          <a:custGeom>
            <a:avLst/>
            <a:gdLst/>
            <a:ahLst/>
            <a:cxnLst/>
            <a:rect l="l" t="t" r="r" b="b"/>
            <a:pathLst>
              <a:path w="262889" h="196850">
                <a:moveTo>
                  <a:pt x="262382" y="0"/>
                </a:moveTo>
                <a:lnTo>
                  <a:pt x="131190" y="98425"/>
                </a:lnTo>
                <a:lnTo>
                  <a:pt x="0" y="0"/>
                </a:lnTo>
                <a:lnTo>
                  <a:pt x="0" y="98425"/>
                </a:lnTo>
                <a:lnTo>
                  <a:pt x="131190" y="196850"/>
                </a:lnTo>
                <a:lnTo>
                  <a:pt x="262382" y="98425"/>
                </a:lnTo>
                <a:lnTo>
                  <a:pt x="262382" y="0"/>
                </a:lnTo>
                <a:close/>
              </a:path>
            </a:pathLst>
          </a:custGeom>
          <a:solidFill>
            <a:srgbClr val="7373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57323" y="914571"/>
            <a:ext cx="196850" cy="262890"/>
          </a:xfrm>
          <a:custGeom>
            <a:avLst/>
            <a:gdLst/>
            <a:ahLst/>
            <a:cxnLst/>
            <a:rect l="l" t="t" r="r" b="b"/>
            <a:pathLst>
              <a:path w="196850" h="262889">
                <a:moveTo>
                  <a:pt x="98425" y="0"/>
                </a:moveTo>
                <a:lnTo>
                  <a:pt x="0" y="0"/>
                </a:lnTo>
                <a:lnTo>
                  <a:pt x="98425" y="131190"/>
                </a:lnTo>
                <a:lnTo>
                  <a:pt x="0" y="262381"/>
                </a:lnTo>
                <a:lnTo>
                  <a:pt x="98425" y="262381"/>
                </a:lnTo>
                <a:lnTo>
                  <a:pt x="196850" y="131190"/>
                </a:lnTo>
                <a:lnTo>
                  <a:pt x="9842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2209" y="3174466"/>
            <a:ext cx="262890" cy="196850"/>
          </a:xfrm>
          <a:custGeom>
            <a:avLst/>
            <a:gdLst/>
            <a:ahLst/>
            <a:cxnLst/>
            <a:rect l="l" t="t" r="r" b="b"/>
            <a:pathLst>
              <a:path w="262889" h="196850">
                <a:moveTo>
                  <a:pt x="131190" y="0"/>
                </a:moveTo>
                <a:lnTo>
                  <a:pt x="0" y="98424"/>
                </a:lnTo>
                <a:lnTo>
                  <a:pt x="0" y="196849"/>
                </a:lnTo>
                <a:lnTo>
                  <a:pt x="131190" y="98424"/>
                </a:lnTo>
                <a:lnTo>
                  <a:pt x="262382" y="196849"/>
                </a:lnTo>
                <a:lnTo>
                  <a:pt x="262382" y="98424"/>
                </a:lnTo>
                <a:lnTo>
                  <a:pt x="13119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9400" y="1123902"/>
            <a:ext cx="152680" cy="21351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</p:pic>
      <p:pic>
        <p:nvPicPr>
          <p:cNvPr id="17" name="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39289" y="2250807"/>
            <a:ext cx="152807" cy="213386"/>
          </a:xfrm>
          <a:prstGeom prst="rect">
            <a:avLst/>
          </a:prstGeom>
          <a:solidFill>
            <a:srgbClr val="00B050"/>
          </a:solidFill>
        </p:spPr>
      </p:pic>
      <p:sp>
        <p:nvSpPr>
          <p:cNvPr id="18" name="object 18"/>
          <p:cNvSpPr txBox="1"/>
          <p:nvPr/>
        </p:nvSpPr>
        <p:spPr>
          <a:xfrm>
            <a:off x="359550" y="410569"/>
            <a:ext cx="8602980" cy="203902"/>
          </a:xfrm>
          <a:prstGeom prst="rect">
            <a:avLst/>
          </a:prstGeom>
          <a:ln w="12700">
            <a:solidFill>
              <a:srgbClr val="0450F1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246379">
              <a:spcBef>
                <a:spcPts val="330"/>
              </a:spcBef>
            </a:pPr>
            <a:r>
              <a:rPr sz="1050" spc="-10" dirty="0">
                <a:latin typeface="Microsoft Sans Serif"/>
                <a:cs typeface="Microsoft Sans Serif"/>
              </a:rPr>
              <a:t>информация,</a:t>
            </a:r>
            <a:r>
              <a:rPr sz="1050" spc="-4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сформированная</a:t>
            </a:r>
            <a:r>
              <a:rPr sz="1050" spc="-5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с</a:t>
            </a:r>
            <a:r>
              <a:rPr sz="1050" spc="5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использованием</a:t>
            </a:r>
            <a:r>
              <a:rPr sz="1050" spc="-2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ЕИС,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B050"/>
                </a:solidFill>
                <a:latin typeface="Microsoft Sans Serif"/>
                <a:cs typeface="Microsoft Sans Serif"/>
              </a:rPr>
              <a:t>имеет приоритет</a:t>
            </a:r>
            <a:r>
              <a:rPr sz="1050" spc="-20" dirty="0">
                <a:solidFill>
                  <a:srgbClr val="00B050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B050"/>
                </a:solidFill>
                <a:latin typeface="Microsoft Sans Serif"/>
                <a:cs typeface="Microsoft Sans Serif"/>
              </a:rPr>
              <a:t>перед</a:t>
            </a:r>
            <a:r>
              <a:rPr sz="1050" spc="-20" dirty="0">
                <a:solidFill>
                  <a:srgbClr val="00B050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solidFill>
                  <a:srgbClr val="00B050"/>
                </a:solidFill>
                <a:latin typeface="Microsoft Sans Serif"/>
                <a:cs typeface="Microsoft Sans Serif"/>
              </a:rPr>
              <a:t>иными</a:t>
            </a:r>
            <a:r>
              <a:rPr sz="1050" spc="-20" dirty="0">
                <a:solidFill>
                  <a:srgbClr val="00B050"/>
                </a:solidFill>
                <a:latin typeface="Microsoft Sans Serif"/>
                <a:cs typeface="Microsoft Sans Serif"/>
              </a:rPr>
              <a:t> </a:t>
            </a:r>
            <a:r>
              <a:rPr sz="1050" spc="-10" dirty="0">
                <a:solidFill>
                  <a:srgbClr val="00B050"/>
                </a:solidFill>
                <a:latin typeface="Microsoft Sans Serif"/>
                <a:cs typeface="Microsoft Sans Serif"/>
              </a:rPr>
              <a:t>сведениями</a:t>
            </a:r>
            <a:r>
              <a:rPr sz="1050" spc="-20" dirty="0">
                <a:solidFill>
                  <a:srgbClr val="00B050"/>
                </a:solidFill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(см.</a:t>
            </a:r>
            <a:r>
              <a:rPr sz="1050" spc="-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ч.</a:t>
            </a:r>
            <a:r>
              <a:rPr sz="1050" spc="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4</a:t>
            </a:r>
            <a:r>
              <a:rPr sz="1050" spc="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ст.</a:t>
            </a:r>
            <a:r>
              <a:rPr sz="1050" spc="-10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5</a:t>
            </a:r>
            <a:r>
              <a:rPr sz="1050" spc="15" dirty="0">
                <a:latin typeface="Microsoft Sans Serif"/>
                <a:cs typeface="Microsoft Sans Serif"/>
              </a:rPr>
              <a:t> </a:t>
            </a:r>
            <a:r>
              <a:rPr sz="1050" spc="-20" dirty="0">
                <a:latin typeface="Microsoft Sans Serif"/>
                <a:cs typeface="Microsoft Sans Serif"/>
              </a:rPr>
              <a:t>Закона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N</a:t>
            </a:r>
            <a:r>
              <a:rPr sz="1050" spc="10" dirty="0">
                <a:latin typeface="Microsoft Sans Serif"/>
                <a:cs typeface="Microsoft Sans Serif"/>
              </a:rPr>
              <a:t> </a:t>
            </a:r>
            <a:r>
              <a:rPr sz="1050" spc="-10" dirty="0">
                <a:latin typeface="Microsoft Sans Serif"/>
                <a:cs typeface="Microsoft Sans Serif"/>
              </a:rPr>
              <a:t>44-</a:t>
            </a:r>
            <a:r>
              <a:rPr sz="1050" spc="-25" dirty="0">
                <a:latin typeface="Microsoft Sans Serif"/>
                <a:cs typeface="Microsoft Sans Serif"/>
              </a:rPr>
              <a:t>ФЗ)</a:t>
            </a:r>
            <a:endParaRPr sz="1050" dirty="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41334" y="1782268"/>
            <a:ext cx="3109595" cy="1383071"/>
          </a:xfrm>
          <a:prstGeom prst="rect">
            <a:avLst/>
          </a:prstGeom>
          <a:solidFill>
            <a:srgbClr val="DEEBF7"/>
          </a:solidFill>
        </p:spPr>
        <p:txBody>
          <a:bodyPr vert="horz" wrap="square" lIns="0" tIns="74295" rIns="0" bIns="0" rtlCol="0">
            <a:spAutoFit/>
          </a:bodyPr>
          <a:lstStyle/>
          <a:p>
            <a:pPr marL="132715" marR="434975">
              <a:spcBef>
                <a:spcPts val="585"/>
              </a:spcBef>
            </a:pPr>
            <a:r>
              <a:rPr sz="1700" b="1" spc="-114" dirty="0">
                <a:solidFill>
                  <a:srgbClr val="00B050"/>
                </a:solidFill>
                <a:latin typeface="Tahoma"/>
                <a:cs typeface="Tahoma"/>
              </a:rPr>
              <a:t>Соблюдение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положения </a:t>
            </a:r>
            <a:r>
              <a:rPr sz="1700" b="1" spc="-75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700" b="1" spc="-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34</a:t>
            </a:r>
            <a:r>
              <a:rPr sz="17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9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700" b="1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254" dirty="0">
                <a:solidFill>
                  <a:srgbClr val="00B050"/>
                </a:solidFill>
                <a:latin typeface="Tahoma"/>
                <a:cs typeface="Tahoma"/>
              </a:rPr>
              <a:t>№</a:t>
            </a:r>
            <a:r>
              <a:rPr sz="1700" b="1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25" dirty="0">
                <a:solidFill>
                  <a:srgbClr val="00B050"/>
                </a:solidFill>
                <a:latin typeface="Tahoma"/>
                <a:cs typeface="Tahoma"/>
              </a:rPr>
              <a:t>44-ФЗ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32715"/>
            <a:r>
              <a:rPr sz="1700" b="1" spc="-45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700" b="1" spc="-1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учетом</a:t>
            </a:r>
            <a:r>
              <a:rPr sz="1700" b="1" spc="-1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00B050"/>
                </a:solidFill>
                <a:latin typeface="Tahoma"/>
                <a:cs typeface="Tahoma"/>
              </a:rPr>
              <a:t>исключений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32715"/>
            <a:r>
              <a:rPr sz="1700" b="1" spc="-10" dirty="0">
                <a:solidFill>
                  <a:srgbClr val="00B050"/>
                </a:solidFill>
                <a:latin typeface="Tahoma"/>
                <a:cs typeface="Tahoma"/>
              </a:rPr>
              <a:t>предусмотренных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32715"/>
            <a:r>
              <a:rPr sz="1700" b="1" spc="-9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700" b="1" spc="-130" dirty="0">
                <a:solidFill>
                  <a:srgbClr val="00B050"/>
                </a:solidFill>
                <a:latin typeface="Tahoma"/>
                <a:cs typeface="Tahoma"/>
              </a:rPr>
              <a:t> ч.</a:t>
            </a:r>
            <a:r>
              <a:rPr sz="1700" b="1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275" dirty="0">
                <a:solidFill>
                  <a:srgbClr val="00B050"/>
                </a:solidFill>
                <a:latin typeface="Tahoma"/>
                <a:cs typeface="Tahoma"/>
              </a:rPr>
              <a:t>15</a:t>
            </a:r>
            <a:r>
              <a:rPr sz="1700" b="1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75" dirty="0">
                <a:solidFill>
                  <a:srgbClr val="00B050"/>
                </a:solidFill>
                <a:latin typeface="Tahoma"/>
                <a:cs typeface="Tahoma"/>
              </a:rPr>
              <a:t>указанной</a:t>
            </a:r>
            <a:r>
              <a:rPr sz="1700" b="1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00B050"/>
                </a:solidFill>
                <a:latin typeface="Tahoma"/>
                <a:cs typeface="Tahoma"/>
              </a:rPr>
              <a:t>статьи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08233" y="909130"/>
            <a:ext cx="196850" cy="262255"/>
          </a:xfrm>
          <a:custGeom>
            <a:avLst/>
            <a:gdLst/>
            <a:ahLst/>
            <a:cxnLst/>
            <a:rect l="l" t="t" r="r" b="b"/>
            <a:pathLst>
              <a:path w="196850" h="262255">
                <a:moveTo>
                  <a:pt x="98425" y="0"/>
                </a:moveTo>
                <a:lnTo>
                  <a:pt x="0" y="0"/>
                </a:lnTo>
                <a:lnTo>
                  <a:pt x="98425" y="131063"/>
                </a:lnTo>
                <a:lnTo>
                  <a:pt x="0" y="262255"/>
                </a:lnTo>
                <a:lnTo>
                  <a:pt x="98425" y="262255"/>
                </a:lnTo>
                <a:lnTo>
                  <a:pt x="196850" y="131063"/>
                </a:lnTo>
                <a:lnTo>
                  <a:pt x="9842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633376" y="842597"/>
            <a:ext cx="2352062" cy="1046440"/>
          </a:xfrm>
          <a:prstGeom prst="rect">
            <a:avLst/>
          </a:prstGeom>
          <a:solidFill>
            <a:srgbClr val="DEEBF7"/>
          </a:solidFill>
        </p:spPr>
        <p:txBody>
          <a:bodyPr vert="horz" wrap="square" lIns="0" tIns="0" rIns="0" bIns="0" rtlCol="0">
            <a:spAutoFit/>
          </a:bodyPr>
          <a:lstStyle/>
          <a:p>
            <a:pPr marL="133350" marR="85090"/>
            <a:r>
              <a:rPr lang="ru-RU" sz="1700" b="1" spc="-80" dirty="0">
                <a:solidFill>
                  <a:srgbClr val="00B050"/>
                </a:solidFill>
                <a:latin typeface="Tahoma"/>
                <a:cs typeface="Tahoma"/>
              </a:rPr>
              <a:t>А</a:t>
            </a:r>
            <a:r>
              <a:rPr sz="1700" b="1" spc="-80" dirty="0" err="1">
                <a:solidFill>
                  <a:srgbClr val="00B050"/>
                </a:solidFill>
                <a:latin typeface="Tahoma"/>
                <a:cs typeface="Tahoma"/>
              </a:rPr>
              <a:t>втоформирование</a:t>
            </a:r>
            <a:r>
              <a:rPr sz="1700" b="1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сведений</a:t>
            </a:r>
            <a:r>
              <a:rPr sz="1700" b="1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25" dirty="0">
                <a:solidFill>
                  <a:srgbClr val="00B050"/>
                </a:solidFill>
                <a:latin typeface="Tahoma"/>
                <a:cs typeface="Tahoma"/>
              </a:rPr>
              <a:t>для 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размещения</a:t>
            </a:r>
            <a:r>
              <a:rPr sz="1700" b="1" spc="-50" dirty="0">
                <a:solidFill>
                  <a:srgbClr val="00B050"/>
                </a:solidFill>
                <a:latin typeface="Tahoma"/>
                <a:cs typeface="Tahoma"/>
              </a:rPr>
              <a:t> в 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Реестре</a:t>
            </a:r>
            <a:r>
              <a:rPr sz="1700" b="1" spc="-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контрактов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021688" y="1742266"/>
            <a:ext cx="196850" cy="262255"/>
          </a:xfrm>
          <a:custGeom>
            <a:avLst/>
            <a:gdLst/>
            <a:ahLst/>
            <a:cxnLst/>
            <a:rect l="l" t="t" r="r" b="b"/>
            <a:pathLst>
              <a:path w="196850" h="262255">
                <a:moveTo>
                  <a:pt x="196850" y="0"/>
                </a:moveTo>
                <a:lnTo>
                  <a:pt x="98425" y="0"/>
                </a:lnTo>
                <a:lnTo>
                  <a:pt x="0" y="131063"/>
                </a:lnTo>
                <a:lnTo>
                  <a:pt x="98425" y="262255"/>
                </a:lnTo>
                <a:lnTo>
                  <a:pt x="196850" y="262255"/>
                </a:lnTo>
                <a:lnTo>
                  <a:pt x="98425" y="131063"/>
                </a:lnTo>
                <a:lnTo>
                  <a:pt x="19685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F20572-F7AB-4C54-8360-BBB31713AE18}"/>
              </a:ext>
            </a:extLst>
          </p:cNvPr>
          <p:cNvSpPr/>
          <p:nvPr/>
        </p:nvSpPr>
        <p:spPr>
          <a:xfrm>
            <a:off x="359550" y="6395797"/>
            <a:ext cx="6641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Письмо Минфина России от 29.01.2026 N 24-06-06/6210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A2DE38-9112-4A2F-AD1F-7BFDE6AE4772}"/>
              </a:ext>
            </a:extLst>
          </p:cNvPr>
          <p:cNvSpPr/>
          <p:nvPr/>
        </p:nvSpPr>
        <p:spPr>
          <a:xfrm>
            <a:off x="76200" y="4144495"/>
            <a:ext cx="8987323" cy="214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Минфин разъяснил, как при заключении контракта через ЕИС по ч. 14 ст. 93 Закона N 44-ФЗ отразить необходимые сведения, которые не сформированы в структурированном виде.</a:t>
            </a:r>
          </a:p>
          <a:p>
            <a:r>
              <a:rPr lang="ru-RU" sz="1600" dirty="0"/>
              <a:t>В этом случае заказчику следует разместить в ЕИС иные документы, которые сформированы без использования этой системы</a:t>
            </a:r>
            <a:r>
              <a:rPr lang="ru-RU" sz="1600" b="1" u="sng" dirty="0">
                <a:solidFill>
                  <a:srgbClr val="FF0000"/>
                </a:solidFill>
              </a:rPr>
              <a:t>. Соответственно, если он решил заключить контракт по п. п. 1, 8, 22, 29 ч. 1 ст. 93 Закона N 44-ФЗ через ЕИС, то формирует цену контракта и ИКЗ в структурированном виде. Остальные необходимые сведения он вправе сформировать без использования ЕИС в виде отдельного файла. Это может быть электронный документ и (или) образ бумажного документа (п. 1 Письма).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86420" y="252807"/>
            <a:ext cx="6312535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ифровой</a:t>
            </a:r>
            <a:r>
              <a:rPr sz="2800" b="1" spc="-145" dirty="0">
                <a:solidFill>
                  <a:srgbClr val="00B050"/>
                </a:solidFill>
              </a:rPr>
              <a:t> </a:t>
            </a:r>
            <a:r>
              <a:rPr sz="2800" b="1" spc="-225" dirty="0">
                <a:solidFill>
                  <a:srgbClr val="00B050"/>
                </a:solidFill>
              </a:rPr>
              <a:t>ЕП: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приоритет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35" dirty="0">
                <a:solidFill>
                  <a:srgbClr val="00B050"/>
                </a:solidFill>
              </a:rPr>
              <a:t>структуры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5556631"/>
            <a:ext cx="9144000" cy="488950"/>
          </a:xfrm>
          <a:custGeom>
            <a:avLst/>
            <a:gdLst/>
            <a:ahLst/>
            <a:cxnLst/>
            <a:rect l="l" t="t" r="r" b="b"/>
            <a:pathLst>
              <a:path w="9144000" h="488950">
                <a:moveTo>
                  <a:pt x="9144000" y="0"/>
                </a:moveTo>
                <a:lnTo>
                  <a:pt x="0" y="0"/>
                </a:lnTo>
                <a:lnTo>
                  <a:pt x="0" y="488569"/>
                </a:lnTo>
                <a:lnTo>
                  <a:pt x="9144000" y="488569"/>
                </a:lnTo>
                <a:lnTo>
                  <a:pt x="914400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6693" y="1570482"/>
            <a:ext cx="8692515" cy="3877945"/>
            <a:chOff x="306692" y="757681"/>
            <a:chExt cx="8692515" cy="38779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6692" y="900455"/>
              <a:ext cx="5688457" cy="373494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6458" y="2085416"/>
              <a:ext cx="851979" cy="5009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935" y="2085416"/>
              <a:ext cx="851979" cy="50093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619369" y="757681"/>
              <a:ext cx="3379470" cy="3794760"/>
            </a:xfrm>
            <a:custGeom>
              <a:avLst/>
              <a:gdLst/>
              <a:ahLst/>
              <a:cxnLst/>
              <a:rect l="l" t="t" r="r" b="b"/>
              <a:pathLst>
                <a:path w="3379470" h="3794760">
                  <a:moveTo>
                    <a:pt x="3379342" y="0"/>
                  </a:moveTo>
                  <a:lnTo>
                    <a:pt x="1183639" y="0"/>
                  </a:lnTo>
                  <a:lnTo>
                    <a:pt x="1183639" y="1474978"/>
                  </a:lnTo>
                  <a:lnTo>
                    <a:pt x="844930" y="1474978"/>
                  </a:lnTo>
                  <a:lnTo>
                    <a:pt x="844930" y="1052449"/>
                  </a:lnTo>
                  <a:lnTo>
                    <a:pt x="0" y="1897380"/>
                  </a:lnTo>
                  <a:lnTo>
                    <a:pt x="844930" y="2742184"/>
                  </a:lnTo>
                  <a:lnTo>
                    <a:pt x="844930" y="2319782"/>
                  </a:lnTo>
                  <a:lnTo>
                    <a:pt x="1183639" y="2319782"/>
                  </a:lnTo>
                  <a:lnTo>
                    <a:pt x="1183639" y="3794721"/>
                  </a:lnTo>
                  <a:lnTo>
                    <a:pt x="3379342" y="3794721"/>
                  </a:lnTo>
                  <a:lnTo>
                    <a:pt x="3379342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44021" y="1570482"/>
            <a:ext cx="8888095" cy="4417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04990" marR="92075">
              <a:lnSpc>
                <a:spcPct val="100200"/>
              </a:lnSpc>
              <a:spcBef>
                <a:spcPts val="95"/>
              </a:spcBef>
            </a:pPr>
            <a:r>
              <a:rPr sz="1500" dirty="0">
                <a:latin typeface="Times New Roman"/>
                <a:cs typeface="Times New Roman"/>
              </a:rPr>
              <a:t>В</a:t>
            </a:r>
            <a:r>
              <a:rPr sz="1500" spc="-4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ahoma"/>
                <a:cs typeface="Tahoma"/>
              </a:rPr>
              <a:t>случае,</a:t>
            </a:r>
            <a:r>
              <a:rPr sz="1500" spc="-14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когда </a:t>
            </a:r>
            <a:r>
              <a:rPr sz="1500" spc="65" dirty="0">
                <a:latin typeface="Tahoma"/>
                <a:cs typeface="Tahoma"/>
              </a:rPr>
              <a:t>между</a:t>
            </a:r>
            <a:r>
              <a:rPr sz="1500" spc="-15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данными, </a:t>
            </a:r>
            <a:r>
              <a:rPr sz="1500" dirty="0">
                <a:latin typeface="Tahoma"/>
                <a:cs typeface="Tahoma"/>
              </a:rPr>
              <a:t>которые</a:t>
            </a:r>
            <a:r>
              <a:rPr sz="1500" spc="1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указаны</a:t>
            </a:r>
            <a:r>
              <a:rPr sz="1500" spc="130" dirty="0">
                <a:latin typeface="Tahoma"/>
                <a:cs typeface="Tahoma"/>
              </a:rPr>
              <a:t> </a:t>
            </a:r>
            <a:r>
              <a:rPr sz="1500" spc="-50" dirty="0">
                <a:latin typeface="Tahoma"/>
                <a:cs typeface="Tahoma"/>
              </a:rPr>
              <a:t>в </a:t>
            </a:r>
            <a:r>
              <a:rPr sz="1500" dirty="0">
                <a:latin typeface="Tahoma"/>
                <a:cs typeface="Tahoma"/>
              </a:rPr>
              <a:t>проекте</a:t>
            </a:r>
            <a:r>
              <a:rPr sz="1500" spc="1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контракта</a:t>
            </a:r>
            <a:r>
              <a:rPr sz="1500" spc="145" dirty="0">
                <a:latin typeface="Tahoma"/>
                <a:cs typeface="Tahoma"/>
              </a:rPr>
              <a:t> </a:t>
            </a:r>
            <a:r>
              <a:rPr sz="1500" spc="-50" dirty="0">
                <a:latin typeface="Tahoma"/>
                <a:cs typeface="Tahoma"/>
              </a:rPr>
              <a:t>в </a:t>
            </a:r>
            <a:r>
              <a:rPr sz="1500" spc="-10" dirty="0">
                <a:latin typeface="Tahoma"/>
                <a:cs typeface="Tahoma"/>
              </a:rPr>
              <a:t>структурированном </a:t>
            </a:r>
            <a:r>
              <a:rPr sz="1500" dirty="0">
                <a:latin typeface="Tahoma"/>
                <a:cs typeface="Tahoma"/>
              </a:rPr>
              <a:t>виде,</a:t>
            </a:r>
            <a:r>
              <a:rPr sz="1500" spc="-1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-12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данными, </a:t>
            </a:r>
            <a:r>
              <a:rPr sz="1500" dirty="0">
                <a:latin typeface="Tahoma"/>
                <a:cs typeface="Tahoma"/>
              </a:rPr>
              <a:t>которые</a:t>
            </a:r>
            <a:r>
              <a:rPr sz="1500" spc="114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содержатся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-114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приложенных </a:t>
            </a:r>
            <a:r>
              <a:rPr sz="1500" spc="10" dirty="0">
                <a:latin typeface="Tahoma"/>
                <a:cs typeface="Tahoma"/>
              </a:rPr>
              <a:t>документах,</a:t>
            </a:r>
            <a:r>
              <a:rPr sz="1500" spc="12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есть </a:t>
            </a:r>
            <a:r>
              <a:rPr sz="1500" spc="-10" dirty="0">
                <a:latin typeface="Tahoma"/>
                <a:cs typeface="Tahoma"/>
              </a:rPr>
              <a:t>противоречия,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приоритет</a:t>
            </a:r>
            <a:r>
              <a:rPr sz="1500" spc="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имеет 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информация</a:t>
            </a:r>
            <a:r>
              <a:rPr sz="1500" spc="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из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проекта</a:t>
            </a:r>
            <a:r>
              <a:rPr sz="1500" spc="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контракта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6904990" marR="5080"/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структурированном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виде</a:t>
            </a:r>
            <a:r>
              <a:rPr sz="1500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(см.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500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0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5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500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500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ФЗ)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>
              <a:spcBef>
                <a:spcPts val="325"/>
              </a:spcBef>
            </a:pPr>
            <a:endParaRPr sz="1500" dirty="0">
              <a:latin typeface="Tahoma"/>
              <a:cs typeface="Tahoma"/>
            </a:endParaRPr>
          </a:p>
          <a:p>
            <a:pPr marL="12700"/>
            <a:r>
              <a:rPr sz="1500" b="1" spc="-80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1500" b="1" spc="-80" dirty="0">
                <a:solidFill>
                  <a:srgbClr val="00B050"/>
                </a:solidFill>
                <a:latin typeface="Tahoma"/>
                <a:cs typeface="Tahoma"/>
              </a:rPr>
              <a:t>ажно:</a:t>
            </a:r>
            <a:r>
              <a:rPr sz="1500" b="1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если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контракт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подписывает</a:t>
            </a:r>
            <a:r>
              <a:rPr sz="1500" spc="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не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руководитель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контрагента,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а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иной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работник</a:t>
            </a:r>
            <a:r>
              <a:rPr sz="1500" spc="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(личной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spc="-25" dirty="0">
                <a:latin typeface="Tahoma"/>
                <a:cs typeface="Tahoma"/>
              </a:rPr>
              <a:t>КЭП</a:t>
            </a:r>
            <a:endParaRPr sz="1500" dirty="0">
              <a:latin typeface="Tahoma"/>
              <a:cs typeface="Tahoma"/>
            </a:endParaRPr>
          </a:p>
          <a:p>
            <a:pPr marL="12700">
              <a:spcBef>
                <a:spcPts val="5"/>
              </a:spcBef>
            </a:pPr>
            <a:r>
              <a:rPr sz="1500" dirty="0">
                <a:latin typeface="Tahoma"/>
                <a:cs typeface="Tahoma"/>
              </a:rPr>
              <a:t>на</a:t>
            </a:r>
            <a:r>
              <a:rPr sz="1500" spc="9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физлицо),</a:t>
            </a:r>
            <a:r>
              <a:rPr sz="1500" spc="10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необходимо</a:t>
            </a:r>
            <a:r>
              <a:rPr sz="1500" spc="16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проверить</a:t>
            </a:r>
            <a:r>
              <a:rPr sz="1500" spc="10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его</a:t>
            </a:r>
            <a:r>
              <a:rPr sz="1500" spc="1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полномочия</a:t>
            </a:r>
            <a:r>
              <a:rPr sz="1500" spc="12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посредством</a:t>
            </a:r>
            <a:r>
              <a:rPr sz="1500" spc="180" dirty="0">
                <a:latin typeface="Tahoma"/>
                <a:cs typeface="Tahoma"/>
              </a:rPr>
              <a:t> </a:t>
            </a:r>
            <a:r>
              <a:rPr sz="1500" spc="-25" dirty="0">
                <a:latin typeface="Times New Roman"/>
                <a:cs typeface="Times New Roman"/>
              </a:rPr>
              <a:t>МЧ</a:t>
            </a:r>
            <a:r>
              <a:rPr sz="1500" spc="-25" dirty="0">
                <a:latin typeface="Tahoma"/>
                <a:cs typeface="Tahoma"/>
              </a:rPr>
              <a:t>Д</a:t>
            </a:r>
            <a:endParaRPr sz="15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4831" y="165895"/>
            <a:ext cx="788670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ифровой</a:t>
            </a:r>
            <a:r>
              <a:rPr sz="2800" b="1" spc="-130" dirty="0">
                <a:solidFill>
                  <a:srgbClr val="00B050"/>
                </a:solidFill>
              </a:rPr>
              <a:t> </a:t>
            </a:r>
            <a:r>
              <a:rPr sz="2800" b="1" spc="-220" dirty="0">
                <a:solidFill>
                  <a:srgbClr val="00B050"/>
                </a:solidFill>
              </a:rPr>
              <a:t>ЕП: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существенные</a:t>
            </a:r>
            <a:r>
              <a:rPr sz="2800" b="1" spc="-180" dirty="0">
                <a:solidFill>
                  <a:srgbClr val="00B050"/>
                </a:solidFill>
              </a:rPr>
              <a:t> </a:t>
            </a:r>
            <a:r>
              <a:rPr sz="2800" b="1" spc="-70" dirty="0">
                <a:solidFill>
                  <a:srgbClr val="00B050"/>
                </a:solidFill>
              </a:rPr>
              <a:t>условия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5190" y="1219200"/>
            <a:ext cx="8441690" cy="416623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6830">
              <a:spcBef>
                <a:spcPts val="195"/>
              </a:spcBef>
            </a:pP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40" dirty="0">
                <a:solidFill>
                  <a:srgbClr val="00B050"/>
                </a:solidFill>
                <a:latin typeface="Tahoma"/>
                <a:cs typeface="Tahoma"/>
              </a:rPr>
              <a:t>15</a:t>
            </a:r>
            <a:r>
              <a:rPr sz="15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34</a:t>
            </a:r>
            <a:r>
              <a:rPr sz="15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5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ФЗ: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376555" marR="5080">
              <a:spcBef>
                <a:spcPts val="95"/>
              </a:spcBef>
            </a:pPr>
            <a:r>
              <a:rPr sz="1500" spc="-130" dirty="0">
                <a:latin typeface="Tahoma"/>
                <a:cs typeface="Tahoma"/>
              </a:rPr>
              <a:t>«15.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При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заключении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контракта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случаях,</a:t>
            </a:r>
            <a:r>
              <a:rPr sz="1500" spc="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предусмотренных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пунктом</a:t>
            </a:r>
            <a:r>
              <a:rPr sz="1500" spc="65" dirty="0">
                <a:latin typeface="Tahoma"/>
                <a:cs typeface="Tahoma"/>
              </a:rPr>
              <a:t> </a:t>
            </a:r>
            <a:r>
              <a:rPr sz="1500" spc="-175" dirty="0">
                <a:latin typeface="Tahoma"/>
                <a:cs typeface="Tahoma"/>
              </a:rPr>
              <a:t>1,</a:t>
            </a:r>
            <a:r>
              <a:rPr sz="1500" spc="95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пунктами</a:t>
            </a:r>
            <a:r>
              <a:rPr sz="1500" spc="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0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5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(за</a:t>
            </a:r>
            <a:r>
              <a:rPr sz="15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исключением</a:t>
            </a:r>
            <a:r>
              <a:rPr sz="15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контрактов,</a:t>
            </a:r>
            <a:r>
              <a:rPr sz="1500" spc="6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заключенных</a:t>
            </a:r>
            <a:r>
              <a:rPr sz="1500" spc="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соответствии</a:t>
            </a:r>
            <a:r>
              <a:rPr sz="1500" spc="85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частью</a:t>
            </a:r>
            <a:r>
              <a:rPr sz="15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14" dirty="0">
                <a:solidFill>
                  <a:srgbClr val="00B050"/>
                </a:solidFill>
                <a:latin typeface="Tahoma"/>
                <a:cs typeface="Tahoma"/>
              </a:rPr>
              <a:t>12</a:t>
            </a:r>
            <a:r>
              <a:rPr sz="1500" spc="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статьи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93 </a:t>
            </a:r>
            <a:r>
              <a:rPr sz="1500" dirty="0">
                <a:latin typeface="Tahoma"/>
                <a:cs typeface="Tahoma"/>
              </a:rPr>
              <a:t>настоящего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Федерального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закона),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пунктами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8,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45" dirty="0">
                <a:latin typeface="Tahoma"/>
                <a:cs typeface="Tahoma"/>
              </a:rPr>
              <a:t>9,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125" dirty="0">
                <a:latin typeface="Tahoma"/>
                <a:cs typeface="Tahoma"/>
              </a:rPr>
              <a:t>15,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20,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-120" dirty="0">
                <a:latin typeface="Tahoma"/>
                <a:cs typeface="Tahoma"/>
              </a:rPr>
              <a:t>21,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22,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23,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30" dirty="0">
                <a:latin typeface="Tahoma"/>
                <a:cs typeface="Tahoma"/>
              </a:rPr>
              <a:t>26,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28,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-30" dirty="0">
                <a:latin typeface="Tahoma"/>
                <a:cs typeface="Tahoma"/>
              </a:rPr>
              <a:t>29,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-40" dirty="0">
                <a:latin typeface="Tahoma"/>
                <a:cs typeface="Tahoma"/>
              </a:rPr>
              <a:t>33,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-60" dirty="0">
                <a:latin typeface="Tahoma"/>
                <a:cs typeface="Tahoma"/>
              </a:rPr>
              <a:t>37,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40,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25" dirty="0">
                <a:latin typeface="Tahoma"/>
                <a:cs typeface="Tahoma"/>
              </a:rPr>
              <a:t>41,</a:t>
            </a:r>
            <a:endParaRPr sz="1500" dirty="0">
              <a:latin typeface="Tahoma"/>
              <a:cs typeface="Tahoma"/>
            </a:endParaRPr>
          </a:p>
          <a:p>
            <a:pPr marL="376555">
              <a:lnSpc>
                <a:spcPts val="1764"/>
              </a:lnSpc>
            </a:pPr>
            <a:r>
              <a:rPr sz="1500" dirty="0">
                <a:latin typeface="Tahoma"/>
                <a:cs typeface="Tahoma"/>
              </a:rPr>
              <a:t>44,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45,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4</a:t>
            </a:r>
            <a:r>
              <a:rPr lang="ru-RU" sz="1500" dirty="0">
                <a:latin typeface="Tahoma"/>
                <a:cs typeface="Tahoma"/>
              </a:rPr>
              <a:t>6</a:t>
            </a:r>
            <a:r>
              <a:rPr sz="1500" dirty="0">
                <a:latin typeface="Tahoma"/>
                <a:cs typeface="Tahoma"/>
              </a:rPr>
              <a:t>,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50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–</a:t>
            </a:r>
            <a:r>
              <a:rPr sz="1500" spc="70" dirty="0">
                <a:latin typeface="Times New Roman"/>
                <a:cs typeface="Times New Roman"/>
              </a:rPr>
              <a:t> </a:t>
            </a:r>
            <a:r>
              <a:rPr sz="1500" spc="-50" dirty="0">
                <a:latin typeface="Tahoma"/>
                <a:cs typeface="Tahoma"/>
              </a:rPr>
              <a:t>53,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-45" dirty="0">
                <a:latin typeface="Tahoma"/>
                <a:cs typeface="Tahoma"/>
              </a:rPr>
              <a:t>56, </a:t>
            </a:r>
            <a:r>
              <a:rPr sz="1500" dirty="0">
                <a:latin typeface="Tahoma"/>
                <a:cs typeface="Tahoma"/>
              </a:rPr>
              <a:t>63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части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-240" dirty="0">
                <a:latin typeface="Tahoma"/>
                <a:cs typeface="Tahoma"/>
              </a:rPr>
              <a:t>1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статьи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93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настоящего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Федерального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закона,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требования</a:t>
            </a:r>
            <a:endParaRPr sz="1500" dirty="0">
              <a:latin typeface="Tahoma"/>
              <a:cs typeface="Tahoma"/>
            </a:endParaRPr>
          </a:p>
          <a:p>
            <a:pPr marL="376555" marR="45720">
              <a:spcBef>
                <a:spcPts val="35"/>
              </a:spcBef>
            </a:pPr>
            <a:r>
              <a:rPr sz="1500" dirty="0">
                <a:latin typeface="Tahoma"/>
                <a:cs typeface="Tahoma"/>
              </a:rPr>
              <a:t>частей </a:t>
            </a:r>
            <a:r>
              <a:rPr sz="1500" spc="105" dirty="0">
                <a:latin typeface="Tahoma"/>
                <a:cs typeface="Tahoma"/>
              </a:rPr>
              <a:t>4-</a:t>
            </a:r>
            <a:r>
              <a:rPr sz="1500" spc="-45" dirty="0">
                <a:latin typeface="Tahoma"/>
                <a:cs typeface="Tahoma"/>
              </a:rPr>
              <a:t>9,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spc="-120" dirty="0">
                <a:latin typeface="Tahoma"/>
                <a:cs typeface="Tahoma"/>
              </a:rPr>
              <a:t>11-</a:t>
            </a:r>
            <a:r>
              <a:rPr sz="1500" spc="-125" dirty="0">
                <a:latin typeface="Tahoma"/>
                <a:cs typeface="Tahoma"/>
              </a:rPr>
              <a:t>13</a:t>
            </a:r>
            <a:r>
              <a:rPr sz="1500" spc="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настоящей</a:t>
            </a:r>
            <a:r>
              <a:rPr sz="1500" spc="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статьи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(ответственность</a:t>
            </a:r>
            <a:r>
              <a:rPr sz="1500" spc="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сторон,</a:t>
            </a:r>
            <a:r>
              <a:rPr sz="1500" spc="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типовые</a:t>
            </a:r>
            <a:r>
              <a:rPr sz="1500" spc="60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условия/типовые </a:t>
            </a:r>
            <a:r>
              <a:rPr sz="1500" dirty="0">
                <a:latin typeface="Tahoma"/>
                <a:cs typeface="Tahoma"/>
              </a:rPr>
              <a:t>контракты,</a:t>
            </a:r>
            <a:r>
              <a:rPr sz="1500" spc="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порядок</a:t>
            </a:r>
            <a:r>
              <a:rPr sz="1500" spc="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сроки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приемки и</a:t>
            </a:r>
            <a:r>
              <a:rPr sz="1500" spc="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оплаты</a:t>
            </a:r>
            <a:r>
              <a:rPr sz="1500" spc="105" dirty="0">
                <a:latin typeface="Tahoma"/>
                <a:cs typeface="Tahoma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Т</a:t>
            </a:r>
            <a:r>
              <a:rPr sz="1500" dirty="0">
                <a:latin typeface="Tahoma"/>
                <a:cs typeface="Tahoma"/>
              </a:rPr>
              <a:t>Р</a:t>
            </a:r>
            <a:r>
              <a:rPr sz="1500" dirty="0">
                <a:latin typeface="Times New Roman"/>
                <a:cs typeface="Times New Roman"/>
              </a:rPr>
              <a:t>У</a:t>
            </a:r>
            <a:r>
              <a:rPr sz="1500" dirty="0">
                <a:latin typeface="Tahoma"/>
                <a:cs typeface="Tahoma"/>
              </a:rPr>
              <a:t>)</a:t>
            </a:r>
            <a:r>
              <a:rPr sz="1500" spc="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заказчиком</a:t>
            </a:r>
            <a:r>
              <a:rPr sz="1500" spc="65" dirty="0">
                <a:latin typeface="Tahoma"/>
                <a:cs typeface="Tahoma"/>
              </a:rPr>
              <a:t> могут</a:t>
            </a:r>
            <a:r>
              <a:rPr sz="1500" spc="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не</a:t>
            </a:r>
            <a:r>
              <a:rPr sz="1500" spc="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применяться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 </a:t>
            </a:r>
            <a:r>
              <a:rPr sz="1500" spc="50" dirty="0">
                <a:latin typeface="Tahoma"/>
                <a:cs typeface="Tahoma"/>
              </a:rPr>
              <a:t>указанному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контракту.</a:t>
            </a:r>
            <a:r>
              <a:rPr sz="1500" spc="-5" dirty="0">
                <a:latin typeface="Tahoma"/>
                <a:cs typeface="Tahoma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В</a:t>
            </a:r>
            <a:r>
              <a:rPr sz="1500" spc="90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ahoma"/>
                <a:cs typeface="Tahoma"/>
              </a:rPr>
              <a:t>этих</a:t>
            </a:r>
            <a:r>
              <a:rPr sz="1500" spc="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случаях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контракт </a:t>
            </a:r>
            <a:r>
              <a:rPr sz="1500" spc="60" dirty="0">
                <a:latin typeface="Tahoma"/>
                <a:cs typeface="Tahoma"/>
              </a:rPr>
              <a:t>может</a:t>
            </a:r>
            <a:r>
              <a:rPr sz="1500" dirty="0">
                <a:latin typeface="Tahoma"/>
                <a:cs typeface="Tahoma"/>
              </a:rPr>
              <a:t> быть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заключен</a:t>
            </a:r>
            <a:r>
              <a:rPr sz="1500" spc="15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простой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письменной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форме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соответствии</a:t>
            </a:r>
            <a:r>
              <a:rPr sz="15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положениями</a:t>
            </a:r>
            <a:r>
              <a:rPr sz="1500" spc="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imes New Roman"/>
                <a:cs typeface="Times New Roman"/>
              </a:rPr>
              <a:t>Г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ражданского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кодекса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Российской 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Федерации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для</a:t>
            </a:r>
            <a:r>
              <a:rPr sz="15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совершения</a:t>
            </a:r>
            <a:r>
              <a:rPr sz="15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сделок»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lnSpc>
                <a:spcPts val="1785"/>
              </a:lnSpc>
              <a:spcBef>
                <a:spcPts val="1800"/>
              </a:spcBef>
            </a:pPr>
            <a:r>
              <a:rPr sz="1500" dirty="0">
                <a:latin typeface="Tahoma"/>
                <a:cs typeface="Tahoma"/>
              </a:rPr>
              <a:t>Обязательные</a:t>
            </a:r>
            <a:r>
              <a:rPr sz="1500" spc="-110" dirty="0">
                <a:latin typeface="Tahoma"/>
                <a:cs typeface="Tahoma"/>
              </a:rPr>
              <a:t> </a:t>
            </a:r>
            <a:r>
              <a:rPr sz="1500" spc="-35" dirty="0">
                <a:solidFill>
                  <a:srgbClr val="00B050"/>
                </a:solidFill>
                <a:latin typeface="Tahoma"/>
                <a:cs typeface="Tahoma"/>
              </a:rPr>
              <a:t>пп.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2,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45" dirty="0">
                <a:solidFill>
                  <a:srgbClr val="00B050"/>
                </a:solidFill>
                <a:latin typeface="Tahoma"/>
                <a:cs typeface="Tahoma"/>
              </a:rPr>
              <a:t>6,</a:t>
            </a:r>
            <a:r>
              <a:rPr sz="1500" spc="-110" dirty="0">
                <a:solidFill>
                  <a:srgbClr val="00B050"/>
                </a:solidFill>
                <a:latin typeface="Tahoma"/>
                <a:cs typeface="Tahoma"/>
              </a:rPr>
              <a:t> 6.1,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90" dirty="0">
                <a:solidFill>
                  <a:srgbClr val="00B050"/>
                </a:solidFill>
                <a:latin typeface="Tahoma"/>
                <a:cs typeface="Tahoma"/>
              </a:rPr>
              <a:t>11,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20" dirty="0">
                <a:solidFill>
                  <a:srgbClr val="00B050"/>
                </a:solidFill>
                <a:latin typeface="Tahoma"/>
                <a:cs typeface="Tahoma"/>
              </a:rPr>
              <a:t>12,</a:t>
            </a:r>
            <a:r>
              <a:rPr sz="1500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24,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25,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54</a:t>
            </a:r>
            <a:r>
              <a:rPr sz="15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55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40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Закона</a:t>
            </a:r>
            <a:r>
              <a:rPr sz="1500" spc="-95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N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44-</a:t>
            </a:r>
            <a:r>
              <a:rPr sz="1500" spc="55" dirty="0">
                <a:latin typeface="Tahoma"/>
                <a:cs typeface="Tahoma"/>
              </a:rPr>
              <a:t>ФЗ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части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>
              <a:lnSpc>
                <a:spcPts val="1785"/>
              </a:lnSpc>
            </a:pP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О</a:t>
            </a:r>
            <a:r>
              <a:rPr sz="1500" spc="-20" dirty="0">
                <a:solidFill>
                  <a:srgbClr val="00B050"/>
                </a:solidFill>
                <a:latin typeface="Times New Roman"/>
                <a:cs typeface="Times New Roman"/>
              </a:rPr>
              <a:t>БЯ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ЗА</a:t>
            </a:r>
            <a:r>
              <a:rPr sz="1500" spc="-20" dirty="0">
                <a:solidFill>
                  <a:srgbClr val="00B050"/>
                </a:solidFill>
                <a:latin typeface="Times New Roman"/>
                <a:cs typeface="Times New Roman"/>
              </a:rPr>
              <a:t>НН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ОС</a:t>
            </a:r>
            <a:r>
              <a:rPr sz="1500" spc="-20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500" spc="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заключения</a:t>
            </a:r>
            <a:r>
              <a:rPr sz="15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цифрового</a:t>
            </a:r>
            <a:r>
              <a:rPr sz="1500" spc="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контракта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36830" marR="170815" indent="-24765">
              <a:lnSpc>
                <a:spcPct val="100699"/>
              </a:lnSpc>
              <a:spcBef>
                <a:spcPts val="1789"/>
              </a:spcBef>
            </a:pPr>
            <a:r>
              <a:rPr sz="1500" b="1" spc="-75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1500" b="1" spc="-75" dirty="0">
                <a:solidFill>
                  <a:srgbClr val="00B050"/>
                </a:solidFill>
                <a:latin typeface="Tahoma"/>
                <a:cs typeface="Tahoma"/>
              </a:rPr>
              <a:t>ывод:</a:t>
            </a:r>
            <a:r>
              <a:rPr sz="1500" b="1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«цифровые»</a:t>
            </a:r>
            <a:r>
              <a:rPr sz="15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пункты</a:t>
            </a:r>
            <a:r>
              <a:rPr sz="15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7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5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40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5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5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5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5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ФЗ,</a:t>
            </a:r>
            <a:r>
              <a:rPr sz="15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Е</a:t>
            </a:r>
            <a:r>
              <a:rPr sz="15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imes New Roman"/>
                <a:cs typeface="Times New Roman"/>
              </a:rPr>
              <a:t>ВХ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ОД</a:t>
            </a:r>
            <a:r>
              <a:rPr sz="1500" spc="-10" dirty="0">
                <a:solidFill>
                  <a:srgbClr val="00B050"/>
                </a:solidFill>
                <a:latin typeface="Times New Roman"/>
                <a:cs typeface="Times New Roman"/>
              </a:rPr>
              <a:t>ЯТ</a:t>
            </a:r>
            <a:r>
              <a:rPr sz="150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перечень</a:t>
            </a:r>
            <a:r>
              <a:rPr sz="15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исключений </a:t>
            </a:r>
            <a:r>
              <a:rPr sz="1500" spc="-60" dirty="0">
                <a:solidFill>
                  <a:srgbClr val="00B050"/>
                </a:solidFill>
                <a:latin typeface="Tahoma"/>
                <a:cs typeface="Tahoma"/>
              </a:rPr>
              <a:t>(ч.</a:t>
            </a:r>
            <a:r>
              <a:rPr sz="15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40" dirty="0">
                <a:solidFill>
                  <a:srgbClr val="00B050"/>
                </a:solidFill>
                <a:latin typeface="Tahoma"/>
                <a:cs typeface="Tahoma"/>
              </a:rPr>
              <a:t>15</a:t>
            </a:r>
            <a:r>
              <a:rPr sz="15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34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500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ФЗ)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требуют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соблюдения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частей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spc="110" dirty="0">
                <a:latin typeface="Tahoma"/>
                <a:cs typeface="Tahoma"/>
              </a:rPr>
              <a:t>4-</a:t>
            </a:r>
            <a:r>
              <a:rPr sz="1500" spc="-45" dirty="0">
                <a:latin typeface="Tahoma"/>
                <a:cs typeface="Tahoma"/>
              </a:rPr>
              <a:t>9,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-120" dirty="0">
                <a:latin typeface="Tahoma"/>
                <a:cs typeface="Tahoma"/>
              </a:rPr>
              <a:t>11-13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ст.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34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Закона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N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95" dirty="0">
                <a:latin typeface="Tahoma"/>
                <a:cs typeface="Tahoma"/>
              </a:rPr>
              <a:t>44-</a:t>
            </a:r>
            <a:r>
              <a:rPr sz="1500" spc="-25" dirty="0">
                <a:latin typeface="Tahoma"/>
                <a:cs typeface="Tahoma"/>
              </a:rPr>
              <a:t>ФЗ, </a:t>
            </a:r>
            <a:r>
              <a:rPr sz="1500" dirty="0">
                <a:latin typeface="Tahoma"/>
                <a:cs typeface="Tahoma"/>
              </a:rPr>
              <a:t>а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вот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например,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-40" dirty="0">
                <a:solidFill>
                  <a:srgbClr val="00B050"/>
                </a:solidFill>
                <a:latin typeface="Tahoma"/>
                <a:cs typeface="Tahoma"/>
              </a:rPr>
              <a:t>пп.</a:t>
            </a:r>
            <a:r>
              <a:rPr sz="1500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90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5</a:t>
            </a:r>
            <a:r>
              <a:rPr sz="15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цифровизация,</a:t>
            </a:r>
            <a:r>
              <a:rPr sz="1500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которых</a:t>
            </a:r>
            <a:r>
              <a:rPr sz="15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наступит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лишь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1500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01.06.2026</a:t>
            </a:r>
            <a:r>
              <a:rPr sz="15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попадают</a:t>
            </a:r>
            <a:r>
              <a:rPr sz="1500" spc="-25" dirty="0">
                <a:solidFill>
                  <a:srgbClr val="00B050"/>
                </a:solidFill>
                <a:latin typeface="Tahoma"/>
                <a:cs typeface="Tahoma"/>
              </a:rPr>
              <a:t> под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исключение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281190" y="1676400"/>
            <a:ext cx="8662670" cy="4132579"/>
            <a:chOff x="275056" y="917308"/>
            <a:chExt cx="8662670" cy="4132579"/>
          </a:xfrm>
          <a:solidFill>
            <a:srgbClr val="FFFF00"/>
          </a:solidFill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5056" y="917308"/>
              <a:ext cx="4797933" cy="4132326"/>
            </a:xfrm>
            <a:prstGeom prst="rect">
              <a:avLst/>
            </a:prstGeom>
            <a:grpFill/>
          </p:spPr>
        </p:pic>
        <p:sp>
          <p:nvSpPr>
            <p:cNvPr id="6" name="object 6"/>
            <p:cNvSpPr/>
            <p:nvPr/>
          </p:nvSpPr>
          <p:spPr>
            <a:xfrm>
              <a:off x="4195190" y="1606295"/>
              <a:ext cx="4742180" cy="2856865"/>
            </a:xfrm>
            <a:custGeom>
              <a:avLst/>
              <a:gdLst/>
              <a:ahLst/>
              <a:cxnLst/>
              <a:rect l="l" t="t" r="r" b="b"/>
              <a:pathLst>
                <a:path w="4742180" h="2856865">
                  <a:moveTo>
                    <a:pt x="4742180" y="0"/>
                  </a:moveTo>
                  <a:lnTo>
                    <a:pt x="1660906" y="0"/>
                  </a:lnTo>
                  <a:lnTo>
                    <a:pt x="1660906" y="1071245"/>
                  </a:lnTo>
                  <a:lnTo>
                    <a:pt x="714248" y="1071245"/>
                  </a:lnTo>
                  <a:lnTo>
                    <a:pt x="714248" y="714248"/>
                  </a:lnTo>
                  <a:lnTo>
                    <a:pt x="0" y="1428369"/>
                  </a:lnTo>
                  <a:lnTo>
                    <a:pt x="714248" y="2142490"/>
                  </a:lnTo>
                  <a:lnTo>
                    <a:pt x="714248" y="1785493"/>
                  </a:lnTo>
                  <a:lnTo>
                    <a:pt x="1660906" y="1785493"/>
                  </a:lnTo>
                  <a:lnTo>
                    <a:pt x="1660906" y="2856687"/>
                  </a:lnTo>
                  <a:lnTo>
                    <a:pt x="4742180" y="2856687"/>
                  </a:lnTo>
                  <a:lnTo>
                    <a:pt x="4742180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7886700" cy="4283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34290">
              <a:lnSpc>
                <a:spcPct val="100000"/>
              </a:lnSpc>
              <a:spcBef>
                <a:spcPts val="100"/>
              </a:spcBef>
            </a:pPr>
            <a:r>
              <a:rPr sz="27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700" b="1" spc="-140" dirty="0">
                <a:solidFill>
                  <a:srgbClr val="00B050"/>
                </a:solidFill>
              </a:rPr>
              <a:t>ифровой</a:t>
            </a:r>
            <a:r>
              <a:rPr sz="2700" b="1" spc="-165" dirty="0">
                <a:solidFill>
                  <a:srgbClr val="00B050"/>
                </a:solidFill>
              </a:rPr>
              <a:t> </a:t>
            </a:r>
            <a:r>
              <a:rPr sz="2700" b="1" spc="-215" dirty="0">
                <a:solidFill>
                  <a:srgbClr val="00B050"/>
                </a:solidFill>
              </a:rPr>
              <a:t>ЕП:</a:t>
            </a:r>
            <a:r>
              <a:rPr sz="2700" b="1" spc="-155" dirty="0">
                <a:solidFill>
                  <a:srgbClr val="00B050"/>
                </a:solidFill>
              </a:rPr>
              <a:t> </a:t>
            </a:r>
            <a:r>
              <a:rPr sz="2700" b="1" spc="-125" dirty="0">
                <a:solidFill>
                  <a:srgbClr val="00B050"/>
                </a:solidFill>
              </a:rPr>
              <a:t>автоформирование</a:t>
            </a:r>
            <a:r>
              <a:rPr sz="2700" b="1" spc="-95" dirty="0">
                <a:solidFill>
                  <a:srgbClr val="00B050"/>
                </a:solidFill>
              </a:rPr>
              <a:t> </a:t>
            </a:r>
            <a:r>
              <a:rPr sz="2700" b="1" spc="-125" dirty="0">
                <a:solidFill>
                  <a:srgbClr val="00B050"/>
                </a:solidFill>
              </a:rPr>
              <a:t>сведений</a:t>
            </a:r>
            <a:r>
              <a:rPr sz="2700" b="1" spc="-145" dirty="0">
                <a:solidFill>
                  <a:srgbClr val="00B050"/>
                </a:solidFill>
              </a:rPr>
              <a:t> </a:t>
            </a:r>
            <a:r>
              <a:rPr sz="2700" b="1" spc="-160" dirty="0">
                <a:solidFill>
                  <a:srgbClr val="00B050"/>
                </a:solidFill>
              </a:rPr>
              <a:t>для</a:t>
            </a:r>
            <a:r>
              <a:rPr sz="2700" b="1" spc="-170" dirty="0">
                <a:solidFill>
                  <a:srgbClr val="00B050"/>
                </a:solidFill>
              </a:rPr>
              <a:t> </a:t>
            </a:r>
            <a:r>
              <a:rPr sz="2700" b="1" spc="-25" dirty="0">
                <a:solidFill>
                  <a:srgbClr val="00B050"/>
                </a:solidFill>
              </a:rPr>
              <a:t>РК</a:t>
            </a:r>
            <a:endParaRPr sz="27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67401" y="2438400"/>
            <a:ext cx="3076104" cy="21794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0"/>
              </a:spcBef>
            </a:pPr>
            <a:r>
              <a:rPr sz="1400" spc="10" dirty="0">
                <a:latin typeface="Times New Roman"/>
                <a:cs typeface="Times New Roman"/>
              </a:rPr>
              <a:t>Н</a:t>
            </a:r>
            <a:r>
              <a:rPr sz="1400" spc="10" dirty="0">
                <a:latin typeface="Tahoma"/>
                <a:cs typeface="Tahoma"/>
              </a:rPr>
              <a:t>а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основании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данных </a:t>
            </a:r>
            <a:r>
              <a:rPr sz="1400" spc="20" dirty="0">
                <a:latin typeface="Tahoma"/>
                <a:cs typeface="Tahoma"/>
              </a:rPr>
              <a:t>электронного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структурированного </a:t>
            </a:r>
            <a:r>
              <a:rPr sz="1400" spc="20" dirty="0">
                <a:latin typeface="Tahoma"/>
                <a:cs typeface="Tahoma"/>
              </a:rPr>
              <a:t>контракта,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30" dirty="0">
                <a:latin typeface="Tahoma"/>
                <a:cs typeface="Tahoma"/>
              </a:rPr>
              <a:t>сформированного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с </a:t>
            </a:r>
            <a:r>
              <a:rPr sz="1400" spc="30" dirty="0">
                <a:latin typeface="Tahoma"/>
                <a:cs typeface="Tahoma"/>
              </a:rPr>
              <a:t>использованием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ЕИС,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формируются</a:t>
            </a:r>
            <a:r>
              <a:rPr sz="14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сведения</a:t>
            </a:r>
            <a:r>
              <a:rPr sz="14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реестре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контрактов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ЕИС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30480">
              <a:spcBef>
                <a:spcPts val="1685"/>
              </a:spcBef>
            </a:pPr>
            <a:r>
              <a:rPr sz="1400" dirty="0">
                <a:latin typeface="Tahoma"/>
                <a:cs typeface="Tahoma"/>
              </a:rPr>
              <a:t>Для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этого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контекстном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меню </a:t>
            </a:r>
            <a:r>
              <a:rPr sz="1400" spc="10" dirty="0">
                <a:latin typeface="Tahoma"/>
                <a:cs typeface="Tahoma"/>
              </a:rPr>
              <a:t>заключенного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11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доступна </a:t>
            </a:r>
            <a:r>
              <a:rPr sz="1400" spc="10" dirty="0">
                <a:latin typeface="Tahoma"/>
                <a:cs typeface="Tahoma"/>
              </a:rPr>
              <a:t>кнопка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«Сформировать</a:t>
            </a:r>
            <a:r>
              <a:rPr sz="14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сведения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для реестра</a:t>
            </a:r>
            <a:r>
              <a:rPr sz="14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контрактов»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31620" y="5158231"/>
            <a:ext cx="1005840" cy="281940"/>
          </a:xfrm>
          <a:custGeom>
            <a:avLst/>
            <a:gdLst/>
            <a:ahLst/>
            <a:cxnLst/>
            <a:rect l="l" t="t" r="r" b="b"/>
            <a:pathLst>
              <a:path w="1005839" h="281939">
                <a:moveTo>
                  <a:pt x="1005840" y="0"/>
                </a:moveTo>
                <a:lnTo>
                  <a:pt x="956691" y="0"/>
                </a:lnTo>
                <a:lnTo>
                  <a:pt x="956691" y="49530"/>
                </a:lnTo>
                <a:lnTo>
                  <a:pt x="956691" y="232410"/>
                </a:lnTo>
                <a:lnTo>
                  <a:pt x="49149" y="232410"/>
                </a:lnTo>
                <a:lnTo>
                  <a:pt x="49149" y="49530"/>
                </a:lnTo>
                <a:lnTo>
                  <a:pt x="956691" y="49530"/>
                </a:lnTo>
                <a:lnTo>
                  <a:pt x="956691" y="0"/>
                </a:lnTo>
                <a:lnTo>
                  <a:pt x="0" y="0"/>
                </a:lnTo>
                <a:lnTo>
                  <a:pt x="0" y="49530"/>
                </a:lnTo>
                <a:lnTo>
                  <a:pt x="0" y="232410"/>
                </a:lnTo>
                <a:lnTo>
                  <a:pt x="0" y="281940"/>
                </a:lnTo>
                <a:lnTo>
                  <a:pt x="1005840" y="281940"/>
                </a:lnTo>
                <a:lnTo>
                  <a:pt x="1005840" y="232930"/>
                </a:lnTo>
                <a:lnTo>
                  <a:pt x="1005840" y="232410"/>
                </a:lnTo>
                <a:lnTo>
                  <a:pt x="1005840" y="49530"/>
                </a:lnTo>
                <a:lnTo>
                  <a:pt x="1005840" y="49288"/>
                </a:lnTo>
                <a:lnTo>
                  <a:pt x="100584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355918" y="1689609"/>
            <a:ext cx="8432165" cy="4283710"/>
            <a:chOff x="383783" y="890387"/>
            <a:chExt cx="8432165" cy="4283710"/>
          </a:xfrm>
          <a:solidFill>
            <a:srgbClr val="FFFF00"/>
          </a:solidFill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83783" y="890387"/>
              <a:ext cx="4609094" cy="4283329"/>
            </a:xfrm>
            <a:prstGeom prst="rect">
              <a:avLst/>
            </a:prstGeom>
            <a:grpFill/>
          </p:spPr>
        </p:pic>
        <p:sp>
          <p:nvSpPr>
            <p:cNvPr id="6" name="object 6"/>
            <p:cNvSpPr/>
            <p:nvPr/>
          </p:nvSpPr>
          <p:spPr>
            <a:xfrm>
              <a:off x="3846957" y="1103121"/>
              <a:ext cx="4968875" cy="3994785"/>
            </a:xfrm>
            <a:custGeom>
              <a:avLst/>
              <a:gdLst/>
              <a:ahLst/>
              <a:cxnLst/>
              <a:rect l="l" t="t" r="r" b="b"/>
              <a:pathLst>
                <a:path w="4968875" h="3994785">
                  <a:moveTo>
                    <a:pt x="4968494" y="0"/>
                  </a:moveTo>
                  <a:lnTo>
                    <a:pt x="1740153" y="0"/>
                  </a:lnTo>
                  <a:lnTo>
                    <a:pt x="1740153" y="1497965"/>
                  </a:lnTo>
                  <a:lnTo>
                    <a:pt x="998727" y="1497965"/>
                  </a:lnTo>
                  <a:lnTo>
                    <a:pt x="998727" y="998601"/>
                  </a:lnTo>
                  <a:lnTo>
                    <a:pt x="0" y="1997329"/>
                  </a:lnTo>
                  <a:lnTo>
                    <a:pt x="998727" y="2995980"/>
                  </a:lnTo>
                  <a:lnTo>
                    <a:pt x="998727" y="2496693"/>
                  </a:lnTo>
                  <a:lnTo>
                    <a:pt x="1740153" y="2496693"/>
                  </a:lnTo>
                  <a:lnTo>
                    <a:pt x="1740153" y="3994658"/>
                  </a:lnTo>
                  <a:lnTo>
                    <a:pt x="4968494" y="3994658"/>
                  </a:lnTo>
                  <a:lnTo>
                    <a:pt x="4968494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613383" y="1949329"/>
            <a:ext cx="3014345" cy="39008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400" dirty="0">
                <a:latin typeface="Times New Roman"/>
                <a:cs typeface="Times New Roman"/>
              </a:rPr>
              <a:t>Н</a:t>
            </a:r>
            <a:r>
              <a:rPr sz="1400" dirty="0">
                <a:latin typeface="Tahoma"/>
                <a:cs typeface="Tahoma"/>
              </a:rPr>
              <a:t>а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вкладке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«Прилагаемые </a:t>
            </a:r>
            <a:r>
              <a:rPr sz="1400" spc="20" dirty="0">
                <a:latin typeface="Tahoma"/>
                <a:cs typeface="Tahoma"/>
              </a:rPr>
              <a:t>документы»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F0000"/>
                </a:solidFill>
                <a:latin typeface="Tahoma"/>
                <a:cs typeface="Tahoma"/>
              </a:rPr>
              <a:t>необходимо</a:t>
            </a:r>
            <a:r>
              <a:rPr sz="1400" spc="-2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FF0000"/>
                </a:solidFill>
                <a:latin typeface="Tahoma"/>
                <a:cs typeface="Tahoma"/>
              </a:rPr>
              <a:t>загрузить </a:t>
            </a:r>
            <a:r>
              <a:rPr sz="1400" spc="20" dirty="0">
                <a:solidFill>
                  <a:srgbClr val="FF0000"/>
                </a:solidFill>
                <a:latin typeface="Tahoma"/>
                <a:cs typeface="Tahoma"/>
              </a:rPr>
              <a:t>документы,</a:t>
            </a:r>
            <a:r>
              <a:rPr sz="1400" spc="1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FF0000"/>
                </a:solidFill>
                <a:latin typeface="Tahoma"/>
                <a:cs typeface="Tahoma"/>
              </a:rPr>
              <a:t>сформированные</a:t>
            </a:r>
            <a:r>
              <a:rPr sz="1400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Tahoma"/>
                <a:cs typeface="Tahoma"/>
              </a:rPr>
              <a:t>без </a:t>
            </a:r>
            <a:r>
              <a:rPr sz="1400" spc="10" dirty="0">
                <a:solidFill>
                  <a:srgbClr val="FF0000"/>
                </a:solidFill>
                <a:latin typeface="Tahoma"/>
                <a:cs typeface="Tahoma"/>
              </a:rPr>
              <a:t>использования</a:t>
            </a:r>
            <a:r>
              <a:rPr sz="1400" spc="8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FF0000"/>
                </a:solidFill>
                <a:latin typeface="Tahoma"/>
                <a:cs typeface="Tahoma"/>
              </a:rPr>
              <a:t>ЕИС</a:t>
            </a:r>
            <a:endParaRPr sz="14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12700" marR="128905">
              <a:spcBef>
                <a:spcPts val="1680"/>
              </a:spcBef>
            </a:pPr>
            <a:r>
              <a:rPr sz="1400" dirty="0">
                <a:latin typeface="Tahoma"/>
                <a:cs typeface="Tahoma"/>
              </a:rPr>
              <a:t>Переключатель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-55" dirty="0">
                <a:latin typeface="Tahoma"/>
                <a:cs typeface="Tahoma"/>
              </a:rPr>
              <a:t>«в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форме </a:t>
            </a:r>
            <a:r>
              <a:rPr sz="1400" dirty="0">
                <a:latin typeface="Tahoma"/>
                <a:cs typeface="Tahoma"/>
              </a:rPr>
              <a:t>прикрепленного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файла»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доступен </a:t>
            </a:r>
            <a:r>
              <a:rPr sz="1400" dirty="0">
                <a:latin typeface="Tahoma"/>
                <a:cs typeface="Tahoma"/>
              </a:rPr>
              <a:t>в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случае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выбора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одного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из </a:t>
            </a:r>
            <a:r>
              <a:rPr sz="1400" spc="10" dirty="0">
                <a:latin typeface="Tahoma"/>
                <a:cs typeface="Tahoma"/>
              </a:rPr>
              <a:t>следующих пунктов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основания </a:t>
            </a:r>
            <a:r>
              <a:rPr sz="1400" spc="10" dirty="0">
                <a:latin typeface="Tahoma"/>
                <a:cs typeface="Tahoma"/>
              </a:rPr>
              <a:t>заключения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с </a:t>
            </a:r>
            <a:r>
              <a:rPr sz="1400" spc="30" dirty="0">
                <a:latin typeface="Tahoma"/>
                <a:cs typeface="Tahoma"/>
              </a:rPr>
              <a:t>едпоставщиком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(функция</a:t>
            </a:r>
            <a:endParaRPr sz="1400" dirty="0">
              <a:latin typeface="Tahoma"/>
              <a:cs typeface="Tahoma"/>
            </a:endParaRPr>
          </a:p>
          <a:p>
            <a:pPr marL="192405" marR="83820" indent="-180340"/>
            <a:r>
              <a:rPr sz="1400" spc="10" dirty="0">
                <a:latin typeface="Tahoma"/>
                <a:cs typeface="Tahoma"/>
              </a:rPr>
              <a:t>для </a:t>
            </a:r>
            <a:r>
              <a:rPr sz="1400" b="1" spc="10" dirty="0">
                <a:solidFill>
                  <a:srgbClr val="00B050"/>
                </a:solidFill>
                <a:latin typeface="Tahoma"/>
                <a:cs typeface="Tahoma"/>
              </a:rPr>
              <a:t>«коммунальных»</a:t>
            </a:r>
            <a:r>
              <a:rPr sz="1400" b="1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10" dirty="0">
                <a:solidFill>
                  <a:srgbClr val="00B050"/>
                </a:solidFill>
                <a:latin typeface="Tahoma"/>
                <a:cs typeface="Tahoma"/>
              </a:rPr>
              <a:t>контрактов): </a:t>
            </a:r>
            <a:r>
              <a:rPr sz="1400" b="1" spc="-50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1400" b="1" spc="-1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400" b="1" spc="2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1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400" b="1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4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400" b="1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b="1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400" b="1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b="1" spc="35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endParaRPr sz="1400" b="1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92405"/>
            <a:r>
              <a:rPr sz="1400" b="1" spc="-50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1400" b="1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80" dirty="0">
                <a:solidFill>
                  <a:srgbClr val="00B050"/>
                </a:solidFill>
                <a:latin typeface="Tahoma"/>
                <a:cs typeface="Tahoma"/>
              </a:rPr>
              <a:t>8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 ч.</a:t>
            </a:r>
            <a:r>
              <a:rPr sz="1400" b="1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1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400" b="1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400" b="1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400" b="1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b="1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400" b="1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b="1" spc="35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endParaRPr sz="1400" b="1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92405">
              <a:spcBef>
                <a:spcPts val="5"/>
              </a:spcBef>
            </a:pPr>
            <a:r>
              <a:rPr sz="1400" b="1" spc="-50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1400" b="1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22</a:t>
            </a:r>
            <a:r>
              <a:rPr sz="1400" b="1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400" b="1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1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400" b="1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b="1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400" b="1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b="1" spc="35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r>
              <a:rPr lang="ru-RU" sz="1400" b="1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50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1400" b="1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29</a:t>
            </a:r>
            <a:r>
              <a:rPr sz="1400" b="1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1400" b="1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1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20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1400" b="1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400" b="1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b="1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400" b="1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10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b="1" spc="30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endParaRPr sz="1400" b="1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55918" y="296307"/>
            <a:ext cx="7886700" cy="44307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68580">
              <a:lnSpc>
                <a:spcPct val="100000"/>
              </a:lnSpc>
              <a:spcBef>
                <a:spcPts val="95"/>
              </a:spcBef>
            </a:pPr>
            <a:r>
              <a:rPr sz="2800" b="1" spc="-140" dirty="0">
                <a:solidFill>
                  <a:srgbClr val="00B050"/>
                </a:solidFill>
                <a:latin typeface="Times New Roman"/>
                <a:cs typeface="Times New Roman"/>
              </a:rPr>
              <a:t>Ц</a:t>
            </a:r>
            <a:r>
              <a:rPr sz="2800" b="1" spc="-140" dirty="0">
                <a:solidFill>
                  <a:srgbClr val="00B050"/>
                </a:solidFill>
              </a:rPr>
              <a:t>ифровой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185" dirty="0">
                <a:solidFill>
                  <a:srgbClr val="00B050"/>
                </a:solidFill>
              </a:rPr>
              <a:t>ЕП </a:t>
            </a:r>
            <a:r>
              <a:rPr sz="2800" b="1" spc="-65" dirty="0">
                <a:solidFill>
                  <a:srgbClr val="00B050"/>
                </a:solidFill>
              </a:rPr>
              <a:t>с</a:t>
            </a:r>
            <a:r>
              <a:rPr sz="2800" b="1" spc="-190" dirty="0">
                <a:solidFill>
                  <a:srgbClr val="00B050"/>
                </a:solidFill>
              </a:rPr>
              <a:t> </a:t>
            </a:r>
            <a:r>
              <a:rPr sz="2800" b="1" spc="-70" dirty="0">
                <a:solidFill>
                  <a:srgbClr val="00B050"/>
                </a:solidFill>
              </a:rPr>
              <a:t>монополистами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5300" y="4886451"/>
            <a:ext cx="4367530" cy="281940"/>
          </a:xfrm>
          <a:custGeom>
            <a:avLst/>
            <a:gdLst/>
            <a:ahLst/>
            <a:cxnLst/>
            <a:rect l="l" t="t" r="r" b="b"/>
            <a:pathLst>
              <a:path w="4367530" h="281939">
                <a:moveTo>
                  <a:pt x="4367022" y="49657"/>
                </a:moveTo>
                <a:lnTo>
                  <a:pt x="4317873" y="49657"/>
                </a:lnTo>
                <a:lnTo>
                  <a:pt x="4317873" y="233299"/>
                </a:lnTo>
                <a:lnTo>
                  <a:pt x="4367022" y="233299"/>
                </a:lnTo>
                <a:lnTo>
                  <a:pt x="4367022" y="49657"/>
                </a:lnTo>
                <a:close/>
              </a:path>
              <a:path w="4367530" h="281939">
                <a:moveTo>
                  <a:pt x="4367022" y="0"/>
                </a:moveTo>
                <a:lnTo>
                  <a:pt x="0" y="0"/>
                </a:lnTo>
                <a:lnTo>
                  <a:pt x="0" y="49530"/>
                </a:lnTo>
                <a:lnTo>
                  <a:pt x="0" y="233680"/>
                </a:lnTo>
                <a:lnTo>
                  <a:pt x="0" y="281940"/>
                </a:lnTo>
                <a:lnTo>
                  <a:pt x="4367022" y="281940"/>
                </a:lnTo>
                <a:lnTo>
                  <a:pt x="4367022" y="233680"/>
                </a:lnTo>
                <a:lnTo>
                  <a:pt x="49149" y="233680"/>
                </a:lnTo>
                <a:lnTo>
                  <a:pt x="49149" y="49530"/>
                </a:lnTo>
                <a:lnTo>
                  <a:pt x="4367022" y="49530"/>
                </a:lnTo>
                <a:lnTo>
                  <a:pt x="4367022" y="0"/>
                </a:lnTo>
                <a:close/>
              </a:path>
            </a:pathLst>
          </a:custGeom>
          <a:solidFill>
            <a:srgbClr val="0450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EB673AE-8759-47DC-83C4-7694F540A59A}"/>
              </a:ext>
            </a:extLst>
          </p:cNvPr>
          <p:cNvSpPr/>
          <p:nvPr/>
        </p:nvSpPr>
        <p:spPr>
          <a:xfrm>
            <a:off x="228600" y="914400"/>
            <a:ext cx="83820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</a:rPr>
              <a:t>Существующие модели автоматизации ЗМО</a:t>
            </a:r>
          </a:p>
          <a:p>
            <a:pPr lvl="0"/>
            <a:endParaRPr lang="ru-RU" dirty="0">
              <a:solidFill>
                <a:srgbClr val="7030A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30A0"/>
                </a:solidFill>
              </a:rPr>
              <a:t>создание подсистемы в составе региональной информационной системы в сфере закупок,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30A0"/>
                </a:solidFill>
              </a:rPr>
              <a:t>создание отдельной информационной системы, ( пример: «Биржевая площадка» в Республике Татарстан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30A0"/>
                </a:solidFill>
              </a:rPr>
              <a:t>использование информационной системы иного региона, ( более 40 регионов используют портал поставщиков г. Москвы»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30A0"/>
                </a:solidFill>
              </a:rPr>
              <a:t>использование информационной системы хозяйствующего субъекта (площадки)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dirty="0">
              <a:solidFill>
                <a:srgbClr val="7030A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7030A0"/>
                </a:solidFill>
              </a:rPr>
              <a:t>Заказчиками </a:t>
            </a:r>
            <a:r>
              <a:rPr lang="ru-RU" b="1" u="sng" dirty="0">
                <a:solidFill>
                  <a:srgbClr val="FF0000"/>
                </a:solidFill>
              </a:rPr>
              <a:t>более 60 субъектов используются </a:t>
            </a:r>
            <a:r>
              <a:rPr lang="ru-RU" dirty="0">
                <a:solidFill>
                  <a:srgbClr val="7030A0"/>
                </a:solidFill>
              </a:rPr>
              <a:t>информационные системы, созданные операторами электронных площадок, в том числе акционерным обществом </a:t>
            </a:r>
            <a:r>
              <a:rPr lang="ru-RU" b="1" u="sng" dirty="0">
                <a:solidFill>
                  <a:srgbClr val="FF0000"/>
                </a:solidFill>
              </a:rPr>
              <a:t>"Сбербанк - Автоматизированная система торгов" ("SberB2B"),</a:t>
            </a:r>
          </a:p>
          <a:p>
            <a:pPr lvl="0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98486D-9744-462F-85FB-4AE1C23CD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80" y="0"/>
            <a:ext cx="295072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62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" y="228600"/>
            <a:ext cx="8991570" cy="412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2099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2" y="457200"/>
            <a:ext cx="9067188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45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5442" y="150398"/>
            <a:ext cx="8572500" cy="502541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sz="3200" dirty="0">
                <a:solidFill>
                  <a:srgbClr val="00B050"/>
                </a:solidFill>
              </a:rPr>
              <a:t>ВКЛЮЧЕНИЕ</a:t>
            </a:r>
            <a:r>
              <a:rPr sz="3200" spc="-19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СВЕДЕНИЙ</a:t>
            </a:r>
            <a:r>
              <a:rPr sz="3200" spc="-26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В</a:t>
            </a:r>
            <a:r>
              <a:rPr sz="3200" spc="-15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РЕЕСТР</a:t>
            </a:r>
            <a:r>
              <a:rPr sz="3200" spc="-19" dirty="0">
                <a:solidFill>
                  <a:srgbClr val="00B050"/>
                </a:solidFill>
              </a:rPr>
              <a:t> </a:t>
            </a:r>
            <a:r>
              <a:rPr sz="3200" spc="-8" dirty="0">
                <a:solidFill>
                  <a:srgbClr val="00B050"/>
                </a:solidFill>
              </a:rPr>
              <a:t>КОНТРАКТОВ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87545" y="1260143"/>
            <a:ext cx="4565333" cy="2654618"/>
            <a:chOff x="2862833" y="722376"/>
            <a:chExt cx="6087110" cy="3539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08347" y="722376"/>
              <a:ext cx="2724911" cy="135636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62834" y="2213736"/>
              <a:ext cx="6087110" cy="2047875"/>
            </a:xfrm>
            <a:custGeom>
              <a:avLst/>
              <a:gdLst/>
              <a:ahLst/>
              <a:cxnLst/>
              <a:rect l="l" t="t" r="r" b="b"/>
              <a:pathLst>
                <a:path w="6087109" h="2047875">
                  <a:moveTo>
                    <a:pt x="932688" y="1991106"/>
                  </a:moveTo>
                  <a:lnTo>
                    <a:pt x="921943" y="1965198"/>
                  </a:lnTo>
                  <a:lnTo>
                    <a:pt x="900049" y="1912366"/>
                  </a:lnTo>
                  <a:lnTo>
                    <a:pt x="895819" y="1946008"/>
                  </a:lnTo>
                  <a:lnTo>
                    <a:pt x="894346" y="1944738"/>
                  </a:lnTo>
                  <a:lnTo>
                    <a:pt x="894346" y="1957679"/>
                  </a:lnTo>
                  <a:lnTo>
                    <a:pt x="894321" y="1957882"/>
                  </a:lnTo>
                  <a:lnTo>
                    <a:pt x="894168" y="1957882"/>
                  </a:lnTo>
                  <a:lnTo>
                    <a:pt x="894346" y="1957679"/>
                  </a:lnTo>
                  <a:lnTo>
                    <a:pt x="894346" y="1944738"/>
                  </a:lnTo>
                  <a:lnTo>
                    <a:pt x="481444" y="1586090"/>
                  </a:lnTo>
                  <a:lnTo>
                    <a:pt x="486537" y="1581658"/>
                  </a:lnTo>
                  <a:lnTo>
                    <a:pt x="473456" y="1566672"/>
                  </a:lnTo>
                  <a:lnTo>
                    <a:pt x="466280" y="1572907"/>
                  </a:lnTo>
                  <a:lnTo>
                    <a:pt x="459105" y="1566672"/>
                  </a:lnTo>
                  <a:lnTo>
                    <a:pt x="446151" y="1581658"/>
                  </a:lnTo>
                  <a:lnTo>
                    <a:pt x="451180" y="1586026"/>
                  </a:lnTo>
                  <a:lnTo>
                    <a:pt x="36830" y="1946033"/>
                  </a:lnTo>
                  <a:lnTo>
                    <a:pt x="32512" y="1912366"/>
                  </a:lnTo>
                  <a:lnTo>
                    <a:pt x="0" y="1991106"/>
                  </a:lnTo>
                  <a:lnTo>
                    <a:pt x="82550" y="1969897"/>
                  </a:lnTo>
                  <a:lnTo>
                    <a:pt x="65328" y="1965198"/>
                  </a:lnTo>
                  <a:lnTo>
                    <a:pt x="49733" y="1960943"/>
                  </a:lnTo>
                  <a:lnTo>
                    <a:pt x="466331" y="1599196"/>
                  </a:lnTo>
                  <a:lnTo>
                    <a:pt x="882853" y="1960968"/>
                  </a:lnTo>
                  <a:lnTo>
                    <a:pt x="850138" y="1969897"/>
                  </a:lnTo>
                  <a:lnTo>
                    <a:pt x="932688" y="1991106"/>
                  </a:lnTo>
                  <a:close/>
                </a:path>
                <a:path w="6087109" h="2047875">
                  <a:moveTo>
                    <a:pt x="4707255" y="646938"/>
                  </a:moveTo>
                  <a:lnTo>
                    <a:pt x="4697806" y="635508"/>
                  </a:lnTo>
                  <a:lnTo>
                    <a:pt x="4653026" y="581279"/>
                  </a:lnTo>
                  <a:lnTo>
                    <a:pt x="4658753" y="614667"/>
                  </a:lnTo>
                  <a:lnTo>
                    <a:pt x="3320631" y="21767"/>
                  </a:lnTo>
                  <a:lnTo>
                    <a:pt x="3329051" y="18034"/>
                  </a:lnTo>
                  <a:lnTo>
                    <a:pt x="3321050" y="0"/>
                  </a:lnTo>
                  <a:lnTo>
                    <a:pt x="3296272" y="10972"/>
                  </a:lnTo>
                  <a:lnTo>
                    <a:pt x="3271520" y="0"/>
                  </a:lnTo>
                  <a:lnTo>
                    <a:pt x="3263392" y="18034"/>
                  </a:lnTo>
                  <a:lnTo>
                    <a:pt x="3271863" y="21793"/>
                  </a:lnTo>
                  <a:lnTo>
                    <a:pt x="1933676" y="614667"/>
                  </a:lnTo>
                  <a:lnTo>
                    <a:pt x="1939417" y="581279"/>
                  </a:lnTo>
                  <a:lnTo>
                    <a:pt x="1885188" y="646938"/>
                  </a:lnTo>
                  <a:lnTo>
                    <a:pt x="1970278" y="650875"/>
                  </a:lnTo>
                  <a:lnTo>
                    <a:pt x="1945982" y="635508"/>
                  </a:lnTo>
                  <a:lnTo>
                    <a:pt x="1941703" y="632802"/>
                  </a:lnTo>
                  <a:lnTo>
                    <a:pt x="1955901" y="626516"/>
                  </a:lnTo>
                  <a:lnTo>
                    <a:pt x="3296208" y="32588"/>
                  </a:lnTo>
                  <a:lnTo>
                    <a:pt x="4650727" y="632802"/>
                  </a:lnTo>
                  <a:lnTo>
                    <a:pt x="4622165" y="650875"/>
                  </a:lnTo>
                  <a:lnTo>
                    <a:pt x="4707255" y="646938"/>
                  </a:lnTo>
                  <a:close/>
                </a:path>
                <a:path w="6087109" h="2047875">
                  <a:moveTo>
                    <a:pt x="6086856" y="1971421"/>
                  </a:moveTo>
                  <a:lnTo>
                    <a:pt x="6058662" y="1990217"/>
                  </a:lnTo>
                  <a:lnTo>
                    <a:pt x="6058662" y="1543685"/>
                  </a:lnTo>
                  <a:lnTo>
                    <a:pt x="6038850" y="1543685"/>
                  </a:lnTo>
                  <a:lnTo>
                    <a:pt x="6038850" y="1990217"/>
                  </a:lnTo>
                  <a:lnTo>
                    <a:pt x="6010656" y="1971421"/>
                  </a:lnTo>
                  <a:lnTo>
                    <a:pt x="6048756" y="2047621"/>
                  </a:lnTo>
                  <a:lnTo>
                    <a:pt x="6074156" y="1996821"/>
                  </a:lnTo>
                  <a:lnTo>
                    <a:pt x="6086856" y="1971421"/>
                  </a:lnTo>
                  <a:close/>
                </a:path>
              </a:pathLst>
            </a:custGeom>
            <a:solidFill>
              <a:srgbClr val="465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76344" y="854964"/>
              <a:ext cx="3677411" cy="16504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59807" y="995172"/>
              <a:ext cx="3253740" cy="1226820"/>
            </a:xfrm>
            <a:custGeom>
              <a:avLst/>
              <a:gdLst/>
              <a:ahLst/>
              <a:cxnLst/>
              <a:rect l="l" t="t" r="r" b="b"/>
              <a:pathLst>
                <a:path w="3253740" h="1226820">
                  <a:moveTo>
                    <a:pt x="3140964" y="0"/>
                  </a:moveTo>
                  <a:lnTo>
                    <a:pt x="112775" y="0"/>
                  </a:lnTo>
                  <a:lnTo>
                    <a:pt x="68847" y="8852"/>
                  </a:lnTo>
                  <a:lnTo>
                    <a:pt x="33004" y="33004"/>
                  </a:lnTo>
                  <a:lnTo>
                    <a:pt x="8852" y="68847"/>
                  </a:lnTo>
                  <a:lnTo>
                    <a:pt x="0" y="112775"/>
                  </a:lnTo>
                  <a:lnTo>
                    <a:pt x="0" y="1114043"/>
                  </a:lnTo>
                  <a:lnTo>
                    <a:pt x="8852" y="1157972"/>
                  </a:lnTo>
                  <a:lnTo>
                    <a:pt x="33004" y="1193815"/>
                  </a:lnTo>
                  <a:lnTo>
                    <a:pt x="68847" y="1217967"/>
                  </a:lnTo>
                  <a:lnTo>
                    <a:pt x="112775" y="1226819"/>
                  </a:lnTo>
                  <a:lnTo>
                    <a:pt x="3140964" y="1226819"/>
                  </a:lnTo>
                  <a:lnTo>
                    <a:pt x="3184892" y="1217967"/>
                  </a:lnTo>
                  <a:lnTo>
                    <a:pt x="3220735" y="1193815"/>
                  </a:lnTo>
                  <a:lnTo>
                    <a:pt x="3244887" y="1157972"/>
                  </a:lnTo>
                  <a:lnTo>
                    <a:pt x="3253740" y="1114043"/>
                  </a:lnTo>
                  <a:lnTo>
                    <a:pt x="3253740" y="112775"/>
                  </a:lnTo>
                  <a:lnTo>
                    <a:pt x="3244887" y="68847"/>
                  </a:lnTo>
                  <a:lnTo>
                    <a:pt x="3220735" y="33004"/>
                  </a:lnTo>
                  <a:lnTo>
                    <a:pt x="3184892" y="8852"/>
                  </a:lnTo>
                  <a:lnTo>
                    <a:pt x="3140964" y="0"/>
                  </a:lnTo>
                  <a:close/>
                </a:path>
              </a:pathLst>
            </a:custGeom>
            <a:solidFill>
              <a:srgbClr val="DADF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4559807" y="995172"/>
              <a:ext cx="3253740" cy="1226820"/>
            </a:xfrm>
            <a:custGeom>
              <a:avLst/>
              <a:gdLst/>
              <a:ahLst/>
              <a:cxnLst/>
              <a:rect l="l" t="t" r="r" b="b"/>
              <a:pathLst>
                <a:path w="3253740" h="1226820">
                  <a:moveTo>
                    <a:pt x="0" y="112775"/>
                  </a:moveTo>
                  <a:lnTo>
                    <a:pt x="8852" y="68847"/>
                  </a:lnTo>
                  <a:lnTo>
                    <a:pt x="33004" y="33004"/>
                  </a:lnTo>
                  <a:lnTo>
                    <a:pt x="68847" y="8852"/>
                  </a:lnTo>
                  <a:lnTo>
                    <a:pt x="112775" y="0"/>
                  </a:lnTo>
                  <a:lnTo>
                    <a:pt x="3140964" y="0"/>
                  </a:lnTo>
                  <a:lnTo>
                    <a:pt x="3184892" y="8852"/>
                  </a:lnTo>
                  <a:lnTo>
                    <a:pt x="3220735" y="33004"/>
                  </a:lnTo>
                  <a:lnTo>
                    <a:pt x="3244887" y="68847"/>
                  </a:lnTo>
                  <a:lnTo>
                    <a:pt x="3253740" y="112775"/>
                  </a:lnTo>
                  <a:lnTo>
                    <a:pt x="3253740" y="1114043"/>
                  </a:lnTo>
                  <a:lnTo>
                    <a:pt x="3244887" y="1157972"/>
                  </a:lnTo>
                  <a:lnTo>
                    <a:pt x="3220735" y="1193815"/>
                  </a:lnTo>
                  <a:lnTo>
                    <a:pt x="3184892" y="1217967"/>
                  </a:lnTo>
                  <a:lnTo>
                    <a:pt x="3140964" y="1226819"/>
                  </a:lnTo>
                  <a:lnTo>
                    <a:pt x="112775" y="1226819"/>
                  </a:lnTo>
                  <a:lnTo>
                    <a:pt x="68847" y="1217967"/>
                  </a:lnTo>
                  <a:lnTo>
                    <a:pt x="33004" y="1193815"/>
                  </a:lnTo>
                  <a:lnTo>
                    <a:pt x="8852" y="1157972"/>
                  </a:lnTo>
                  <a:lnTo>
                    <a:pt x="0" y="1114043"/>
                  </a:lnTo>
                  <a:lnTo>
                    <a:pt x="0" y="1127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78593" y="1710023"/>
            <a:ext cx="1484946" cy="7025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6" algn="ctr">
              <a:spcBef>
                <a:spcPts val="79"/>
              </a:spcBef>
            </a:pPr>
            <a:r>
              <a:rPr sz="1500" spc="-8" dirty="0">
                <a:solidFill>
                  <a:srgbClr val="343846"/>
                </a:solidFill>
                <a:latin typeface="Roboto Lt"/>
                <a:cs typeface="Roboto Lt"/>
              </a:rPr>
              <a:t>СПОСОБ</a:t>
            </a:r>
            <a:endParaRPr sz="1500" dirty="0">
              <a:latin typeface="Roboto Lt"/>
              <a:cs typeface="Roboto Lt"/>
            </a:endParaRPr>
          </a:p>
          <a:p>
            <a:pPr marL="9525" marR="3810" algn="ctr"/>
            <a:r>
              <a:rPr sz="1500" spc="-8" dirty="0">
                <a:solidFill>
                  <a:srgbClr val="343846"/>
                </a:solidFill>
                <a:latin typeface="Roboto Lt"/>
                <a:cs typeface="Roboto Lt"/>
              </a:rPr>
              <a:t>ЗАКЛЮЧЕНИЯ КОНТРАКТА</a:t>
            </a:r>
            <a:endParaRPr sz="1500" dirty="0">
              <a:latin typeface="Roboto Lt"/>
              <a:cs typeface="Roboto L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04163" y="2734055"/>
            <a:ext cx="2361724" cy="1170623"/>
            <a:chOff x="1738883" y="2502407"/>
            <a:chExt cx="3148965" cy="15608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8883" y="2502407"/>
              <a:ext cx="3148584" cy="15605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22347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2620391" y="0"/>
                  </a:moveTo>
                  <a:lnTo>
                    <a:pt x="104520" y="0"/>
                  </a:lnTo>
                  <a:lnTo>
                    <a:pt x="63811" y="8205"/>
                  </a:lnTo>
                  <a:lnTo>
                    <a:pt x="30591" y="30591"/>
                  </a:lnTo>
                  <a:lnTo>
                    <a:pt x="8205" y="63811"/>
                  </a:lnTo>
                  <a:lnTo>
                    <a:pt x="0" y="104521"/>
                  </a:lnTo>
                  <a:lnTo>
                    <a:pt x="0" y="1032383"/>
                  </a:lnTo>
                  <a:lnTo>
                    <a:pt x="8205" y="1073092"/>
                  </a:lnTo>
                  <a:lnTo>
                    <a:pt x="30591" y="1106312"/>
                  </a:lnTo>
                  <a:lnTo>
                    <a:pt x="63811" y="1128698"/>
                  </a:lnTo>
                  <a:lnTo>
                    <a:pt x="104520" y="1136904"/>
                  </a:lnTo>
                  <a:lnTo>
                    <a:pt x="2620391" y="1136904"/>
                  </a:lnTo>
                  <a:lnTo>
                    <a:pt x="2661100" y="1128698"/>
                  </a:lnTo>
                  <a:lnTo>
                    <a:pt x="2694320" y="1106312"/>
                  </a:lnTo>
                  <a:lnTo>
                    <a:pt x="2716706" y="1073092"/>
                  </a:lnTo>
                  <a:lnTo>
                    <a:pt x="2724912" y="1032383"/>
                  </a:lnTo>
                  <a:lnTo>
                    <a:pt x="2724912" y="104521"/>
                  </a:lnTo>
                  <a:lnTo>
                    <a:pt x="2716706" y="63811"/>
                  </a:lnTo>
                  <a:lnTo>
                    <a:pt x="2694320" y="30591"/>
                  </a:lnTo>
                  <a:lnTo>
                    <a:pt x="2661100" y="8205"/>
                  </a:lnTo>
                  <a:lnTo>
                    <a:pt x="2620391" y="0"/>
                  </a:lnTo>
                  <a:close/>
                </a:path>
              </a:pathLst>
            </a:custGeom>
            <a:solidFill>
              <a:srgbClr val="E4E9F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022347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0" y="104521"/>
                  </a:moveTo>
                  <a:lnTo>
                    <a:pt x="8205" y="63811"/>
                  </a:lnTo>
                  <a:lnTo>
                    <a:pt x="30591" y="30591"/>
                  </a:lnTo>
                  <a:lnTo>
                    <a:pt x="63811" y="8205"/>
                  </a:lnTo>
                  <a:lnTo>
                    <a:pt x="104520" y="0"/>
                  </a:lnTo>
                  <a:lnTo>
                    <a:pt x="2620391" y="0"/>
                  </a:lnTo>
                  <a:lnTo>
                    <a:pt x="2661100" y="8205"/>
                  </a:lnTo>
                  <a:lnTo>
                    <a:pt x="2694320" y="30591"/>
                  </a:lnTo>
                  <a:lnTo>
                    <a:pt x="2716706" y="63811"/>
                  </a:lnTo>
                  <a:lnTo>
                    <a:pt x="2724912" y="104521"/>
                  </a:lnTo>
                  <a:lnTo>
                    <a:pt x="2724912" y="1032383"/>
                  </a:lnTo>
                  <a:lnTo>
                    <a:pt x="2716706" y="1073092"/>
                  </a:lnTo>
                  <a:lnTo>
                    <a:pt x="2694320" y="1106312"/>
                  </a:lnTo>
                  <a:lnTo>
                    <a:pt x="2661100" y="1128698"/>
                  </a:lnTo>
                  <a:lnTo>
                    <a:pt x="2620391" y="1136904"/>
                  </a:lnTo>
                  <a:lnTo>
                    <a:pt x="104520" y="1136904"/>
                  </a:lnTo>
                  <a:lnTo>
                    <a:pt x="63811" y="1128698"/>
                  </a:lnTo>
                  <a:lnTo>
                    <a:pt x="30591" y="1106312"/>
                  </a:lnTo>
                  <a:lnTo>
                    <a:pt x="8205" y="1073092"/>
                  </a:lnTo>
                  <a:lnTo>
                    <a:pt x="0" y="1032383"/>
                  </a:lnTo>
                  <a:lnTo>
                    <a:pt x="0" y="1045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20360" y="3146774"/>
            <a:ext cx="83724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БЕЗ</a:t>
            </a:r>
            <a:r>
              <a:rPr sz="1500" spc="-79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ЕИС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48681" y="2734055"/>
            <a:ext cx="2361724" cy="1170623"/>
            <a:chOff x="7264907" y="2502407"/>
            <a:chExt cx="3148965" cy="156083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4907" y="2502407"/>
              <a:ext cx="3148583" cy="15605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48371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2620391" y="0"/>
                  </a:moveTo>
                  <a:lnTo>
                    <a:pt x="104521" y="0"/>
                  </a:lnTo>
                  <a:lnTo>
                    <a:pt x="63811" y="8205"/>
                  </a:lnTo>
                  <a:lnTo>
                    <a:pt x="30591" y="30591"/>
                  </a:lnTo>
                  <a:lnTo>
                    <a:pt x="8205" y="63811"/>
                  </a:lnTo>
                  <a:lnTo>
                    <a:pt x="0" y="104521"/>
                  </a:lnTo>
                  <a:lnTo>
                    <a:pt x="0" y="1032383"/>
                  </a:lnTo>
                  <a:lnTo>
                    <a:pt x="8205" y="1073092"/>
                  </a:lnTo>
                  <a:lnTo>
                    <a:pt x="30591" y="1106312"/>
                  </a:lnTo>
                  <a:lnTo>
                    <a:pt x="63811" y="1128698"/>
                  </a:lnTo>
                  <a:lnTo>
                    <a:pt x="104521" y="1136904"/>
                  </a:lnTo>
                  <a:lnTo>
                    <a:pt x="2620391" y="1136904"/>
                  </a:lnTo>
                  <a:lnTo>
                    <a:pt x="2661100" y="1128698"/>
                  </a:lnTo>
                  <a:lnTo>
                    <a:pt x="2694320" y="1106312"/>
                  </a:lnTo>
                  <a:lnTo>
                    <a:pt x="2716706" y="1073092"/>
                  </a:lnTo>
                  <a:lnTo>
                    <a:pt x="2724911" y="1032383"/>
                  </a:lnTo>
                  <a:lnTo>
                    <a:pt x="2724911" y="104521"/>
                  </a:lnTo>
                  <a:lnTo>
                    <a:pt x="2716706" y="63811"/>
                  </a:lnTo>
                  <a:lnTo>
                    <a:pt x="2694320" y="30591"/>
                  </a:lnTo>
                  <a:lnTo>
                    <a:pt x="2661100" y="8205"/>
                  </a:lnTo>
                  <a:lnTo>
                    <a:pt x="2620391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548371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0" y="104521"/>
                  </a:moveTo>
                  <a:lnTo>
                    <a:pt x="8205" y="63811"/>
                  </a:lnTo>
                  <a:lnTo>
                    <a:pt x="30591" y="30591"/>
                  </a:lnTo>
                  <a:lnTo>
                    <a:pt x="63811" y="8205"/>
                  </a:lnTo>
                  <a:lnTo>
                    <a:pt x="104521" y="0"/>
                  </a:lnTo>
                  <a:lnTo>
                    <a:pt x="2620391" y="0"/>
                  </a:lnTo>
                  <a:lnTo>
                    <a:pt x="2661100" y="8205"/>
                  </a:lnTo>
                  <a:lnTo>
                    <a:pt x="2694320" y="30591"/>
                  </a:lnTo>
                  <a:lnTo>
                    <a:pt x="2716706" y="63811"/>
                  </a:lnTo>
                  <a:lnTo>
                    <a:pt x="2724911" y="104521"/>
                  </a:lnTo>
                  <a:lnTo>
                    <a:pt x="2724911" y="1032383"/>
                  </a:lnTo>
                  <a:lnTo>
                    <a:pt x="2716706" y="1073092"/>
                  </a:lnTo>
                  <a:lnTo>
                    <a:pt x="2694320" y="1106312"/>
                  </a:lnTo>
                  <a:lnTo>
                    <a:pt x="2661100" y="1128698"/>
                  </a:lnTo>
                  <a:lnTo>
                    <a:pt x="2620391" y="1136904"/>
                  </a:lnTo>
                  <a:lnTo>
                    <a:pt x="104521" y="1136904"/>
                  </a:lnTo>
                  <a:lnTo>
                    <a:pt x="63811" y="1128698"/>
                  </a:lnTo>
                  <a:lnTo>
                    <a:pt x="30591" y="1106312"/>
                  </a:lnTo>
                  <a:lnTo>
                    <a:pt x="8205" y="1073092"/>
                  </a:lnTo>
                  <a:lnTo>
                    <a:pt x="0" y="1032383"/>
                  </a:lnTo>
                  <a:lnTo>
                    <a:pt x="0" y="1045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136576" y="3123437"/>
            <a:ext cx="109442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60496" marR="3810" indent="-151448">
              <a:spcBef>
                <a:spcPts val="79"/>
              </a:spcBef>
            </a:pPr>
            <a:r>
              <a:rPr sz="1500" spc="-15" dirty="0">
                <a:solidFill>
                  <a:srgbClr val="343846"/>
                </a:solidFill>
                <a:latin typeface="Microsoft Sans Serif"/>
                <a:cs typeface="Microsoft Sans Serif"/>
              </a:rPr>
              <a:t>ЧЕРЕЗ</a:t>
            </a:r>
            <a:r>
              <a:rPr sz="1500" spc="-68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ЕИС </a:t>
            </a:r>
            <a:r>
              <a:rPr sz="150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(ПРАВО)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7446" y="3902201"/>
            <a:ext cx="2360295" cy="1314450"/>
            <a:chOff x="196595" y="4059935"/>
            <a:chExt cx="3147060" cy="175260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5" y="4059935"/>
              <a:ext cx="3147060" cy="17526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0059" y="4200143"/>
              <a:ext cx="2723515" cy="1329055"/>
            </a:xfrm>
            <a:custGeom>
              <a:avLst/>
              <a:gdLst/>
              <a:ahLst/>
              <a:cxnLst/>
              <a:rect l="l" t="t" r="r" b="b"/>
              <a:pathLst>
                <a:path w="2723515" h="1329054">
                  <a:moveTo>
                    <a:pt x="2601214" y="0"/>
                  </a:moveTo>
                  <a:lnTo>
                    <a:pt x="122123" y="0"/>
                  </a:lnTo>
                  <a:lnTo>
                    <a:pt x="74586" y="9606"/>
                  </a:lnTo>
                  <a:lnTo>
                    <a:pt x="35767" y="35798"/>
                  </a:lnTo>
                  <a:lnTo>
                    <a:pt x="9596" y="74634"/>
                  </a:lnTo>
                  <a:lnTo>
                    <a:pt x="0" y="122173"/>
                  </a:lnTo>
                  <a:lnTo>
                    <a:pt x="0" y="1206753"/>
                  </a:lnTo>
                  <a:lnTo>
                    <a:pt x="9596" y="1254293"/>
                  </a:lnTo>
                  <a:lnTo>
                    <a:pt x="35767" y="1293129"/>
                  </a:lnTo>
                  <a:lnTo>
                    <a:pt x="74586" y="1319321"/>
                  </a:lnTo>
                  <a:lnTo>
                    <a:pt x="122123" y="1328927"/>
                  </a:lnTo>
                  <a:lnTo>
                    <a:pt x="2601214" y="1328927"/>
                  </a:lnTo>
                  <a:lnTo>
                    <a:pt x="2648753" y="1319321"/>
                  </a:lnTo>
                  <a:lnTo>
                    <a:pt x="2687589" y="1293129"/>
                  </a:lnTo>
                  <a:lnTo>
                    <a:pt x="2713781" y="1254293"/>
                  </a:lnTo>
                  <a:lnTo>
                    <a:pt x="2723388" y="1206753"/>
                  </a:lnTo>
                  <a:lnTo>
                    <a:pt x="2723388" y="122173"/>
                  </a:lnTo>
                  <a:lnTo>
                    <a:pt x="2713781" y="74634"/>
                  </a:lnTo>
                  <a:lnTo>
                    <a:pt x="2687589" y="35798"/>
                  </a:lnTo>
                  <a:lnTo>
                    <a:pt x="2648753" y="9606"/>
                  </a:lnTo>
                  <a:lnTo>
                    <a:pt x="2601214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80059" y="4200143"/>
              <a:ext cx="2723515" cy="1329055"/>
            </a:xfrm>
            <a:custGeom>
              <a:avLst/>
              <a:gdLst/>
              <a:ahLst/>
              <a:cxnLst/>
              <a:rect l="l" t="t" r="r" b="b"/>
              <a:pathLst>
                <a:path w="2723515" h="1329054">
                  <a:moveTo>
                    <a:pt x="0" y="122173"/>
                  </a:moveTo>
                  <a:lnTo>
                    <a:pt x="9596" y="74634"/>
                  </a:lnTo>
                  <a:lnTo>
                    <a:pt x="35767" y="35798"/>
                  </a:lnTo>
                  <a:lnTo>
                    <a:pt x="74586" y="9606"/>
                  </a:lnTo>
                  <a:lnTo>
                    <a:pt x="122123" y="0"/>
                  </a:lnTo>
                  <a:lnTo>
                    <a:pt x="2601214" y="0"/>
                  </a:lnTo>
                  <a:lnTo>
                    <a:pt x="2648753" y="9606"/>
                  </a:lnTo>
                  <a:lnTo>
                    <a:pt x="2687589" y="35798"/>
                  </a:lnTo>
                  <a:lnTo>
                    <a:pt x="2713781" y="74634"/>
                  </a:lnTo>
                  <a:lnTo>
                    <a:pt x="2723388" y="122173"/>
                  </a:lnTo>
                  <a:lnTo>
                    <a:pt x="2723388" y="1206753"/>
                  </a:lnTo>
                  <a:lnTo>
                    <a:pt x="2713781" y="1254293"/>
                  </a:lnTo>
                  <a:lnTo>
                    <a:pt x="2687589" y="1293129"/>
                  </a:lnTo>
                  <a:lnTo>
                    <a:pt x="2648753" y="1319321"/>
                  </a:lnTo>
                  <a:lnTo>
                    <a:pt x="2601214" y="1328927"/>
                  </a:lnTo>
                  <a:lnTo>
                    <a:pt x="122123" y="1328927"/>
                  </a:lnTo>
                  <a:lnTo>
                    <a:pt x="74586" y="1319321"/>
                  </a:lnTo>
                  <a:lnTo>
                    <a:pt x="35767" y="1293129"/>
                  </a:lnTo>
                  <a:lnTo>
                    <a:pt x="9596" y="1254293"/>
                  </a:lnTo>
                  <a:lnTo>
                    <a:pt x="0" y="1206753"/>
                  </a:lnTo>
                  <a:lnTo>
                    <a:pt x="0" y="122173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466649" y="4078510"/>
            <a:ext cx="1799749" cy="88630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049" marR="3810" algn="ctr">
              <a:spcBef>
                <a:spcPts val="71"/>
              </a:spcBef>
            </a:pPr>
            <a:r>
              <a:rPr sz="1425" dirty="0">
                <a:solidFill>
                  <a:srgbClr val="343846"/>
                </a:solidFill>
                <a:latin typeface="Microsoft Sans Serif"/>
                <a:cs typeface="Microsoft Sans Serif"/>
              </a:rPr>
              <a:t>В</a:t>
            </a:r>
            <a:r>
              <a:rPr sz="1425" spc="-45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425" spc="-15" dirty="0">
                <a:solidFill>
                  <a:srgbClr val="343846"/>
                </a:solidFill>
                <a:latin typeface="Microsoft Sans Serif"/>
                <a:cs typeface="Microsoft Sans Serif"/>
              </a:rPr>
              <a:t>РК</a:t>
            </a:r>
            <a:r>
              <a:rPr sz="1425" spc="-38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425" dirty="0">
                <a:solidFill>
                  <a:srgbClr val="343846"/>
                </a:solidFill>
                <a:latin typeface="Microsoft Sans Serif"/>
                <a:cs typeface="Microsoft Sans Serif"/>
              </a:rPr>
              <a:t>вносятся</a:t>
            </a:r>
            <a:r>
              <a:rPr sz="1425" spc="-34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425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все </a:t>
            </a:r>
            <a:r>
              <a:rPr sz="1425" dirty="0">
                <a:solidFill>
                  <a:srgbClr val="343846"/>
                </a:solidFill>
                <a:latin typeface="Microsoft Sans Serif"/>
                <a:cs typeface="Microsoft Sans Serif"/>
              </a:rPr>
              <a:t>сведения</a:t>
            </a:r>
            <a:r>
              <a:rPr sz="1425" spc="-71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425" spc="-26" dirty="0">
                <a:solidFill>
                  <a:srgbClr val="343846"/>
                </a:solidFill>
                <a:latin typeface="Microsoft Sans Serif"/>
                <a:cs typeface="Microsoft Sans Serif"/>
              </a:rPr>
              <a:t>как</a:t>
            </a:r>
            <a:r>
              <a:rPr sz="1425" spc="-60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425" spc="-8" dirty="0">
                <a:solidFill>
                  <a:srgbClr val="343846"/>
                </a:solidFill>
                <a:latin typeface="Microsoft Sans Serif"/>
                <a:cs typeface="Microsoft Sans Serif"/>
              </a:rPr>
              <a:t>обычно </a:t>
            </a:r>
            <a:r>
              <a:rPr sz="1425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(ПРАВО)</a:t>
            </a:r>
            <a:endParaRPr sz="1425">
              <a:latin typeface="Microsoft Sans Serif"/>
              <a:cs typeface="Microsoft Sans Serif"/>
            </a:endParaRPr>
          </a:p>
          <a:p>
            <a:pPr marL="635794">
              <a:spcBef>
                <a:spcPts val="4"/>
              </a:spcBef>
            </a:pPr>
            <a:r>
              <a:rPr sz="1425" dirty="0">
                <a:solidFill>
                  <a:srgbClr val="343846"/>
                </a:solidFill>
                <a:latin typeface="Microsoft Sans Serif"/>
                <a:cs typeface="Microsoft Sans Serif"/>
              </a:rPr>
              <a:t>(5 </a:t>
            </a:r>
            <a:r>
              <a:rPr sz="1425" spc="-8" dirty="0">
                <a:solidFill>
                  <a:srgbClr val="343846"/>
                </a:solidFill>
                <a:latin typeface="Microsoft Sans Serif"/>
                <a:cs typeface="Microsoft Sans Serif"/>
              </a:rPr>
              <a:t>р.д.)</a:t>
            </a:r>
            <a:endParaRPr sz="1425">
              <a:latin typeface="Microsoft Sans Serif"/>
              <a:cs typeface="Microsoft Sans Serif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464682" y="3993641"/>
            <a:ext cx="2360295" cy="1313498"/>
            <a:chOff x="7286243" y="4181855"/>
            <a:chExt cx="3147060" cy="175133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86243" y="4181855"/>
              <a:ext cx="3147059" cy="175107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569707" y="4322063"/>
              <a:ext cx="2723515" cy="1327785"/>
            </a:xfrm>
            <a:custGeom>
              <a:avLst/>
              <a:gdLst/>
              <a:ahLst/>
              <a:cxnLst/>
              <a:rect l="l" t="t" r="r" b="b"/>
              <a:pathLst>
                <a:path w="2723515" h="1327785">
                  <a:moveTo>
                    <a:pt x="2601341" y="0"/>
                  </a:moveTo>
                  <a:lnTo>
                    <a:pt x="122047" y="0"/>
                  </a:lnTo>
                  <a:lnTo>
                    <a:pt x="74527" y="9586"/>
                  </a:lnTo>
                  <a:lnTo>
                    <a:pt x="35734" y="35734"/>
                  </a:lnTo>
                  <a:lnTo>
                    <a:pt x="9586" y="74527"/>
                  </a:lnTo>
                  <a:lnTo>
                    <a:pt x="0" y="122047"/>
                  </a:lnTo>
                  <a:lnTo>
                    <a:pt x="0" y="1205357"/>
                  </a:lnTo>
                  <a:lnTo>
                    <a:pt x="9586" y="1252871"/>
                  </a:lnTo>
                  <a:lnTo>
                    <a:pt x="35734" y="1291664"/>
                  </a:lnTo>
                  <a:lnTo>
                    <a:pt x="74527" y="1317815"/>
                  </a:lnTo>
                  <a:lnTo>
                    <a:pt x="122047" y="1327404"/>
                  </a:lnTo>
                  <a:lnTo>
                    <a:pt x="2601341" y="1327404"/>
                  </a:lnTo>
                  <a:lnTo>
                    <a:pt x="2648860" y="1317815"/>
                  </a:lnTo>
                  <a:lnTo>
                    <a:pt x="2687653" y="1291664"/>
                  </a:lnTo>
                  <a:lnTo>
                    <a:pt x="2713801" y="1252871"/>
                  </a:lnTo>
                  <a:lnTo>
                    <a:pt x="2723388" y="1205357"/>
                  </a:lnTo>
                  <a:lnTo>
                    <a:pt x="2723388" y="122047"/>
                  </a:lnTo>
                  <a:lnTo>
                    <a:pt x="2713801" y="74527"/>
                  </a:lnTo>
                  <a:lnTo>
                    <a:pt x="2687653" y="35734"/>
                  </a:lnTo>
                  <a:lnTo>
                    <a:pt x="2648860" y="9586"/>
                  </a:lnTo>
                  <a:lnTo>
                    <a:pt x="2601341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569707" y="4322063"/>
              <a:ext cx="2723515" cy="1327785"/>
            </a:xfrm>
            <a:custGeom>
              <a:avLst/>
              <a:gdLst/>
              <a:ahLst/>
              <a:cxnLst/>
              <a:rect l="l" t="t" r="r" b="b"/>
              <a:pathLst>
                <a:path w="2723515" h="1327785">
                  <a:moveTo>
                    <a:pt x="0" y="122047"/>
                  </a:moveTo>
                  <a:lnTo>
                    <a:pt x="9586" y="74527"/>
                  </a:lnTo>
                  <a:lnTo>
                    <a:pt x="35734" y="35734"/>
                  </a:lnTo>
                  <a:lnTo>
                    <a:pt x="74527" y="9586"/>
                  </a:lnTo>
                  <a:lnTo>
                    <a:pt x="122047" y="0"/>
                  </a:lnTo>
                  <a:lnTo>
                    <a:pt x="2601341" y="0"/>
                  </a:lnTo>
                  <a:lnTo>
                    <a:pt x="2648860" y="9586"/>
                  </a:lnTo>
                  <a:lnTo>
                    <a:pt x="2687653" y="35734"/>
                  </a:lnTo>
                  <a:lnTo>
                    <a:pt x="2713801" y="74527"/>
                  </a:lnTo>
                  <a:lnTo>
                    <a:pt x="2723388" y="122047"/>
                  </a:lnTo>
                  <a:lnTo>
                    <a:pt x="2723388" y="1205357"/>
                  </a:lnTo>
                  <a:lnTo>
                    <a:pt x="2713801" y="1252871"/>
                  </a:lnTo>
                  <a:lnTo>
                    <a:pt x="2687653" y="1291664"/>
                  </a:lnTo>
                  <a:lnTo>
                    <a:pt x="2648860" y="1317815"/>
                  </a:lnTo>
                  <a:lnTo>
                    <a:pt x="2601341" y="1327404"/>
                  </a:lnTo>
                  <a:lnTo>
                    <a:pt x="122047" y="1327404"/>
                  </a:lnTo>
                  <a:lnTo>
                    <a:pt x="74527" y="1317815"/>
                  </a:lnTo>
                  <a:lnTo>
                    <a:pt x="35734" y="1291664"/>
                  </a:lnTo>
                  <a:lnTo>
                    <a:pt x="9586" y="1252871"/>
                  </a:lnTo>
                  <a:lnTo>
                    <a:pt x="0" y="1205357"/>
                  </a:lnTo>
                  <a:lnTo>
                    <a:pt x="0" y="122047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737670" y="4320406"/>
            <a:ext cx="1893094" cy="7025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algn="ctr">
              <a:spcBef>
                <a:spcPts val="79"/>
              </a:spcBef>
            </a:pP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В</a:t>
            </a:r>
            <a:r>
              <a:rPr sz="1500" spc="-23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34" dirty="0">
                <a:solidFill>
                  <a:srgbClr val="343846"/>
                </a:solidFill>
                <a:latin typeface="Microsoft Sans Serif"/>
                <a:cs typeface="Microsoft Sans Serif"/>
              </a:rPr>
              <a:t>РК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вносятся</a:t>
            </a:r>
            <a:r>
              <a:rPr sz="1500" spc="-30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все </a:t>
            </a: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сведения</a:t>
            </a:r>
            <a:r>
              <a:rPr sz="1500" spc="-83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26" dirty="0">
                <a:solidFill>
                  <a:srgbClr val="343846"/>
                </a:solidFill>
                <a:latin typeface="Microsoft Sans Serif"/>
                <a:cs typeface="Microsoft Sans Serif"/>
              </a:rPr>
              <a:t>как</a:t>
            </a:r>
            <a:r>
              <a:rPr sz="1500" spc="-56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343846"/>
                </a:solidFill>
                <a:latin typeface="Microsoft Sans Serif"/>
                <a:cs typeface="Microsoft Sans Serif"/>
              </a:rPr>
              <a:t>обычно </a:t>
            </a: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(3</a:t>
            </a:r>
            <a:r>
              <a:rPr sz="1500" spc="8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343846"/>
                </a:solidFill>
                <a:latin typeface="Microsoft Sans Serif"/>
                <a:cs typeface="Microsoft Sans Serif"/>
              </a:rPr>
              <a:t>р.д.)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403729" y="3902202"/>
            <a:ext cx="2361724" cy="1327309"/>
            <a:chOff x="3204972" y="4059935"/>
            <a:chExt cx="3148965" cy="1769745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4972" y="4059935"/>
              <a:ext cx="3148583" cy="17526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2715" y="4114799"/>
              <a:ext cx="2732532" cy="17145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488436" y="4200143"/>
              <a:ext cx="2725420" cy="1329055"/>
            </a:xfrm>
            <a:custGeom>
              <a:avLst/>
              <a:gdLst/>
              <a:ahLst/>
              <a:cxnLst/>
              <a:rect l="l" t="t" r="r" b="b"/>
              <a:pathLst>
                <a:path w="2725420" h="1329054">
                  <a:moveTo>
                    <a:pt x="2602738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3"/>
                  </a:lnTo>
                  <a:lnTo>
                    <a:pt x="0" y="1206753"/>
                  </a:lnTo>
                  <a:lnTo>
                    <a:pt x="9606" y="1254293"/>
                  </a:lnTo>
                  <a:lnTo>
                    <a:pt x="35798" y="1293129"/>
                  </a:lnTo>
                  <a:lnTo>
                    <a:pt x="74634" y="1319321"/>
                  </a:lnTo>
                  <a:lnTo>
                    <a:pt x="122174" y="1328927"/>
                  </a:lnTo>
                  <a:lnTo>
                    <a:pt x="2602738" y="1328927"/>
                  </a:lnTo>
                  <a:lnTo>
                    <a:pt x="2650277" y="1319321"/>
                  </a:lnTo>
                  <a:lnTo>
                    <a:pt x="2689113" y="1293129"/>
                  </a:lnTo>
                  <a:lnTo>
                    <a:pt x="2715305" y="1254293"/>
                  </a:lnTo>
                  <a:lnTo>
                    <a:pt x="2724912" y="1206753"/>
                  </a:lnTo>
                  <a:lnTo>
                    <a:pt x="2724912" y="122173"/>
                  </a:lnTo>
                  <a:lnTo>
                    <a:pt x="2715305" y="74634"/>
                  </a:lnTo>
                  <a:lnTo>
                    <a:pt x="2689113" y="35798"/>
                  </a:lnTo>
                  <a:lnTo>
                    <a:pt x="2650277" y="9606"/>
                  </a:lnTo>
                  <a:lnTo>
                    <a:pt x="2602738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3488436" y="4200143"/>
              <a:ext cx="2725420" cy="1329055"/>
            </a:xfrm>
            <a:custGeom>
              <a:avLst/>
              <a:gdLst/>
              <a:ahLst/>
              <a:cxnLst/>
              <a:rect l="l" t="t" r="r" b="b"/>
              <a:pathLst>
                <a:path w="2725420" h="1329054">
                  <a:moveTo>
                    <a:pt x="0" y="122173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602738" y="0"/>
                  </a:lnTo>
                  <a:lnTo>
                    <a:pt x="2650277" y="9606"/>
                  </a:lnTo>
                  <a:lnTo>
                    <a:pt x="2689113" y="35798"/>
                  </a:lnTo>
                  <a:lnTo>
                    <a:pt x="2715305" y="74634"/>
                  </a:lnTo>
                  <a:lnTo>
                    <a:pt x="2724912" y="122173"/>
                  </a:lnTo>
                  <a:lnTo>
                    <a:pt x="2724912" y="1206753"/>
                  </a:lnTo>
                  <a:lnTo>
                    <a:pt x="2715305" y="1254293"/>
                  </a:lnTo>
                  <a:lnTo>
                    <a:pt x="2689113" y="1293129"/>
                  </a:lnTo>
                  <a:lnTo>
                    <a:pt x="2650277" y="1319321"/>
                  </a:lnTo>
                  <a:lnTo>
                    <a:pt x="2602738" y="1328927"/>
                  </a:lnTo>
                  <a:lnTo>
                    <a:pt x="122174" y="1328927"/>
                  </a:lnTo>
                  <a:lnTo>
                    <a:pt x="74634" y="1319321"/>
                  </a:lnTo>
                  <a:lnTo>
                    <a:pt x="35798" y="1293129"/>
                  </a:lnTo>
                  <a:lnTo>
                    <a:pt x="9606" y="1254293"/>
                  </a:lnTo>
                  <a:lnTo>
                    <a:pt x="0" y="1206753"/>
                  </a:lnTo>
                  <a:lnTo>
                    <a:pt x="0" y="12217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884361" y="4080795"/>
            <a:ext cx="1507331" cy="8406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sz="135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Направление</a:t>
            </a:r>
            <a:r>
              <a:rPr sz="1350" spc="8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350" dirty="0">
                <a:solidFill>
                  <a:srgbClr val="FF0000"/>
                </a:solidFill>
                <a:latin typeface="Microsoft Sans Serif"/>
                <a:cs typeface="Microsoft Sans Serif"/>
              </a:rPr>
              <a:t>в</a:t>
            </a:r>
            <a:r>
              <a:rPr sz="1350" spc="4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350" spc="-94" dirty="0">
                <a:solidFill>
                  <a:srgbClr val="FF0000"/>
                </a:solidFill>
                <a:latin typeface="Microsoft Sans Serif"/>
                <a:cs typeface="Microsoft Sans Serif"/>
              </a:rPr>
              <a:t>ФК </a:t>
            </a:r>
            <a:r>
              <a:rPr sz="135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единого</a:t>
            </a:r>
            <a:r>
              <a:rPr sz="1350" spc="-60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35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перечня </a:t>
            </a:r>
            <a:r>
              <a:rPr sz="1350" dirty="0">
                <a:solidFill>
                  <a:srgbClr val="FF0000"/>
                </a:solidFill>
                <a:latin typeface="Microsoft Sans Serif"/>
                <a:cs typeface="Microsoft Sans Serif"/>
              </a:rPr>
              <a:t>сведений</a:t>
            </a:r>
            <a:r>
              <a:rPr sz="1350" spc="293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350" spc="-19" dirty="0">
                <a:solidFill>
                  <a:srgbClr val="FF0000"/>
                </a:solidFill>
                <a:latin typeface="Microsoft Sans Serif"/>
                <a:cs typeface="Microsoft Sans Serif"/>
              </a:rPr>
              <a:t>до </a:t>
            </a:r>
            <a:r>
              <a:rPr sz="135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01.05.2028</a:t>
            </a:r>
            <a:endParaRPr sz="1350" dirty="0">
              <a:latin typeface="Microsoft Sans Serif"/>
              <a:cs typeface="Microsoft Sans Serif"/>
            </a:endParaRPr>
          </a:p>
        </p:txBody>
      </p:sp>
      <p:grpSp>
        <p:nvGrpSpPr>
          <p:cNvPr id="36" name="object 30"/>
          <p:cNvGrpSpPr/>
          <p:nvPr/>
        </p:nvGrpSpPr>
        <p:grpSpPr>
          <a:xfrm>
            <a:off x="3101815" y="5412104"/>
            <a:ext cx="2361724" cy="1327309"/>
            <a:chOff x="3204972" y="4059935"/>
            <a:chExt cx="3148965" cy="1769745"/>
          </a:xfrm>
        </p:grpSpPr>
        <p:pic>
          <p:nvPicPr>
            <p:cNvPr id="37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4972" y="4059935"/>
              <a:ext cx="3148583" cy="1752600"/>
            </a:xfrm>
            <a:prstGeom prst="rect">
              <a:avLst/>
            </a:prstGeom>
          </p:spPr>
        </p:pic>
        <p:pic>
          <p:nvPicPr>
            <p:cNvPr id="38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42715" y="4114799"/>
              <a:ext cx="2732532" cy="1714500"/>
            </a:xfrm>
            <a:prstGeom prst="rect">
              <a:avLst/>
            </a:prstGeom>
          </p:spPr>
        </p:pic>
        <p:sp>
          <p:nvSpPr>
            <p:cNvPr id="39" name="object 33"/>
            <p:cNvSpPr/>
            <p:nvPr/>
          </p:nvSpPr>
          <p:spPr>
            <a:xfrm>
              <a:off x="3488436" y="4200143"/>
              <a:ext cx="2725420" cy="1329055"/>
            </a:xfrm>
            <a:custGeom>
              <a:avLst/>
              <a:gdLst/>
              <a:ahLst/>
              <a:cxnLst/>
              <a:rect l="l" t="t" r="r" b="b"/>
              <a:pathLst>
                <a:path w="2725420" h="1329054">
                  <a:moveTo>
                    <a:pt x="2602738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3"/>
                  </a:lnTo>
                  <a:lnTo>
                    <a:pt x="0" y="1206753"/>
                  </a:lnTo>
                  <a:lnTo>
                    <a:pt x="9606" y="1254293"/>
                  </a:lnTo>
                  <a:lnTo>
                    <a:pt x="35798" y="1293129"/>
                  </a:lnTo>
                  <a:lnTo>
                    <a:pt x="74634" y="1319321"/>
                  </a:lnTo>
                  <a:lnTo>
                    <a:pt x="122174" y="1328927"/>
                  </a:lnTo>
                  <a:lnTo>
                    <a:pt x="2602738" y="1328927"/>
                  </a:lnTo>
                  <a:lnTo>
                    <a:pt x="2650277" y="1319321"/>
                  </a:lnTo>
                  <a:lnTo>
                    <a:pt x="2689113" y="1293129"/>
                  </a:lnTo>
                  <a:lnTo>
                    <a:pt x="2715305" y="1254293"/>
                  </a:lnTo>
                  <a:lnTo>
                    <a:pt x="2724912" y="1206753"/>
                  </a:lnTo>
                  <a:lnTo>
                    <a:pt x="2724912" y="122173"/>
                  </a:lnTo>
                  <a:lnTo>
                    <a:pt x="2715305" y="74634"/>
                  </a:lnTo>
                  <a:lnTo>
                    <a:pt x="2689113" y="35798"/>
                  </a:lnTo>
                  <a:lnTo>
                    <a:pt x="2650277" y="9606"/>
                  </a:lnTo>
                  <a:lnTo>
                    <a:pt x="2602738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34"/>
            <p:cNvSpPr/>
            <p:nvPr/>
          </p:nvSpPr>
          <p:spPr>
            <a:xfrm>
              <a:off x="3488436" y="4200143"/>
              <a:ext cx="2725420" cy="1329055"/>
            </a:xfrm>
            <a:custGeom>
              <a:avLst/>
              <a:gdLst/>
              <a:ahLst/>
              <a:cxnLst/>
              <a:rect l="l" t="t" r="r" b="b"/>
              <a:pathLst>
                <a:path w="2725420" h="1329054">
                  <a:moveTo>
                    <a:pt x="0" y="122173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602738" y="0"/>
                  </a:lnTo>
                  <a:lnTo>
                    <a:pt x="2650277" y="9606"/>
                  </a:lnTo>
                  <a:lnTo>
                    <a:pt x="2689113" y="35798"/>
                  </a:lnTo>
                  <a:lnTo>
                    <a:pt x="2715305" y="74634"/>
                  </a:lnTo>
                  <a:lnTo>
                    <a:pt x="2724912" y="122173"/>
                  </a:lnTo>
                  <a:lnTo>
                    <a:pt x="2724912" y="1206753"/>
                  </a:lnTo>
                  <a:lnTo>
                    <a:pt x="2715305" y="1254293"/>
                  </a:lnTo>
                  <a:lnTo>
                    <a:pt x="2689113" y="1293129"/>
                  </a:lnTo>
                  <a:lnTo>
                    <a:pt x="2650277" y="1319321"/>
                  </a:lnTo>
                  <a:lnTo>
                    <a:pt x="2602738" y="1328927"/>
                  </a:lnTo>
                  <a:lnTo>
                    <a:pt x="122174" y="1328927"/>
                  </a:lnTo>
                  <a:lnTo>
                    <a:pt x="74634" y="1319321"/>
                  </a:lnTo>
                  <a:lnTo>
                    <a:pt x="35798" y="1293129"/>
                  </a:lnTo>
                  <a:lnTo>
                    <a:pt x="9606" y="1254293"/>
                  </a:lnTo>
                  <a:lnTo>
                    <a:pt x="0" y="1206753"/>
                  </a:lnTo>
                  <a:lnTo>
                    <a:pt x="0" y="12217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7" name="object 35"/>
          <p:cNvSpPr txBox="1"/>
          <p:nvPr/>
        </p:nvSpPr>
        <p:spPr>
          <a:xfrm>
            <a:off x="3314413" y="5609856"/>
            <a:ext cx="2044065" cy="8483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algn="ctr">
              <a:spcBef>
                <a:spcPts val="75"/>
              </a:spcBef>
            </a:pPr>
            <a:r>
              <a:rPr lang="ru-RU" sz="1350" spc="-8" dirty="0" smtClean="0">
                <a:solidFill>
                  <a:srgbClr val="FF0000"/>
                </a:solidFill>
                <a:latin typeface="Microsoft Sans Serif"/>
                <a:cs typeface="Microsoft Sans Serif"/>
              </a:rPr>
              <a:t>Сохраняется необходимость формирования акта по форме </a:t>
            </a:r>
            <a:r>
              <a:rPr lang="ru-RU" sz="1400" dirty="0">
                <a:solidFill>
                  <a:srgbClr val="7030A0"/>
                </a:solidFill>
                <a:latin typeface="Microsoft Sans Serif"/>
                <a:cs typeface="Microsoft Sans Serif"/>
              </a:rPr>
              <a:t>0510452</a:t>
            </a:r>
            <a:endParaRPr sz="1350" dirty="0">
              <a:latin typeface="Microsoft Sans Serif"/>
              <a:cs typeface="Microsoft Sans Serif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3886200" y="5023002"/>
            <a:ext cx="505492" cy="494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469728" y="5066698"/>
            <a:ext cx="365141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Вопрос: Для контрактов по п. 4, 5 с 1 января 2024 года нужно оформлять акт по форме Приказа № 61Н (ф. 0510452). Как быть теперь?</a:t>
            </a:r>
          </a:p>
          <a:p>
            <a:r>
              <a:rPr lang="ru-RU" sz="1100" dirty="0"/>
              <a:t>Ответ: </a:t>
            </a:r>
            <a:r>
              <a:rPr lang="ru-RU" sz="1100" b="1" u="sng" dirty="0"/>
              <a:t>Если вы не работаете в ЕИС и не включаете контракт в реестр, вы можете использовать форму 61Н. </a:t>
            </a:r>
            <a:r>
              <a:rPr lang="ru-RU" sz="1100" dirty="0"/>
              <a:t>Но если вы включаете контракт в реестр (бумажный или электронный), то использовать форму 61Н не нужно. Вместо нее вы используете электронный акт (УПД), который закрывает все потребности сторон, включая требования ФНС.</a:t>
            </a:r>
          </a:p>
        </p:txBody>
      </p:sp>
    </p:spTree>
    <p:extLst>
      <p:ext uri="{BB962C8B-B14F-4D97-AF65-F5344CB8AC3E}">
        <p14:creationId xmlns:p14="http://schemas.microsoft.com/office/powerpoint/2010/main" val="32740716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68929" y="304800"/>
            <a:ext cx="8515350" cy="310181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dirty="0">
                <a:solidFill>
                  <a:srgbClr val="00B050"/>
                </a:solidFill>
              </a:rPr>
              <a:t>ЗАКЛЮЧЕНИЕ</a:t>
            </a:r>
            <a:r>
              <a:rPr spc="-38" dirty="0">
                <a:solidFill>
                  <a:srgbClr val="00B050"/>
                </a:solidFill>
              </a:rPr>
              <a:t> </a:t>
            </a:r>
            <a:r>
              <a:rPr dirty="0">
                <a:solidFill>
                  <a:srgbClr val="00B050"/>
                </a:solidFill>
              </a:rPr>
              <a:t>КОНТРАКТА</a:t>
            </a:r>
            <a:r>
              <a:rPr spc="-49" dirty="0">
                <a:solidFill>
                  <a:srgbClr val="00B050"/>
                </a:solidFill>
              </a:rPr>
              <a:t> </a:t>
            </a:r>
            <a:r>
              <a:rPr dirty="0">
                <a:solidFill>
                  <a:srgbClr val="00B050"/>
                </a:solidFill>
              </a:rPr>
              <a:t>ЧЕРЕЗ</a:t>
            </a:r>
            <a:r>
              <a:rPr spc="-15" dirty="0">
                <a:solidFill>
                  <a:srgbClr val="00B050"/>
                </a:solidFill>
              </a:rPr>
              <a:t> </a:t>
            </a:r>
            <a:r>
              <a:rPr dirty="0">
                <a:solidFill>
                  <a:srgbClr val="00B050"/>
                </a:solidFill>
              </a:rPr>
              <a:t>ЕИС</a:t>
            </a:r>
            <a:r>
              <a:rPr spc="-23" dirty="0">
                <a:solidFill>
                  <a:srgbClr val="00B050"/>
                </a:solidFill>
              </a:rPr>
              <a:t> </a:t>
            </a:r>
            <a:r>
              <a:rPr dirty="0">
                <a:solidFill>
                  <a:srgbClr val="00B050"/>
                </a:solidFill>
              </a:rPr>
              <a:t>(ВАРИАНТ</a:t>
            </a:r>
            <a:r>
              <a:rPr spc="-38" dirty="0">
                <a:solidFill>
                  <a:srgbClr val="00B050"/>
                </a:solidFill>
              </a:rPr>
              <a:t> </a:t>
            </a:r>
            <a:r>
              <a:rPr spc="-19" dirty="0">
                <a:solidFill>
                  <a:srgbClr val="00B050"/>
                </a:solidFill>
              </a:rPr>
              <a:t>1)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6602" y="1569339"/>
            <a:ext cx="8789321" cy="406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47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3091" y="152400"/>
            <a:ext cx="8755295" cy="502541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sz="3200" dirty="0">
                <a:solidFill>
                  <a:srgbClr val="00B050"/>
                </a:solidFill>
              </a:rPr>
              <a:t>ЗАКЛЮЧЕНИЕ</a:t>
            </a:r>
            <a:r>
              <a:rPr sz="3200" spc="-38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КОНТРАКТА</a:t>
            </a:r>
            <a:r>
              <a:rPr sz="3200" spc="-49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ЧЕРЕЗ</a:t>
            </a:r>
            <a:r>
              <a:rPr sz="3200" spc="-15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ЕИС</a:t>
            </a:r>
            <a:r>
              <a:rPr sz="3200" spc="-23" dirty="0">
                <a:solidFill>
                  <a:srgbClr val="00B050"/>
                </a:solidFill>
              </a:rPr>
              <a:t> </a:t>
            </a:r>
            <a:r>
              <a:rPr sz="3200" dirty="0">
                <a:solidFill>
                  <a:srgbClr val="00B050"/>
                </a:solidFill>
              </a:rPr>
              <a:t>(ВАРИАНТ</a:t>
            </a:r>
            <a:r>
              <a:rPr sz="3200" spc="-38" dirty="0">
                <a:solidFill>
                  <a:srgbClr val="00B050"/>
                </a:solidFill>
              </a:rPr>
              <a:t> </a:t>
            </a:r>
            <a:r>
              <a:rPr sz="3200" spc="-19" dirty="0">
                <a:solidFill>
                  <a:srgbClr val="00B050"/>
                </a:solidFill>
              </a:rPr>
              <a:t>1)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009" y="1677725"/>
            <a:ext cx="8863549" cy="339819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33400" y="5338751"/>
            <a:ext cx="3284220" cy="238527"/>
          </a:xfrm>
          <a:prstGeom prst="rect">
            <a:avLst/>
          </a:prstGeom>
          <a:ln w="12192">
            <a:solidFill>
              <a:srgbClr val="FF465A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4290">
              <a:spcBef>
                <a:spcPts val="240"/>
              </a:spcBef>
            </a:pP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ПОСТАВЩИК</a:t>
            </a:r>
            <a:r>
              <a:rPr sz="1350" b="1" spc="-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ДОЛЖЕН</a:t>
            </a:r>
            <a:r>
              <a:rPr sz="13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БЫТЬ</a:t>
            </a:r>
            <a:r>
              <a:rPr sz="1350" b="1" spc="-3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В</a:t>
            </a:r>
            <a:r>
              <a:rPr sz="1350" b="1" spc="-3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spc="-15" dirty="0">
                <a:solidFill>
                  <a:srgbClr val="FF0000"/>
                </a:solidFill>
                <a:latin typeface="Arial"/>
                <a:cs typeface="Arial"/>
              </a:rPr>
              <a:t>ЕРУЗ</a:t>
            </a:r>
            <a:endParaRPr sz="135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326256" y="5276088"/>
            <a:ext cx="733901" cy="363855"/>
          </a:xfrm>
          <a:custGeom>
            <a:avLst/>
            <a:gdLst/>
            <a:ahLst/>
            <a:cxnLst/>
            <a:rect l="l" t="t" r="r" b="b"/>
            <a:pathLst>
              <a:path w="978534" h="485139">
                <a:moveTo>
                  <a:pt x="736091" y="0"/>
                </a:moveTo>
                <a:lnTo>
                  <a:pt x="736091" y="121157"/>
                </a:lnTo>
                <a:lnTo>
                  <a:pt x="0" y="121157"/>
                </a:lnTo>
                <a:lnTo>
                  <a:pt x="0" y="363473"/>
                </a:lnTo>
                <a:lnTo>
                  <a:pt x="736091" y="363473"/>
                </a:lnTo>
                <a:lnTo>
                  <a:pt x="736091" y="484631"/>
                </a:lnTo>
                <a:lnTo>
                  <a:pt x="978408" y="242315"/>
                </a:lnTo>
                <a:lnTo>
                  <a:pt x="736091" y="0"/>
                </a:lnTo>
                <a:close/>
              </a:path>
            </a:pathLst>
          </a:custGeom>
          <a:solidFill>
            <a:srgbClr val="00B050">
              <a:alpha val="18823"/>
            </a:srgbClr>
          </a:solidFill>
          <a:ln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 sz="1350">
              <a:solidFill>
                <a:srgbClr val="00B05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08651" y="5285232"/>
            <a:ext cx="3696653" cy="238527"/>
          </a:xfrm>
          <a:prstGeom prst="rect">
            <a:avLst/>
          </a:prstGeom>
          <a:ln w="12192">
            <a:solidFill>
              <a:srgbClr val="FF465A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4766">
              <a:spcBef>
                <a:spcPts val="240"/>
              </a:spcBef>
            </a:pP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СНИЖЕНИЕ</a:t>
            </a:r>
            <a:r>
              <a:rPr sz="13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srgbClr val="FF0000"/>
                </a:solidFill>
                <a:latin typeface="Arial"/>
                <a:cs typeface="Arial"/>
              </a:rPr>
              <a:t>КОНКУРЕНЦИИ</a:t>
            </a:r>
            <a:r>
              <a:rPr sz="1350"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ПРИ</a:t>
            </a:r>
            <a:r>
              <a:rPr sz="1350" b="1" spc="-49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srgbClr val="FF0000"/>
                </a:solidFill>
                <a:latin typeface="Arial"/>
                <a:cs typeface="Arial"/>
              </a:rPr>
              <a:t>ЗАКУПКЕ</a:t>
            </a:r>
            <a:endParaRPr sz="135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7246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20073" y="363252"/>
            <a:ext cx="8991600" cy="278923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ts val="2051"/>
              </a:lnSpc>
              <a:spcBef>
                <a:spcPts val="75"/>
              </a:spcBef>
            </a:pPr>
            <a:r>
              <a:rPr sz="1800" b="1" dirty="0">
                <a:solidFill>
                  <a:srgbClr val="00B050"/>
                </a:solidFill>
              </a:rPr>
              <a:t>ПРАВО</a:t>
            </a:r>
            <a:r>
              <a:rPr sz="1800" b="1" spc="-41" dirty="0">
                <a:solidFill>
                  <a:srgbClr val="00B050"/>
                </a:solidFill>
              </a:rPr>
              <a:t> </a:t>
            </a:r>
            <a:r>
              <a:rPr sz="1800" b="1" dirty="0">
                <a:solidFill>
                  <a:srgbClr val="00B050"/>
                </a:solidFill>
              </a:rPr>
              <a:t>НА</a:t>
            </a:r>
            <a:r>
              <a:rPr sz="1800" b="1" spc="-41" dirty="0">
                <a:solidFill>
                  <a:srgbClr val="00B050"/>
                </a:solidFill>
              </a:rPr>
              <a:t> </a:t>
            </a:r>
            <a:r>
              <a:rPr sz="1800" b="1" dirty="0">
                <a:solidFill>
                  <a:srgbClr val="00B050"/>
                </a:solidFill>
              </a:rPr>
              <a:t>ЭЛЕКТРОННЫЙ</a:t>
            </a:r>
            <a:r>
              <a:rPr sz="1800" b="1" spc="-30" dirty="0">
                <a:solidFill>
                  <a:srgbClr val="00B050"/>
                </a:solidFill>
              </a:rPr>
              <a:t> </a:t>
            </a:r>
            <a:r>
              <a:rPr sz="1800" b="1" dirty="0">
                <a:solidFill>
                  <a:srgbClr val="00B050"/>
                </a:solidFill>
              </a:rPr>
              <a:t>КОНТРАКТ</a:t>
            </a:r>
            <a:r>
              <a:rPr sz="1800" b="1" spc="-41" dirty="0">
                <a:solidFill>
                  <a:srgbClr val="00B050"/>
                </a:solidFill>
              </a:rPr>
              <a:t> </a:t>
            </a:r>
            <a:r>
              <a:rPr sz="1800" b="1" spc="-8" dirty="0" smtClean="0">
                <a:solidFill>
                  <a:srgbClr val="00B050"/>
                </a:solidFill>
              </a:rPr>
              <a:t>ВЛЕЧЕТ</a:t>
            </a:r>
            <a:r>
              <a:rPr lang="ru-RU" sz="1800" b="1" spc="-8" dirty="0" smtClean="0">
                <a:solidFill>
                  <a:srgbClr val="00B050"/>
                </a:solidFill>
              </a:rPr>
              <a:t> </a:t>
            </a:r>
            <a:r>
              <a:rPr sz="1800" b="1" spc="-8" dirty="0" smtClean="0">
                <a:solidFill>
                  <a:srgbClr val="00B050"/>
                </a:solidFill>
              </a:rPr>
              <a:t>ОБЯЗАННОСТИ</a:t>
            </a:r>
            <a:r>
              <a:rPr sz="1800" b="1" spc="-8" dirty="0">
                <a:solidFill>
                  <a:srgbClr val="00B050"/>
                </a:solidFill>
              </a:rPr>
              <a:t>:</a:t>
            </a:r>
            <a:endParaRPr sz="1800" b="1" dirty="0">
              <a:solidFill>
                <a:srgbClr val="00B050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3196" y="2059686"/>
            <a:ext cx="8423910" cy="2961799"/>
          </a:xfrm>
          <a:custGeom>
            <a:avLst/>
            <a:gdLst/>
            <a:ahLst/>
            <a:cxnLst/>
            <a:rect l="l" t="t" r="r" b="b"/>
            <a:pathLst>
              <a:path w="11231880" h="3949065">
                <a:moveTo>
                  <a:pt x="11231880" y="0"/>
                </a:moveTo>
                <a:lnTo>
                  <a:pt x="0" y="0"/>
                </a:lnTo>
                <a:lnTo>
                  <a:pt x="0" y="3948683"/>
                </a:lnTo>
                <a:lnTo>
                  <a:pt x="11231880" y="3948683"/>
                </a:lnTo>
                <a:lnTo>
                  <a:pt x="11231880" y="0"/>
                </a:lnTo>
                <a:close/>
              </a:path>
            </a:pathLst>
          </a:custGeom>
          <a:solidFill>
            <a:srgbClr val="EDEEF1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984218" y="1984820"/>
            <a:ext cx="2183130" cy="21736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Ч.</a:t>
            </a:r>
            <a:r>
              <a:rPr sz="1350" b="1" spc="-8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14</a:t>
            </a:r>
            <a:r>
              <a:rPr sz="1350" b="1" spc="-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ст.</a:t>
            </a:r>
            <a:r>
              <a:rPr sz="1350" b="1" spc="8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93</a:t>
            </a:r>
            <a:r>
              <a:rPr sz="1350" b="1" spc="-4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Закона</a:t>
            </a:r>
            <a:r>
              <a:rPr sz="1350" b="1" spc="-1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srgbClr val="00B050"/>
                </a:solidFill>
                <a:latin typeface="Arial"/>
                <a:cs typeface="Arial"/>
              </a:rPr>
              <a:t>44-</a:t>
            </a:r>
            <a:r>
              <a:rPr sz="1350" b="1" spc="-19" dirty="0">
                <a:solidFill>
                  <a:srgbClr val="00B050"/>
                </a:solidFill>
                <a:latin typeface="Arial"/>
                <a:cs typeface="Arial"/>
              </a:rPr>
              <a:t>ФЗ:</a:t>
            </a:r>
            <a:endParaRPr sz="135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graphicFrame>
        <p:nvGraphicFramePr>
          <p:cNvPr id="11" name="object 11"/>
          <p:cNvGraphicFramePr>
            <a:graphicFrameLocks noGrp="1"/>
          </p:cNvGraphicFramePr>
          <p:nvPr/>
        </p:nvGraphicFramePr>
        <p:xfrm>
          <a:off x="872233" y="2524763"/>
          <a:ext cx="7502842" cy="2286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563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117475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200" b="1" spc="-1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Электронное</a:t>
                      </a:r>
                      <a:r>
                        <a:rPr sz="1200" b="1" spc="-3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актирование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350" marB="0">
                    <a:solidFill>
                      <a:srgbClr val="F8F8F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400"/>
                        </a:spcBef>
                      </a:pPr>
                      <a:r>
                        <a:rPr sz="120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Ч.13</a:t>
                      </a:r>
                      <a:r>
                        <a:rPr sz="1200" spc="-9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ст.94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350" marB="0">
                    <a:solidFill>
                      <a:srgbClr val="F8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Электронные</a:t>
                      </a:r>
                      <a:r>
                        <a:rPr sz="1200" b="1" spc="-4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доп.</a:t>
                      </a:r>
                      <a:r>
                        <a:rPr sz="1200" b="1" spc="-4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соглашения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82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20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Ч.1.7</a:t>
                      </a:r>
                      <a:r>
                        <a:rPr sz="1200" spc="-7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2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ст.95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826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Электронное</a:t>
                      </a:r>
                      <a:r>
                        <a:rPr sz="1200" b="1" spc="-5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соглашение</a:t>
                      </a:r>
                      <a:r>
                        <a:rPr sz="1200" b="1" spc="-3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о</a:t>
                      </a:r>
                      <a:r>
                        <a:rPr sz="1200" b="1" spc="-7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расторжении</a:t>
                      </a:r>
                      <a:r>
                        <a:rPr sz="1200" b="1" spc="-4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контракта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826" marB="0">
                    <a:solidFill>
                      <a:srgbClr val="F8F8F9"/>
                    </a:solidFill>
                  </a:tcPr>
                </a:tc>
                <a:tc>
                  <a:txBody>
                    <a:bodyPr/>
                    <a:lstStyle/>
                    <a:p>
                      <a:pPr marR="52705" algn="r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20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Ч.8.1</a:t>
                      </a:r>
                      <a:r>
                        <a:rPr sz="1200" spc="-75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ст.95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826" marB="0">
                    <a:solidFill>
                      <a:srgbClr val="F8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Электронный</a:t>
                      </a:r>
                      <a:r>
                        <a:rPr sz="1200" b="1" spc="-5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отказ</a:t>
                      </a:r>
                      <a:r>
                        <a:rPr sz="1200" b="1" spc="-6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заказчика</a:t>
                      </a:r>
                      <a:r>
                        <a:rPr sz="1200" b="1" spc="-6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от</a:t>
                      </a:r>
                      <a:r>
                        <a:rPr sz="1200" b="1" spc="-8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исполнения</a:t>
                      </a:r>
                      <a:r>
                        <a:rPr sz="1200" b="1" spc="-5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контракта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3826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53975" algn="r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20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Ч.12.1</a:t>
                      </a:r>
                      <a:r>
                        <a:rPr sz="1200" spc="-75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ст.95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3826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Электронная</a:t>
                      </a:r>
                      <a:r>
                        <a:rPr sz="1200" b="1" spc="-95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претензионная</a:t>
                      </a:r>
                      <a:r>
                        <a:rPr sz="1200" b="1" spc="-8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solidFill>
                            <a:srgbClr val="343846"/>
                          </a:solidFill>
                          <a:latin typeface="Arial"/>
                          <a:cs typeface="Arial"/>
                        </a:rPr>
                        <a:t>переписка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34303" marB="0">
                    <a:solidFill>
                      <a:srgbClr val="F8F8F9"/>
                    </a:solidFill>
                  </a:tcPr>
                </a:tc>
                <a:tc>
                  <a:txBody>
                    <a:bodyPr/>
                    <a:lstStyle/>
                    <a:p>
                      <a:pPr marR="53340" algn="r">
                        <a:lnSpc>
                          <a:spcPct val="100000"/>
                        </a:lnSpc>
                        <a:spcBef>
                          <a:spcPts val="1410"/>
                        </a:spcBef>
                      </a:pPr>
                      <a:r>
                        <a:rPr sz="120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Ч.16</a:t>
                      </a:r>
                      <a:r>
                        <a:rPr sz="1200" spc="-65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200" spc="-10" dirty="0">
                          <a:solidFill>
                            <a:srgbClr val="343846"/>
                          </a:solidFill>
                          <a:latin typeface="Microsoft Sans Serif"/>
                          <a:cs typeface="Microsoft Sans Serif"/>
                        </a:rPr>
                        <a:t>ст.94</a:t>
                      </a:r>
                      <a:endParaRPr sz="1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34303" marB="0">
                    <a:solidFill>
                      <a:srgbClr val="F8F8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236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6200" y="533400"/>
            <a:ext cx="9143999" cy="44098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sz="2800" b="1" dirty="0">
                <a:solidFill>
                  <a:srgbClr val="00B050"/>
                </a:solidFill>
              </a:rPr>
              <a:t>ЗАКЛЮЧЕНИЕ</a:t>
            </a:r>
            <a:r>
              <a:rPr sz="2800" b="1" spc="-38" dirty="0">
                <a:solidFill>
                  <a:srgbClr val="00B050"/>
                </a:solidFill>
              </a:rPr>
              <a:t> </a:t>
            </a:r>
            <a:r>
              <a:rPr sz="2800" b="1" dirty="0">
                <a:solidFill>
                  <a:srgbClr val="00B050"/>
                </a:solidFill>
              </a:rPr>
              <a:t>КОНТРАКТА</a:t>
            </a:r>
            <a:r>
              <a:rPr sz="2800" b="1" spc="-49" dirty="0">
                <a:solidFill>
                  <a:srgbClr val="00B050"/>
                </a:solidFill>
              </a:rPr>
              <a:t> </a:t>
            </a:r>
            <a:r>
              <a:rPr sz="2800" b="1" dirty="0">
                <a:solidFill>
                  <a:srgbClr val="00B050"/>
                </a:solidFill>
              </a:rPr>
              <a:t>ЧЕРЕЗ</a:t>
            </a:r>
            <a:r>
              <a:rPr sz="2800" b="1" spc="-15" dirty="0">
                <a:solidFill>
                  <a:srgbClr val="00B050"/>
                </a:solidFill>
              </a:rPr>
              <a:t> </a:t>
            </a:r>
            <a:r>
              <a:rPr sz="2800" b="1" dirty="0">
                <a:solidFill>
                  <a:srgbClr val="00B050"/>
                </a:solidFill>
              </a:rPr>
              <a:t>ЕИС</a:t>
            </a:r>
            <a:r>
              <a:rPr sz="2800" b="1" spc="-23" dirty="0">
                <a:solidFill>
                  <a:srgbClr val="00B050"/>
                </a:solidFill>
              </a:rPr>
              <a:t> </a:t>
            </a:r>
            <a:r>
              <a:rPr sz="2800" b="1" dirty="0">
                <a:solidFill>
                  <a:srgbClr val="00B050"/>
                </a:solidFill>
              </a:rPr>
              <a:t>(ВАРИАНТ</a:t>
            </a:r>
            <a:r>
              <a:rPr sz="2800" b="1" spc="-38" dirty="0">
                <a:solidFill>
                  <a:srgbClr val="00B050"/>
                </a:solidFill>
              </a:rPr>
              <a:t> </a:t>
            </a:r>
            <a:r>
              <a:rPr sz="2800" b="1" spc="-19" dirty="0">
                <a:solidFill>
                  <a:srgbClr val="00B050"/>
                </a:solidFill>
              </a:rPr>
              <a:t>1)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6693" y="1639995"/>
            <a:ext cx="7781744" cy="362755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246494" y="5292090"/>
            <a:ext cx="1971675" cy="306815"/>
          </a:xfrm>
          <a:prstGeom prst="rect">
            <a:avLst/>
          </a:prstGeom>
          <a:ln w="12192">
            <a:solidFill>
              <a:srgbClr val="E11E31"/>
            </a:solidFill>
          </a:ln>
        </p:spPr>
        <p:txBody>
          <a:bodyPr vert="horz" wrap="square" lIns="0" tIns="29528" rIns="0" bIns="0" rtlCol="0">
            <a:spAutoFit/>
          </a:bodyPr>
          <a:lstStyle/>
          <a:p>
            <a:pPr marL="35243">
              <a:spcBef>
                <a:spcPts val="233"/>
              </a:spcBef>
            </a:pPr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b="1" spc="-3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FF0000"/>
                </a:solidFill>
                <a:latin typeface="Arial"/>
                <a:cs typeface="Arial"/>
              </a:rPr>
              <a:t>РАБОЧИХ</a:t>
            </a:r>
            <a:r>
              <a:rPr b="1"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b="1" spc="-19" dirty="0">
                <a:solidFill>
                  <a:srgbClr val="FF0000"/>
                </a:solidFill>
                <a:latin typeface="Arial"/>
                <a:cs typeface="Arial"/>
              </a:rPr>
              <a:t>ДНЯ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26556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32142" y="61495"/>
            <a:ext cx="8634300" cy="564096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sz="3600" b="1" dirty="0">
                <a:solidFill>
                  <a:srgbClr val="00B050"/>
                </a:solidFill>
              </a:rPr>
              <a:t>ВКЛЮЧЕНИЕ</a:t>
            </a:r>
            <a:r>
              <a:rPr sz="3600" b="1" spc="-19" dirty="0">
                <a:solidFill>
                  <a:srgbClr val="00B050"/>
                </a:solidFill>
              </a:rPr>
              <a:t> </a:t>
            </a:r>
            <a:r>
              <a:rPr sz="3600" b="1" dirty="0">
                <a:solidFill>
                  <a:srgbClr val="00B050"/>
                </a:solidFill>
              </a:rPr>
              <a:t>СВЕДЕНИЙ</a:t>
            </a:r>
            <a:r>
              <a:rPr sz="3600" b="1" spc="-26" dirty="0">
                <a:solidFill>
                  <a:srgbClr val="00B050"/>
                </a:solidFill>
              </a:rPr>
              <a:t> </a:t>
            </a:r>
            <a:r>
              <a:rPr sz="3600" b="1" dirty="0">
                <a:solidFill>
                  <a:srgbClr val="00B050"/>
                </a:solidFill>
              </a:rPr>
              <a:t>В</a:t>
            </a:r>
            <a:r>
              <a:rPr sz="3600" b="1" spc="-15" dirty="0">
                <a:solidFill>
                  <a:srgbClr val="00B050"/>
                </a:solidFill>
              </a:rPr>
              <a:t> </a:t>
            </a:r>
            <a:r>
              <a:rPr sz="3600" b="1" dirty="0">
                <a:solidFill>
                  <a:srgbClr val="00B050"/>
                </a:solidFill>
              </a:rPr>
              <a:t>РК</a:t>
            </a:r>
            <a:r>
              <a:rPr sz="3600" b="1" spc="-8" dirty="0">
                <a:solidFill>
                  <a:srgbClr val="00B050"/>
                </a:solidFill>
              </a:rPr>
              <a:t> </a:t>
            </a:r>
            <a:r>
              <a:rPr sz="3600" b="1" dirty="0">
                <a:solidFill>
                  <a:srgbClr val="00B050"/>
                </a:solidFill>
              </a:rPr>
              <a:t>(ВАРИАНТ</a:t>
            </a:r>
            <a:r>
              <a:rPr sz="3600" b="1" spc="-30" dirty="0">
                <a:solidFill>
                  <a:srgbClr val="00B050"/>
                </a:solidFill>
              </a:rPr>
              <a:t> </a:t>
            </a:r>
            <a:r>
              <a:rPr sz="3600" b="1" spc="-19" dirty="0">
                <a:solidFill>
                  <a:srgbClr val="00B050"/>
                </a:solidFill>
              </a:rPr>
              <a:t>2)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907" y="1567948"/>
            <a:ext cx="8511293" cy="39064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9146" y="4443413"/>
            <a:ext cx="1807369" cy="260649"/>
          </a:xfrm>
          <a:prstGeom prst="rect">
            <a:avLst/>
          </a:prstGeom>
          <a:ln w="19812">
            <a:solidFill>
              <a:srgbClr val="E11E31"/>
            </a:solidFill>
          </a:ln>
        </p:spPr>
        <p:txBody>
          <a:bodyPr vert="horz" wrap="square" lIns="0" tIns="29528" rIns="0" bIns="0" rtlCol="0">
            <a:spAutoFit/>
          </a:bodyPr>
          <a:lstStyle/>
          <a:p>
            <a:pPr marL="33338">
              <a:spcBef>
                <a:spcPts val="233"/>
              </a:spcBef>
            </a:pP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r>
              <a:rPr sz="1500" b="1" spc="-1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FF0000"/>
                </a:solidFill>
                <a:latin typeface="Arial"/>
                <a:cs typeface="Arial"/>
              </a:rPr>
              <a:t>РАБОЧИХ</a:t>
            </a:r>
            <a:r>
              <a:rPr sz="1500" b="1" spc="-26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FF0000"/>
                </a:solidFill>
                <a:latin typeface="Arial"/>
                <a:cs typeface="Arial"/>
              </a:rPr>
              <a:t>ДНЕЙ</a:t>
            </a:r>
            <a:endParaRPr sz="15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725" y="5646419"/>
            <a:ext cx="3501390" cy="238527"/>
          </a:xfrm>
          <a:prstGeom prst="rect">
            <a:avLst/>
          </a:prstGeom>
          <a:ln w="12192">
            <a:solidFill>
              <a:srgbClr val="FF465A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3814">
              <a:spcBef>
                <a:spcPts val="240"/>
              </a:spcBef>
            </a:pPr>
            <a:r>
              <a:rPr sz="1350" b="1" spc="-8" dirty="0">
                <a:solidFill>
                  <a:srgbClr val="00B050"/>
                </a:solidFill>
                <a:latin typeface="Arial"/>
                <a:cs typeface="Arial"/>
              </a:rPr>
              <a:t>ПОСТАВЩИК</a:t>
            </a:r>
            <a:r>
              <a:rPr sz="1350" b="1" spc="15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МОЖЕТ</a:t>
            </a:r>
            <a:r>
              <a:rPr sz="1350" b="1" spc="-1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БЫТЬ</a:t>
            </a:r>
            <a:r>
              <a:rPr sz="1350" b="1" spc="-1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НЕ</a:t>
            </a:r>
            <a:r>
              <a:rPr sz="1350" b="1" spc="-19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00B050"/>
                </a:solidFill>
                <a:latin typeface="Arial"/>
                <a:cs typeface="Arial"/>
              </a:rPr>
              <a:t>В</a:t>
            </a:r>
            <a:r>
              <a:rPr sz="1350" b="1" spc="330" dirty="0">
                <a:solidFill>
                  <a:srgbClr val="00B050"/>
                </a:solidFill>
                <a:latin typeface="Arial"/>
                <a:cs typeface="Arial"/>
              </a:rPr>
              <a:t> </a:t>
            </a:r>
            <a:r>
              <a:rPr sz="1350" b="1" spc="-15" dirty="0">
                <a:solidFill>
                  <a:srgbClr val="00B050"/>
                </a:solidFill>
                <a:latin typeface="Arial"/>
                <a:cs typeface="Arial"/>
              </a:rPr>
              <a:t>ЕРУЗ</a:t>
            </a:r>
            <a:endParaRPr sz="1350" dirty="0">
              <a:solidFill>
                <a:srgbClr val="00B05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646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327374" y="179713"/>
            <a:ext cx="8321612" cy="610263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spc="-8" dirty="0">
                <a:solidFill>
                  <a:srgbClr val="00B050"/>
                </a:solidFill>
              </a:rPr>
              <a:t>ПОСТ-</a:t>
            </a:r>
            <a:r>
              <a:rPr dirty="0">
                <a:solidFill>
                  <a:srgbClr val="00B050"/>
                </a:solidFill>
              </a:rPr>
              <a:t>ОТЧЕТ</a:t>
            </a:r>
            <a:r>
              <a:rPr spc="-23" dirty="0">
                <a:solidFill>
                  <a:srgbClr val="00B050"/>
                </a:solidFill>
              </a:rPr>
              <a:t> </a:t>
            </a:r>
            <a:r>
              <a:rPr lang="ru-RU" spc="-23" dirty="0" smtClean="0">
                <a:solidFill>
                  <a:srgbClr val="00B050"/>
                </a:solidFill>
              </a:rPr>
              <a:t> применяется только для п. 4 и 5 ч. 1 </a:t>
            </a:r>
            <a:r>
              <a:rPr lang="ru-RU" spc="-23" dirty="0" err="1" smtClean="0">
                <a:solidFill>
                  <a:srgbClr val="00B050"/>
                </a:solidFill>
              </a:rPr>
              <a:t>ст</a:t>
            </a:r>
            <a:r>
              <a:rPr lang="ru-RU" spc="-23" dirty="0" smtClean="0">
                <a:solidFill>
                  <a:srgbClr val="00B050"/>
                </a:solidFill>
              </a:rPr>
              <a:t> 93!!</a:t>
            </a:r>
            <a:br>
              <a:rPr lang="ru-RU" spc="-23" dirty="0" smtClean="0">
                <a:solidFill>
                  <a:srgbClr val="00B050"/>
                </a:solidFill>
              </a:rPr>
            </a:br>
            <a:r>
              <a:rPr dirty="0" smtClean="0">
                <a:solidFill>
                  <a:srgbClr val="00B050"/>
                </a:solidFill>
              </a:rPr>
              <a:t>(ВАРИАНТ</a:t>
            </a:r>
            <a:r>
              <a:rPr spc="11" dirty="0" smtClean="0">
                <a:solidFill>
                  <a:srgbClr val="00B050"/>
                </a:solidFill>
              </a:rPr>
              <a:t> </a:t>
            </a:r>
            <a:r>
              <a:rPr spc="-19" dirty="0">
                <a:solidFill>
                  <a:srgbClr val="00B050"/>
                </a:solidFill>
              </a:rPr>
              <a:t>3)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85552" y="4278058"/>
            <a:ext cx="2632234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5720" marR="3810" indent="-36671">
              <a:spcBef>
                <a:spcPts val="75"/>
              </a:spcBef>
            </a:pPr>
            <a:r>
              <a:rPr sz="1050" dirty="0">
                <a:latin typeface="Microsoft Sans Serif"/>
                <a:cs typeface="Microsoft Sans Serif"/>
              </a:rPr>
              <a:t>При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spc="-8" dirty="0">
                <a:latin typeface="Microsoft Sans Serif"/>
                <a:cs typeface="Microsoft Sans Serif"/>
              </a:rPr>
              <a:t>размещении</a:t>
            </a:r>
            <a:r>
              <a:rPr sz="1050" spc="-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отчета</a:t>
            </a:r>
            <a:r>
              <a:rPr sz="1050" spc="-45" dirty="0">
                <a:latin typeface="Microsoft Sans Serif"/>
                <a:cs typeface="Microsoft Sans Serif"/>
              </a:rPr>
              <a:t> </a:t>
            </a:r>
            <a:r>
              <a:rPr sz="1050" spc="-8" dirty="0">
                <a:latin typeface="Microsoft Sans Serif"/>
                <a:cs typeface="Microsoft Sans Serif"/>
              </a:rPr>
              <a:t>казначейством </a:t>
            </a:r>
            <a:r>
              <a:rPr sz="1050" dirty="0">
                <a:latin typeface="Microsoft Sans Serif"/>
                <a:cs typeface="Microsoft Sans Serif"/>
              </a:rPr>
              <a:t>не</a:t>
            </a:r>
            <a:r>
              <a:rPr sz="1050" spc="-1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осуществляется</a:t>
            </a:r>
            <a:r>
              <a:rPr sz="1050" spc="-41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визуальный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spc="-8" dirty="0">
                <a:latin typeface="Microsoft Sans Serif"/>
                <a:cs typeface="Microsoft Sans Serif"/>
              </a:rPr>
              <a:t>контроль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85552" y="1854899"/>
            <a:ext cx="3190399" cy="37846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dirty="0">
                <a:latin typeface="Microsoft Sans Serif"/>
                <a:cs typeface="Microsoft Sans Serif"/>
              </a:rPr>
              <a:t>Применяется</a:t>
            </a:r>
            <a:r>
              <a:rPr sz="1200" spc="-60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к</a:t>
            </a:r>
            <a:r>
              <a:rPr sz="1200" spc="-75" dirty="0">
                <a:latin typeface="Microsoft Sans Serif"/>
                <a:cs typeface="Microsoft Sans Serif"/>
              </a:rPr>
              <a:t> </a:t>
            </a:r>
            <a:r>
              <a:rPr sz="1200" spc="-26" dirty="0">
                <a:latin typeface="Microsoft Sans Serif"/>
                <a:cs typeface="Microsoft Sans Serif"/>
              </a:rPr>
              <a:t>закупкам,</a:t>
            </a:r>
            <a:r>
              <a:rPr sz="1200" spc="-53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осуществленным</a:t>
            </a:r>
            <a:r>
              <a:rPr sz="1200" spc="-53" dirty="0">
                <a:latin typeface="Microsoft Sans Serif"/>
                <a:cs typeface="Microsoft Sans Serif"/>
              </a:rPr>
              <a:t> </a:t>
            </a:r>
            <a:r>
              <a:rPr sz="1200" spc="-38" dirty="0">
                <a:latin typeface="Microsoft Sans Serif"/>
                <a:cs typeface="Microsoft Sans Serif"/>
              </a:rPr>
              <a:t>с</a:t>
            </a:r>
            <a:endParaRPr sz="1200">
              <a:latin typeface="Microsoft Sans Serif"/>
              <a:cs typeface="Microsoft Sans Serif"/>
            </a:endParaRPr>
          </a:p>
          <a:p>
            <a:pPr marL="9525"/>
            <a:r>
              <a:rPr sz="1200" dirty="0">
                <a:latin typeface="Microsoft Sans Serif"/>
                <a:cs typeface="Microsoft Sans Serif"/>
              </a:rPr>
              <a:t>01.07.2026</a:t>
            </a:r>
            <a:r>
              <a:rPr sz="1200" spc="-4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по</a:t>
            </a:r>
            <a:r>
              <a:rPr sz="1200" spc="-49" dirty="0">
                <a:latin typeface="Microsoft Sans Serif"/>
                <a:cs typeface="Microsoft Sans Serif"/>
              </a:rPr>
              <a:t> </a:t>
            </a:r>
            <a:r>
              <a:rPr sz="1200" spc="-8" dirty="0">
                <a:latin typeface="Microsoft Sans Serif"/>
                <a:cs typeface="Microsoft Sans Serif"/>
              </a:rPr>
              <a:t>01.02.2028</a:t>
            </a:r>
            <a:endParaRPr sz="120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87362" y="3102864"/>
            <a:ext cx="2929890" cy="1938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1200" spc="-8" dirty="0">
                <a:latin typeface="Microsoft Sans Serif"/>
                <a:cs typeface="Microsoft Sans Serif"/>
              </a:rPr>
              <a:t>Размещается</a:t>
            </a:r>
            <a:r>
              <a:rPr sz="1200" spc="-1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с</a:t>
            </a:r>
            <a:r>
              <a:rPr sz="1200" spc="-1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01.02.2028</a:t>
            </a:r>
            <a:r>
              <a:rPr sz="1200" spc="-19" dirty="0">
                <a:latin typeface="Microsoft Sans Serif"/>
                <a:cs typeface="Microsoft Sans Serif"/>
              </a:rPr>
              <a:t> </a:t>
            </a:r>
            <a:r>
              <a:rPr sz="1200" dirty="0">
                <a:latin typeface="Microsoft Sans Serif"/>
                <a:cs typeface="Microsoft Sans Serif"/>
              </a:rPr>
              <a:t>до</a:t>
            </a:r>
            <a:r>
              <a:rPr sz="1200" spc="-23" dirty="0">
                <a:latin typeface="Microsoft Sans Serif"/>
                <a:cs typeface="Microsoft Sans Serif"/>
              </a:rPr>
              <a:t> </a:t>
            </a:r>
            <a:r>
              <a:rPr sz="1200" spc="-8" dirty="0">
                <a:latin typeface="Microsoft Sans Serif"/>
                <a:cs typeface="Microsoft Sans Serif"/>
              </a:rPr>
              <a:t>01.05.2028</a:t>
            </a:r>
            <a:endParaRPr sz="1200">
              <a:latin typeface="Microsoft Sans Serif"/>
              <a:cs typeface="Microsoft Sans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822" y="1817370"/>
            <a:ext cx="418228" cy="43205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760" y="4130875"/>
            <a:ext cx="481203" cy="41933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88180" y="2366009"/>
            <a:ext cx="390525" cy="515493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560688" y="3522726"/>
            <a:ext cx="466107" cy="50063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110924" y="2416874"/>
            <a:ext cx="3182303" cy="3332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>
              <a:spcBef>
                <a:spcPts val="79"/>
              </a:spcBef>
            </a:pPr>
            <a:r>
              <a:rPr sz="1050" dirty="0">
                <a:latin typeface="Microsoft Sans Serif"/>
                <a:cs typeface="Microsoft Sans Serif"/>
              </a:rPr>
              <a:t>В</a:t>
            </a:r>
            <a:r>
              <a:rPr sz="1050" spc="-26" dirty="0">
                <a:latin typeface="Microsoft Sans Serif"/>
                <a:cs typeface="Microsoft Sans Serif"/>
              </a:rPr>
              <a:t> </a:t>
            </a:r>
            <a:r>
              <a:rPr sz="1050" spc="-68" dirty="0">
                <a:latin typeface="Microsoft Sans Serif"/>
                <a:cs typeface="Microsoft Sans Serif"/>
              </a:rPr>
              <a:t>ЛК</a:t>
            </a:r>
            <a:r>
              <a:rPr sz="1050" spc="-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ЕИС</a:t>
            </a:r>
            <a:r>
              <a:rPr sz="1050" spc="-4" dirty="0">
                <a:latin typeface="Microsoft Sans Serif"/>
                <a:cs typeface="Microsoft Sans Serif"/>
              </a:rPr>
              <a:t> </a:t>
            </a:r>
            <a:r>
              <a:rPr sz="1050" spc="-8" dirty="0">
                <a:latin typeface="Microsoft Sans Serif"/>
                <a:cs typeface="Microsoft Sans Serif"/>
              </a:rPr>
              <a:t>разработан</a:t>
            </a:r>
            <a:r>
              <a:rPr sz="1050" spc="-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формат</a:t>
            </a:r>
            <a:r>
              <a:rPr sz="1050" spc="-26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отчета,</a:t>
            </a:r>
            <a:r>
              <a:rPr sz="1050" spc="-45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доступный</a:t>
            </a:r>
            <a:r>
              <a:rPr sz="1050" spc="-11" dirty="0">
                <a:latin typeface="Microsoft Sans Serif"/>
                <a:cs typeface="Microsoft Sans Serif"/>
              </a:rPr>
              <a:t> </a:t>
            </a:r>
            <a:r>
              <a:rPr sz="1050" spc="-38" dirty="0">
                <a:latin typeface="Microsoft Sans Serif"/>
                <a:cs typeface="Microsoft Sans Serif"/>
              </a:rPr>
              <a:t>к </a:t>
            </a:r>
            <a:r>
              <a:rPr sz="1050" spc="-8" dirty="0">
                <a:latin typeface="Microsoft Sans Serif"/>
                <a:cs typeface="Microsoft Sans Serif"/>
              </a:rPr>
              <a:t>скачиванию</a:t>
            </a:r>
            <a:endParaRPr sz="10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82648" y="3587687"/>
            <a:ext cx="3538061" cy="17120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050" dirty="0">
                <a:latin typeface="Microsoft Sans Serif"/>
                <a:cs typeface="Microsoft Sans Serif"/>
              </a:rPr>
              <a:t>Отчет</a:t>
            </a:r>
            <a:r>
              <a:rPr sz="1050" spc="-38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не</a:t>
            </a:r>
            <a:r>
              <a:rPr sz="1050" spc="-15" dirty="0">
                <a:latin typeface="Microsoft Sans Serif"/>
                <a:cs typeface="Microsoft Sans Serif"/>
              </a:rPr>
              <a:t> </a:t>
            </a:r>
            <a:r>
              <a:rPr sz="1050" spc="-8" dirty="0">
                <a:latin typeface="Microsoft Sans Serif"/>
                <a:cs typeface="Microsoft Sans Serif"/>
              </a:rPr>
              <a:t>размещается</a:t>
            </a:r>
            <a:r>
              <a:rPr sz="1050" spc="-34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на</a:t>
            </a:r>
            <a:r>
              <a:rPr sz="1050" spc="-19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официальном</a:t>
            </a:r>
            <a:r>
              <a:rPr sz="1050" spc="-2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сайте</a:t>
            </a:r>
            <a:r>
              <a:rPr sz="1050" spc="-23" dirty="0">
                <a:latin typeface="Microsoft Sans Serif"/>
                <a:cs typeface="Microsoft Sans Serif"/>
              </a:rPr>
              <a:t> </a:t>
            </a:r>
            <a:r>
              <a:rPr sz="1050" dirty="0">
                <a:latin typeface="Microsoft Sans Serif"/>
                <a:cs typeface="Microsoft Sans Serif"/>
              </a:rPr>
              <a:t>ГИС</a:t>
            </a:r>
            <a:r>
              <a:rPr sz="1050" spc="-8" dirty="0">
                <a:latin typeface="Microsoft Sans Serif"/>
                <a:cs typeface="Microsoft Sans Serif"/>
              </a:rPr>
              <a:t> </a:t>
            </a:r>
            <a:r>
              <a:rPr sz="1050" spc="-19" dirty="0">
                <a:latin typeface="Microsoft Sans Serif"/>
                <a:cs typeface="Microsoft Sans Serif"/>
              </a:rPr>
              <a:t>ЕИС</a:t>
            </a:r>
            <a:endParaRPr sz="1050">
              <a:latin typeface="Microsoft Sans Serif"/>
              <a:cs typeface="Microsoft Sans Serif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0337" y="3012948"/>
            <a:ext cx="461772" cy="4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49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" y="228600"/>
            <a:ext cx="9081643" cy="52578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95400" y="5791200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Эта форма нужна для ЗАГРУЗКИ отчета в </a:t>
            </a:r>
            <a:r>
              <a:rPr lang="ru-RU" dirty="0" smtClean="0"/>
              <a:t>ЕИС!!!!.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29807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63DABF-5117-4E35-A767-B1C86AFBCF9A}"/>
              </a:ext>
            </a:extLst>
          </p:cNvPr>
          <p:cNvSpPr/>
          <p:nvPr/>
        </p:nvSpPr>
        <p:spPr>
          <a:xfrm>
            <a:off x="76200" y="0"/>
            <a:ext cx="887730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7030A0"/>
                </a:solidFill>
              </a:rPr>
              <a:t>Проблемы:</a:t>
            </a:r>
          </a:p>
          <a:p>
            <a:pPr lvl="0"/>
            <a:endParaRPr lang="ru-RU" dirty="0">
              <a:solidFill>
                <a:srgbClr val="7030A0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разный порядок функционирования информационных систем, используемых для проведения ЗМО,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отдельная регистрация в каждой из них,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разный порядок проведения ЗМО, что усложняет доступ участников закупки к участию в них;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дополнительная финансовая нагрузка на участников закупки в связи с взиманием платы за участие в ЗМО в размерах, превышающих предельный размер платы, установленный Правительством РФ;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неприменение при проведении ЗМО национального режима;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отсутствие требований к мерам защиты и уровню безопасности информации, возникновение рисков утечки таких информации и данных и их неправомерного использования;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отсутствие централизованного учета информации об осуществляемых в субъектах РФ ЗМО,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отсутствие требования об информационном взаимодействии применяемых информационных систем с ЕИС, что не обеспечивает учет и прослеживаемость информации о ЗМО на всем их жизненном цикле, не позволяет применять электронный документооборот в ЕИС на этапе исполнения контракта;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отсутствие возможности обжалования участниками закупки действий (бездействия) заказчиков и операторов информационных систем, ЗМО, в том числе поскольку такие операторы не отнесены к субъектам контроля.</a:t>
            </a:r>
          </a:p>
          <a:p>
            <a:pPr lvl="0"/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D8C282-C425-4715-91C7-030861E4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295072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02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1260" y="1399032"/>
            <a:ext cx="2040249" cy="101727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244030" y="351427"/>
            <a:ext cx="8515350" cy="687207"/>
          </a:xfrm>
          <a:prstGeom prst="rect">
            <a:avLst/>
          </a:prstGeom>
        </p:spPr>
        <p:txBody>
          <a:bodyPr vert="horz" wrap="square" lIns="0" tIns="10001" rIns="0" bIns="0" rtlCol="0" anchor="ctr">
            <a:spAutoFit/>
          </a:bodyPr>
          <a:lstStyle/>
          <a:p>
            <a:pPr marL="109538">
              <a:lnSpc>
                <a:spcPct val="100000"/>
              </a:lnSpc>
              <a:spcBef>
                <a:spcPts val="79"/>
              </a:spcBef>
            </a:pPr>
            <a:r>
              <a:rPr b="1" dirty="0">
                <a:solidFill>
                  <a:srgbClr val="00B050"/>
                </a:solidFill>
              </a:rPr>
              <a:t>СРОКИ</a:t>
            </a:r>
            <a:r>
              <a:rPr b="1" spc="-8" dirty="0">
                <a:solidFill>
                  <a:srgbClr val="00B050"/>
                </a:solidFill>
              </a:rPr>
              <a:t> </a:t>
            </a:r>
            <a:r>
              <a:rPr b="1" dirty="0">
                <a:solidFill>
                  <a:srgbClr val="00B050"/>
                </a:solidFill>
              </a:rPr>
              <a:t>ОПЛАТЫ</a:t>
            </a:r>
            <a:r>
              <a:rPr b="1" spc="-19" dirty="0">
                <a:solidFill>
                  <a:srgbClr val="00B050"/>
                </a:solidFill>
              </a:rPr>
              <a:t> </a:t>
            </a:r>
            <a:r>
              <a:rPr b="1" dirty="0">
                <a:solidFill>
                  <a:srgbClr val="00B050"/>
                </a:solidFill>
              </a:rPr>
              <a:t>ТРУ</a:t>
            </a:r>
            <a:r>
              <a:rPr b="1" spc="-15" dirty="0">
                <a:solidFill>
                  <a:srgbClr val="00B050"/>
                </a:solidFill>
              </a:rPr>
              <a:t> </a:t>
            </a:r>
            <a:r>
              <a:rPr b="1" dirty="0">
                <a:solidFill>
                  <a:srgbClr val="00B050"/>
                </a:solidFill>
              </a:rPr>
              <a:t>ПО </a:t>
            </a:r>
            <a:r>
              <a:rPr b="1" spc="-19" dirty="0">
                <a:solidFill>
                  <a:srgbClr val="00B050"/>
                </a:solidFill>
              </a:rPr>
              <a:t>ЗМО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219039" y="1386721"/>
            <a:ext cx="4565333" cy="2626208"/>
            <a:chOff x="2862834" y="760001"/>
            <a:chExt cx="6087110" cy="3501610"/>
          </a:xfrm>
        </p:grpSpPr>
        <p:sp>
          <p:nvSpPr>
            <p:cNvPr id="5" name="object 5"/>
            <p:cNvSpPr/>
            <p:nvPr/>
          </p:nvSpPr>
          <p:spPr>
            <a:xfrm>
              <a:off x="2862834" y="2213736"/>
              <a:ext cx="6087110" cy="2047875"/>
            </a:xfrm>
            <a:custGeom>
              <a:avLst/>
              <a:gdLst/>
              <a:ahLst/>
              <a:cxnLst/>
              <a:rect l="l" t="t" r="r" b="b"/>
              <a:pathLst>
                <a:path w="6087109" h="2047875">
                  <a:moveTo>
                    <a:pt x="932688" y="1991106"/>
                  </a:moveTo>
                  <a:lnTo>
                    <a:pt x="921943" y="1965198"/>
                  </a:lnTo>
                  <a:lnTo>
                    <a:pt x="900049" y="1912366"/>
                  </a:lnTo>
                  <a:lnTo>
                    <a:pt x="895819" y="1946008"/>
                  </a:lnTo>
                  <a:lnTo>
                    <a:pt x="894346" y="1944738"/>
                  </a:lnTo>
                  <a:lnTo>
                    <a:pt x="894346" y="1957679"/>
                  </a:lnTo>
                  <a:lnTo>
                    <a:pt x="894321" y="1957882"/>
                  </a:lnTo>
                  <a:lnTo>
                    <a:pt x="894168" y="1957882"/>
                  </a:lnTo>
                  <a:lnTo>
                    <a:pt x="894346" y="1957679"/>
                  </a:lnTo>
                  <a:lnTo>
                    <a:pt x="894346" y="1944738"/>
                  </a:lnTo>
                  <a:lnTo>
                    <a:pt x="481444" y="1586090"/>
                  </a:lnTo>
                  <a:lnTo>
                    <a:pt x="486537" y="1581658"/>
                  </a:lnTo>
                  <a:lnTo>
                    <a:pt x="473456" y="1566672"/>
                  </a:lnTo>
                  <a:lnTo>
                    <a:pt x="466280" y="1572907"/>
                  </a:lnTo>
                  <a:lnTo>
                    <a:pt x="459105" y="1566672"/>
                  </a:lnTo>
                  <a:lnTo>
                    <a:pt x="446151" y="1581658"/>
                  </a:lnTo>
                  <a:lnTo>
                    <a:pt x="451180" y="1586026"/>
                  </a:lnTo>
                  <a:lnTo>
                    <a:pt x="36830" y="1946033"/>
                  </a:lnTo>
                  <a:lnTo>
                    <a:pt x="32512" y="1912366"/>
                  </a:lnTo>
                  <a:lnTo>
                    <a:pt x="0" y="1991106"/>
                  </a:lnTo>
                  <a:lnTo>
                    <a:pt x="82550" y="1969897"/>
                  </a:lnTo>
                  <a:lnTo>
                    <a:pt x="65328" y="1965198"/>
                  </a:lnTo>
                  <a:lnTo>
                    <a:pt x="49733" y="1960943"/>
                  </a:lnTo>
                  <a:lnTo>
                    <a:pt x="466331" y="1599196"/>
                  </a:lnTo>
                  <a:lnTo>
                    <a:pt x="882853" y="1960968"/>
                  </a:lnTo>
                  <a:lnTo>
                    <a:pt x="850138" y="1969897"/>
                  </a:lnTo>
                  <a:lnTo>
                    <a:pt x="932688" y="1991106"/>
                  </a:lnTo>
                  <a:close/>
                </a:path>
                <a:path w="6087109" h="2047875">
                  <a:moveTo>
                    <a:pt x="4707255" y="646938"/>
                  </a:moveTo>
                  <a:lnTo>
                    <a:pt x="4697806" y="635508"/>
                  </a:lnTo>
                  <a:lnTo>
                    <a:pt x="4653026" y="581279"/>
                  </a:lnTo>
                  <a:lnTo>
                    <a:pt x="4658753" y="614667"/>
                  </a:lnTo>
                  <a:lnTo>
                    <a:pt x="3320631" y="21767"/>
                  </a:lnTo>
                  <a:lnTo>
                    <a:pt x="3329051" y="18034"/>
                  </a:lnTo>
                  <a:lnTo>
                    <a:pt x="3321050" y="0"/>
                  </a:lnTo>
                  <a:lnTo>
                    <a:pt x="3296272" y="10972"/>
                  </a:lnTo>
                  <a:lnTo>
                    <a:pt x="3271520" y="0"/>
                  </a:lnTo>
                  <a:lnTo>
                    <a:pt x="3263392" y="18034"/>
                  </a:lnTo>
                  <a:lnTo>
                    <a:pt x="3271863" y="21793"/>
                  </a:lnTo>
                  <a:lnTo>
                    <a:pt x="1933676" y="614667"/>
                  </a:lnTo>
                  <a:lnTo>
                    <a:pt x="1939417" y="581279"/>
                  </a:lnTo>
                  <a:lnTo>
                    <a:pt x="1885188" y="646938"/>
                  </a:lnTo>
                  <a:lnTo>
                    <a:pt x="1970278" y="650875"/>
                  </a:lnTo>
                  <a:lnTo>
                    <a:pt x="1945982" y="635508"/>
                  </a:lnTo>
                  <a:lnTo>
                    <a:pt x="1941703" y="632802"/>
                  </a:lnTo>
                  <a:lnTo>
                    <a:pt x="1955901" y="626516"/>
                  </a:lnTo>
                  <a:lnTo>
                    <a:pt x="3296208" y="32588"/>
                  </a:lnTo>
                  <a:lnTo>
                    <a:pt x="4650727" y="632802"/>
                  </a:lnTo>
                  <a:lnTo>
                    <a:pt x="4622165" y="650875"/>
                  </a:lnTo>
                  <a:lnTo>
                    <a:pt x="4707255" y="646938"/>
                  </a:lnTo>
                  <a:close/>
                </a:path>
                <a:path w="6087109" h="2047875">
                  <a:moveTo>
                    <a:pt x="6086856" y="1971421"/>
                  </a:moveTo>
                  <a:lnTo>
                    <a:pt x="6058662" y="1990217"/>
                  </a:lnTo>
                  <a:lnTo>
                    <a:pt x="6058662" y="1543685"/>
                  </a:lnTo>
                  <a:lnTo>
                    <a:pt x="6038850" y="1543685"/>
                  </a:lnTo>
                  <a:lnTo>
                    <a:pt x="6038850" y="1990217"/>
                  </a:lnTo>
                  <a:lnTo>
                    <a:pt x="6010656" y="1971421"/>
                  </a:lnTo>
                  <a:lnTo>
                    <a:pt x="6048756" y="2047621"/>
                  </a:lnTo>
                  <a:lnTo>
                    <a:pt x="6074156" y="1996821"/>
                  </a:lnTo>
                  <a:lnTo>
                    <a:pt x="6086856" y="1971421"/>
                  </a:lnTo>
                  <a:close/>
                </a:path>
              </a:pathLst>
            </a:custGeom>
            <a:solidFill>
              <a:srgbClr val="465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2356" y="760001"/>
              <a:ext cx="3677411" cy="16504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069717" y="995172"/>
              <a:ext cx="4267200" cy="1226820"/>
            </a:xfrm>
            <a:custGeom>
              <a:avLst/>
              <a:gdLst/>
              <a:ahLst/>
              <a:cxnLst/>
              <a:rect l="l" t="t" r="r" b="b"/>
              <a:pathLst>
                <a:path w="3253740" h="1226820">
                  <a:moveTo>
                    <a:pt x="3140964" y="0"/>
                  </a:moveTo>
                  <a:lnTo>
                    <a:pt x="112775" y="0"/>
                  </a:lnTo>
                  <a:lnTo>
                    <a:pt x="68847" y="8852"/>
                  </a:lnTo>
                  <a:lnTo>
                    <a:pt x="33004" y="33004"/>
                  </a:lnTo>
                  <a:lnTo>
                    <a:pt x="8852" y="68847"/>
                  </a:lnTo>
                  <a:lnTo>
                    <a:pt x="0" y="112775"/>
                  </a:lnTo>
                  <a:lnTo>
                    <a:pt x="0" y="1114043"/>
                  </a:lnTo>
                  <a:lnTo>
                    <a:pt x="8852" y="1157972"/>
                  </a:lnTo>
                  <a:lnTo>
                    <a:pt x="33004" y="1193815"/>
                  </a:lnTo>
                  <a:lnTo>
                    <a:pt x="68847" y="1217967"/>
                  </a:lnTo>
                  <a:lnTo>
                    <a:pt x="112775" y="1226819"/>
                  </a:lnTo>
                  <a:lnTo>
                    <a:pt x="3140964" y="1226819"/>
                  </a:lnTo>
                  <a:lnTo>
                    <a:pt x="3184892" y="1217967"/>
                  </a:lnTo>
                  <a:lnTo>
                    <a:pt x="3220735" y="1193815"/>
                  </a:lnTo>
                  <a:lnTo>
                    <a:pt x="3244887" y="1157972"/>
                  </a:lnTo>
                  <a:lnTo>
                    <a:pt x="3253740" y="1114043"/>
                  </a:lnTo>
                  <a:lnTo>
                    <a:pt x="3253740" y="112775"/>
                  </a:lnTo>
                  <a:lnTo>
                    <a:pt x="3244887" y="68847"/>
                  </a:lnTo>
                  <a:lnTo>
                    <a:pt x="3220735" y="33004"/>
                  </a:lnTo>
                  <a:lnTo>
                    <a:pt x="3184892" y="8852"/>
                  </a:lnTo>
                  <a:lnTo>
                    <a:pt x="3140964" y="0"/>
                  </a:lnTo>
                  <a:close/>
                </a:path>
              </a:pathLst>
            </a:custGeom>
            <a:solidFill>
              <a:srgbClr val="DADF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8"/>
            <p:cNvSpPr/>
            <p:nvPr/>
          </p:nvSpPr>
          <p:spPr>
            <a:xfrm>
              <a:off x="4559807" y="995171"/>
              <a:ext cx="3253740" cy="1226820"/>
            </a:xfrm>
            <a:custGeom>
              <a:avLst/>
              <a:gdLst/>
              <a:ahLst/>
              <a:cxnLst/>
              <a:rect l="l" t="t" r="r" b="b"/>
              <a:pathLst>
                <a:path w="3253740" h="1226820">
                  <a:moveTo>
                    <a:pt x="0" y="112775"/>
                  </a:moveTo>
                  <a:lnTo>
                    <a:pt x="8852" y="68847"/>
                  </a:lnTo>
                  <a:lnTo>
                    <a:pt x="33004" y="33004"/>
                  </a:lnTo>
                  <a:lnTo>
                    <a:pt x="68847" y="8852"/>
                  </a:lnTo>
                  <a:lnTo>
                    <a:pt x="112775" y="0"/>
                  </a:lnTo>
                  <a:lnTo>
                    <a:pt x="3140964" y="0"/>
                  </a:lnTo>
                  <a:lnTo>
                    <a:pt x="3184892" y="8852"/>
                  </a:lnTo>
                  <a:lnTo>
                    <a:pt x="3220735" y="33004"/>
                  </a:lnTo>
                  <a:lnTo>
                    <a:pt x="3244887" y="68847"/>
                  </a:lnTo>
                  <a:lnTo>
                    <a:pt x="3253740" y="112775"/>
                  </a:lnTo>
                  <a:lnTo>
                    <a:pt x="3253740" y="1114043"/>
                  </a:lnTo>
                  <a:lnTo>
                    <a:pt x="3244887" y="1157972"/>
                  </a:lnTo>
                  <a:lnTo>
                    <a:pt x="3220735" y="1193815"/>
                  </a:lnTo>
                  <a:lnTo>
                    <a:pt x="3184892" y="1217967"/>
                  </a:lnTo>
                  <a:lnTo>
                    <a:pt x="3140964" y="1226819"/>
                  </a:lnTo>
                  <a:lnTo>
                    <a:pt x="112775" y="1226819"/>
                  </a:lnTo>
                  <a:lnTo>
                    <a:pt x="68847" y="1217967"/>
                  </a:lnTo>
                  <a:lnTo>
                    <a:pt x="33004" y="1193815"/>
                  </a:lnTo>
                  <a:lnTo>
                    <a:pt x="8852" y="1157972"/>
                  </a:lnTo>
                  <a:lnTo>
                    <a:pt x="0" y="1114043"/>
                  </a:lnTo>
                  <a:lnTo>
                    <a:pt x="0" y="11277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978593" y="1710023"/>
            <a:ext cx="1847837" cy="70259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476" algn="ctr">
              <a:spcBef>
                <a:spcPts val="79"/>
              </a:spcBef>
            </a:pPr>
            <a:r>
              <a:rPr sz="1500" spc="-8" dirty="0">
                <a:solidFill>
                  <a:srgbClr val="343846"/>
                </a:solidFill>
                <a:latin typeface="Roboto Lt"/>
                <a:cs typeface="Roboto Lt"/>
              </a:rPr>
              <a:t>СПОСОБ</a:t>
            </a:r>
            <a:endParaRPr sz="1500" dirty="0">
              <a:latin typeface="Roboto Lt"/>
              <a:cs typeface="Roboto Lt"/>
            </a:endParaRPr>
          </a:p>
          <a:p>
            <a:pPr marL="9525" marR="3810" algn="ctr"/>
            <a:r>
              <a:rPr sz="1500" spc="-8" dirty="0">
                <a:solidFill>
                  <a:srgbClr val="343846"/>
                </a:solidFill>
                <a:latin typeface="Roboto Lt"/>
                <a:cs typeface="Roboto Lt"/>
              </a:rPr>
              <a:t>ЗАКЛЮЧЕНИЯ КОНТРАКТА</a:t>
            </a:r>
            <a:endParaRPr sz="1500" dirty="0">
              <a:latin typeface="Roboto Lt"/>
              <a:cs typeface="Roboto L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304163" y="2734055"/>
            <a:ext cx="2361724" cy="1170623"/>
            <a:chOff x="1738883" y="2502407"/>
            <a:chExt cx="3148965" cy="156083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8883" y="2502407"/>
              <a:ext cx="3148584" cy="156057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2022347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2620391" y="0"/>
                  </a:moveTo>
                  <a:lnTo>
                    <a:pt x="104520" y="0"/>
                  </a:lnTo>
                  <a:lnTo>
                    <a:pt x="63811" y="8205"/>
                  </a:lnTo>
                  <a:lnTo>
                    <a:pt x="30591" y="30591"/>
                  </a:lnTo>
                  <a:lnTo>
                    <a:pt x="8205" y="63811"/>
                  </a:lnTo>
                  <a:lnTo>
                    <a:pt x="0" y="104521"/>
                  </a:lnTo>
                  <a:lnTo>
                    <a:pt x="0" y="1032383"/>
                  </a:lnTo>
                  <a:lnTo>
                    <a:pt x="8205" y="1073092"/>
                  </a:lnTo>
                  <a:lnTo>
                    <a:pt x="30591" y="1106312"/>
                  </a:lnTo>
                  <a:lnTo>
                    <a:pt x="63811" y="1128698"/>
                  </a:lnTo>
                  <a:lnTo>
                    <a:pt x="104520" y="1136904"/>
                  </a:lnTo>
                  <a:lnTo>
                    <a:pt x="2620391" y="1136904"/>
                  </a:lnTo>
                  <a:lnTo>
                    <a:pt x="2661100" y="1128698"/>
                  </a:lnTo>
                  <a:lnTo>
                    <a:pt x="2694320" y="1106312"/>
                  </a:lnTo>
                  <a:lnTo>
                    <a:pt x="2716706" y="1073092"/>
                  </a:lnTo>
                  <a:lnTo>
                    <a:pt x="2724912" y="1032383"/>
                  </a:lnTo>
                  <a:lnTo>
                    <a:pt x="2724912" y="104521"/>
                  </a:lnTo>
                  <a:lnTo>
                    <a:pt x="2716706" y="63811"/>
                  </a:lnTo>
                  <a:lnTo>
                    <a:pt x="2694320" y="30591"/>
                  </a:lnTo>
                  <a:lnTo>
                    <a:pt x="2661100" y="8205"/>
                  </a:lnTo>
                  <a:lnTo>
                    <a:pt x="2620391" y="0"/>
                  </a:lnTo>
                  <a:close/>
                </a:path>
              </a:pathLst>
            </a:custGeom>
            <a:solidFill>
              <a:srgbClr val="E4E9F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13"/>
            <p:cNvSpPr/>
            <p:nvPr/>
          </p:nvSpPr>
          <p:spPr>
            <a:xfrm>
              <a:off x="2022347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0" y="104521"/>
                  </a:moveTo>
                  <a:lnTo>
                    <a:pt x="8205" y="63811"/>
                  </a:lnTo>
                  <a:lnTo>
                    <a:pt x="30591" y="30591"/>
                  </a:lnTo>
                  <a:lnTo>
                    <a:pt x="63811" y="8205"/>
                  </a:lnTo>
                  <a:lnTo>
                    <a:pt x="104520" y="0"/>
                  </a:lnTo>
                  <a:lnTo>
                    <a:pt x="2620391" y="0"/>
                  </a:lnTo>
                  <a:lnTo>
                    <a:pt x="2661100" y="8205"/>
                  </a:lnTo>
                  <a:lnTo>
                    <a:pt x="2694320" y="30591"/>
                  </a:lnTo>
                  <a:lnTo>
                    <a:pt x="2716706" y="63811"/>
                  </a:lnTo>
                  <a:lnTo>
                    <a:pt x="2724912" y="104521"/>
                  </a:lnTo>
                  <a:lnTo>
                    <a:pt x="2724912" y="1032383"/>
                  </a:lnTo>
                  <a:lnTo>
                    <a:pt x="2716706" y="1073092"/>
                  </a:lnTo>
                  <a:lnTo>
                    <a:pt x="2694320" y="1106312"/>
                  </a:lnTo>
                  <a:lnTo>
                    <a:pt x="2661100" y="1128698"/>
                  </a:lnTo>
                  <a:lnTo>
                    <a:pt x="2620391" y="1136904"/>
                  </a:lnTo>
                  <a:lnTo>
                    <a:pt x="104520" y="1136904"/>
                  </a:lnTo>
                  <a:lnTo>
                    <a:pt x="63811" y="1128698"/>
                  </a:lnTo>
                  <a:lnTo>
                    <a:pt x="30591" y="1106312"/>
                  </a:lnTo>
                  <a:lnTo>
                    <a:pt x="8205" y="1073092"/>
                  </a:lnTo>
                  <a:lnTo>
                    <a:pt x="0" y="1032383"/>
                  </a:lnTo>
                  <a:lnTo>
                    <a:pt x="0" y="1045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20360" y="3146774"/>
            <a:ext cx="837248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БЕЗ</a:t>
            </a:r>
            <a:r>
              <a:rPr sz="1500" spc="-79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ЕИС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5448681" y="2734055"/>
            <a:ext cx="2361724" cy="1170623"/>
            <a:chOff x="7264907" y="2502407"/>
            <a:chExt cx="3148965" cy="156083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64907" y="2502407"/>
              <a:ext cx="3148583" cy="156057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48371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2620391" y="0"/>
                  </a:moveTo>
                  <a:lnTo>
                    <a:pt x="104521" y="0"/>
                  </a:lnTo>
                  <a:lnTo>
                    <a:pt x="63811" y="8205"/>
                  </a:lnTo>
                  <a:lnTo>
                    <a:pt x="30591" y="30591"/>
                  </a:lnTo>
                  <a:lnTo>
                    <a:pt x="8205" y="63811"/>
                  </a:lnTo>
                  <a:lnTo>
                    <a:pt x="0" y="104521"/>
                  </a:lnTo>
                  <a:lnTo>
                    <a:pt x="0" y="1032383"/>
                  </a:lnTo>
                  <a:lnTo>
                    <a:pt x="8205" y="1073092"/>
                  </a:lnTo>
                  <a:lnTo>
                    <a:pt x="30591" y="1106312"/>
                  </a:lnTo>
                  <a:lnTo>
                    <a:pt x="63811" y="1128698"/>
                  </a:lnTo>
                  <a:lnTo>
                    <a:pt x="104521" y="1136904"/>
                  </a:lnTo>
                  <a:lnTo>
                    <a:pt x="2620391" y="1136904"/>
                  </a:lnTo>
                  <a:lnTo>
                    <a:pt x="2661100" y="1128698"/>
                  </a:lnTo>
                  <a:lnTo>
                    <a:pt x="2694320" y="1106312"/>
                  </a:lnTo>
                  <a:lnTo>
                    <a:pt x="2716706" y="1073092"/>
                  </a:lnTo>
                  <a:lnTo>
                    <a:pt x="2724911" y="1032383"/>
                  </a:lnTo>
                  <a:lnTo>
                    <a:pt x="2724911" y="104521"/>
                  </a:lnTo>
                  <a:lnTo>
                    <a:pt x="2716706" y="63811"/>
                  </a:lnTo>
                  <a:lnTo>
                    <a:pt x="2694320" y="30591"/>
                  </a:lnTo>
                  <a:lnTo>
                    <a:pt x="2661100" y="8205"/>
                  </a:lnTo>
                  <a:lnTo>
                    <a:pt x="2620391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18"/>
            <p:cNvSpPr/>
            <p:nvPr/>
          </p:nvSpPr>
          <p:spPr>
            <a:xfrm>
              <a:off x="7548371" y="2642615"/>
              <a:ext cx="2725420" cy="1137285"/>
            </a:xfrm>
            <a:custGeom>
              <a:avLst/>
              <a:gdLst/>
              <a:ahLst/>
              <a:cxnLst/>
              <a:rect l="l" t="t" r="r" b="b"/>
              <a:pathLst>
                <a:path w="2725420" h="1137285">
                  <a:moveTo>
                    <a:pt x="0" y="104521"/>
                  </a:moveTo>
                  <a:lnTo>
                    <a:pt x="8205" y="63811"/>
                  </a:lnTo>
                  <a:lnTo>
                    <a:pt x="30591" y="30591"/>
                  </a:lnTo>
                  <a:lnTo>
                    <a:pt x="63811" y="8205"/>
                  </a:lnTo>
                  <a:lnTo>
                    <a:pt x="104521" y="0"/>
                  </a:lnTo>
                  <a:lnTo>
                    <a:pt x="2620391" y="0"/>
                  </a:lnTo>
                  <a:lnTo>
                    <a:pt x="2661100" y="8205"/>
                  </a:lnTo>
                  <a:lnTo>
                    <a:pt x="2694320" y="30591"/>
                  </a:lnTo>
                  <a:lnTo>
                    <a:pt x="2716706" y="63811"/>
                  </a:lnTo>
                  <a:lnTo>
                    <a:pt x="2724911" y="104521"/>
                  </a:lnTo>
                  <a:lnTo>
                    <a:pt x="2724911" y="1032383"/>
                  </a:lnTo>
                  <a:lnTo>
                    <a:pt x="2716706" y="1073092"/>
                  </a:lnTo>
                  <a:lnTo>
                    <a:pt x="2694320" y="1106312"/>
                  </a:lnTo>
                  <a:lnTo>
                    <a:pt x="2661100" y="1128698"/>
                  </a:lnTo>
                  <a:lnTo>
                    <a:pt x="2620391" y="1136904"/>
                  </a:lnTo>
                  <a:lnTo>
                    <a:pt x="104521" y="1136904"/>
                  </a:lnTo>
                  <a:lnTo>
                    <a:pt x="63811" y="1128698"/>
                  </a:lnTo>
                  <a:lnTo>
                    <a:pt x="30591" y="1106312"/>
                  </a:lnTo>
                  <a:lnTo>
                    <a:pt x="8205" y="1073092"/>
                  </a:lnTo>
                  <a:lnTo>
                    <a:pt x="0" y="1032383"/>
                  </a:lnTo>
                  <a:lnTo>
                    <a:pt x="0" y="1045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6136576" y="3123437"/>
            <a:ext cx="1094423" cy="471764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160496" marR="3810" indent="-151448">
              <a:spcBef>
                <a:spcPts val="79"/>
              </a:spcBef>
            </a:pPr>
            <a:r>
              <a:rPr sz="1500" spc="-15" dirty="0">
                <a:solidFill>
                  <a:srgbClr val="343846"/>
                </a:solidFill>
                <a:latin typeface="Microsoft Sans Serif"/>
                <a:cs typeface="Microsoft Sans Serif"/>
              </a:rPr>
              <a:t>ЧЕРЕЗ</a:t>
            </a:r>
            <a:r>
              <a:rPr sz="1500" spc="-68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ЕИС </a:t>
            </a:r>
            <a:r>
              <a:rPr sz="150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(ПРАВО)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7446" y="3902201"/>
            <a:ext cx="2360295" cy="1314450"/>
            <a:chOff x="196595" y="4059935"/>
            <a:chExt cx="3147060" cy="1752600"/>
          </a:xfrm>
        </p:grpSpPr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6595" y="4059935"/>
              <a:ext cx="3147060" cy="175260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80059" y="4200143"/>
              <a:ext cx="2723515" cy="1329055"/>
            </a:xfrm>
            <a:custGeom>
              <a:avLst/>
              <a:gdLst/>
              <a:ahLst/>
              <a:cxnLst/>
              <a:rect l="l" t="t" r="r" b="b"/>
              <a:pathLst>
                <a:path w="2723515" h="1329054">
                  <a:moveTo>
                    <a:pt x="2601214" y="0"/>
                  </a:moveTo>
                  <a:lnTo>
                    <a:pt x="122123" y="0"/>
                  </a:lnTo>
                  <a:lnTo>
                    <a:pt x="74586" y="9606"/>
                  </a:lnTo>
                  <a:lnTo>
                    <a:pt x="35767" y="35798"/>
                  </a:lnTo>
                  <a:lnTo>
                    <a:pt x="9596" y="74634"/>
                  </a:lnTo>
                  <a:lnTo>
                    <a:pt x="0" y="122173"/>
                  </a:lnTo>
                  <a:lnTo>
                    <a:pt x="0" y="1206753"/>
                  </a:lnTo>
                  <a:lnTo>
                    <a:pt x="9596" y="1254293"/>
                  </a:lnTo>
                  <a:lnTo>
                    <a:pt x="35767" y="1293129"/>
                  </a:lnTo>
                  <a:lnTo>
                    <a:pt x="74586" y="1319321"/>
                  </a:lnTo>
                  <a:lnTo>
                    <a:pt x="122123" y="1328927"/>
                  </a:lnTo>
                  <a:lnTo>
                    <a:pt x="2601214" y="1328927"/>
                  </a:lnTo>
                  <a:lnTo>
                    <a:pt x="2648753" y="1319321"/>
                  </a:lnTo>
                  <a:lnTo>
                    <a:pt x="2687589" y="1293129"/>
                  </a:lnTo>
                  <a:lnTo>
                    <a:pt x="2713781" y="1254293"/>
                  </a:lnTo>
                  <a:lnTo>
                    <a:pt x="2723388" y="1206753"/>
                  </a:lnTo>
                  <a:lnTo>
                    <a:pt x="2723388" y="122173"/>
                  </a:lnTo>
                  <a:lnTo>
                    <a:pt x="2713781" y="74634"/>
                  </a:lnTo>
                  <a:lnTo>
                    <a:pt x="2687589" y="35798"/>
                  </a:lnTo>
                  <a:lnTo>
                    <a:pt x="2648753" y="9606"/>
                  </a:lnTo>
                  <a:lnTo>
                    <a:pt x="2601214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23"/>
            <p:cNvSpPr/>
            <p:nvPr/>
          </p:nvSpPr>
          <p:spPr>
            <a:xfrm>
              <a:off x="480059" y="4200143"/>
              <a:ext cx="2723515" cy="1329055"/>
            </a:xfrm>
            <a:custGeom>
              <a:avLst/>
              <a:gdLst/>
              <a:ahLst/>
              <a:cxnLst/>
              <a:rect l="l" t="t" r="r" b="b"/>
              <a:pathLst>
                <a:path w="2723515" h="1329054">
                  <a:moveTo>
                    <a:pt x="0" y="122173"/>
                  </a:moveTo>
                  <a:lnTo>
                    <a:pt x="9596" y="74634"/>
                  </a:lnTo>
                  <a:lnTo>
                    <a:pt x="35767" y="35798"/>
                  </a:lnTo>
                  <a:lnTo>
                    <a:pt x="74586" y="9606"/>
                  </a:lnTo>
                  <a:lnTo>
                    <a:pt x="122123" y="0"/>
                  </a:lnTo>
                  <a:lnTo>
                    <a:pt x="2601214" y="0"/>
                  </a:lnTo>
                  <a:lnTo>
                    <a:pt x="2648753" y="9606"/>
                  </a:lnTo>
                  <a:lnTo>
                    <a:pt x="2687589" y="35798"/>
                  </a:lnTo>
                  <a:lnTo>
                    <a:pt x="2713781" y="74634"/>
                  </a:lnTo>
                  <a:lnTo>
                    <a:pt x="2723388" y="122173"/>
                  </a:lnTo>
                  <a:lnTo>
                    <a:pt x="2723388" y="1206753"/>
                  </a:lnTo>
                  <a:lnTo>
                    <a:pt x="2713781" y="1254293"/>
                  </a:lnTo>
                  <a:lnTo>
                    <a:pt x="2687589" y="1293129"/>
                  </a:lnTo>
                  <a:lnTo>
                    <a:pt x="2648753" y="1319321"/>
                  </a:lnTo>
                  <a:lnTo>
                    <a:pt x="2601214" y="1328927"/>
                  </a:lnTo>
                  <a:lnTo>
                    <a:pt x="122123" y="1328927"/>
                  </a:lnTo>
                  <a:lnTo>
                    <a:pt x="74586" y="1319321"/>
                  </a:lnTo>
                  <a:lnTo>
                    <a:pt x="35767" y="1293129"/>
                  </a:lnTo>
                  <a:lnTo>
                    <a:pt x="9596" y="1254293"/>
                  </a:lnTo>
                  <a:lnTo>
                    <a:pt x="0" y="1206753"/>
                  </a:lnTo>
                  <a:lnTo>
                    <a:pt x="0" y="122173"/>
                  </a:lnTo>
                  <a:close/>
                </a:path>
              </a:pathLst>
            </a:custGeom>
            <a:ln w="1219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2661" y="4136327"/>
            <a:ext cx="1607820" cy="66701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 algn="ctr">
              <a:spcBef>
                <a:spcPts val="71"/>
              </a:spcBef>
            </a:pPr>
            <a:r>
              <a:rPr sz="1425" dirty="0">
                <a:solidFill>
                  <a:srgbClr val="343846"/>
                </a:solidFill>
                <a:latin typeface="Microsoft Sans Serif"/>
                <a:cs typeface="Microsoft Sans Serif"/>
              </a:rPr>
              <a:t>С</a:t>
            </a:r>
            <a:r>
              <a:rPr sz="1425" spc="4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425" spc="-30" dirty="0">
                <a:solidFill>
                  <a:srgbClr val="343846"/>
                </a:solidFill>
                <a:latin typeface="Microsoft Sans Serif"/>
                <a:cs typeface="Microsoft Sans Serif"/>
              </a:rPr>
              <a:t>ЭЛЕКТРОННЫМ </a:t>
            </a:r>
            <a:r>
              <a:rPr sz="1425" spc="-8" dirty="0">
                <a:solidFill>
                  <a:srgbClr val="343846"/>
                </a:solidFill>
                <a:latin typeface="Microsoft Sans Serif"/>
                <a:cs typeface="Microsoft Sans Serif"/>
              </a:rPr>
              <a:t>АКТИРОВАНИЕМ </a:t>
            </a:r>
            <a:r>
              <a:rPr sz="1425" b="1" spc="-8" dirty="0">
                <a:solidFill>
                  <a:srgbClr val="FF0000"/>
                </a:solidFill>
                <a:latin typeface="Arial"/>
                <a:cs typeface="Arial"/>
              </a:rPr>
              <a:t>(ПРАВО)</a:t>
            </a:r>
            <a:endParaRPr sz="1425">
              <a:latin typeface="Arial"/>
              <a:cs typeface="Arial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511546" y="3974210"/>
            <a:ext cx="2360295" cy="1170623"/>
            <a:chOff x="7348728" y="4155947"/>
            <a:chExt cx="3147060" cy="156083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48728" y="4155947"/>
              <a:ext cx="3147060" cy="1560576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7632192" y="4296155"/>
              <a:ext cx="2723515" cy="1137285"/>
            </a:xfrm>
            <a:custGeom>
              <a:avLst/>
              <a:gdLst/>
              <a:ahLst/>
              <a:cxnLst/>
              <a:rect l="l" t="t" r="r" b="b"/>
              <a:pathLst>
                <a:path w="2723515" h="1137285">
                  <a:moveTo>
                    <a:pt x="2618866" y="0"/>
                  </a:moveTo>
                  <a:lnTo>
                    <a:pt x="104521" y="0"/>
                  </a:lnTo>
                  <a:lnTo>
                    <a:pt x="63811" y="8205"/>
                  </a:lnTo>
                  <a:lnTo>
                    <a:pt x="30591" y="30591"/>
                  </a:lnTo>
                  <a:lnTo>
                    <a:pt x="8205" y="63811"/>
                  </a:lnTo>
                  <a:lnTo>
                    <a:pt x="0" y="104521"/>
                  </a:lnTo>
                  <a:lnTo>
                    <a:pt x="0" y="1032383"/>
                  </a:lnTo>
                  <a:lnTo>
                    <a:pt x="8205" y="1073092"/>
                  </a:lnTo>
                  <a:lnTo>
                    <a:pt x="30591" y="1106312"/>
                  </a:lnTo>
                  <a:lnTo>
                    <a:pt x="63811" y="1128698"/>
                  </a:lnTo>
                  <a:lnTo>
                    <a:pt x="104521" y="1136904"/>
                  </a:lnTo>
                  <a:lnTo>
                    <a:pt x="2618866" y="1136904"/>
                  </a:lnTo>
                  <a:lnTo>
                    <a:pt x="2659576" y="1128698"/>
                  </a:lnTo>
                  <a:lnTo>
                    <a:pt x="2692796" y="1106312"/>
                  </a:lnTo>
                  <a:lnTo>
                    <a:pt x="2715182" y="1073092"/>
                  </a:lnTo>
                  <a:lnTo>
                    <a:pt x="2723387" y="1032383"/>
                  </a:lnTo>
                  <a:lnTo>
                    <a:pt x="2723387" y="104521"/>
                  </a:lnTo>
                  <a:lnTo>
                    <a:pt x="2715182" y="63811"/>
                  </a:lnTo>
                  <a:lnTo>
                    <a:pt x="2692796" y="30591"/>
                  </a:lnTo>
                  <a:lnTo>
                    <a:pt x="2659576" y="8205"/>
                  </a:lnTo>
                  <a:lnTo>
                    <a:pt x="2618866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28"/>
            <p:cNvSpPr/>
            <p:nvPr/>
          </p:nvSpPr>
          <p:spPr>
            <a:xfrm>
              <a:off x="7632192" y="4296155"/>
              <a:ext cx="2723515" cy="1137285"/>
            </a:xfrm>
            <a:custGeom>
              <a:avLst/>
              <a:gdLst/>
              <a:ahLst/>
              <a:cxnLst/>
              <a:rect l="l" t="t" r="r" b="b"/>
              <a:pathLst>
                <a:path w="2723515" h="1137285">
                  <a:moveTo>
                    <a:pt x="0" y="104521"/>
                  </a:moveTo>
                  <a:lnTo>
                    <a:pt x="8205" y="63811"/>
                  </a:lnTo>
                  <a:lnTo>
                    <a:pt x="30591" y="30591"/>
                  </a:lnTo>
                  <a:lnTo>
                    <a:pt x="63811" y="8205"/>
                  </a:lnTo>
                  <a:lnTo>
                    <a:pt x="104521" y="0"/>
                  </a:lnTo>
                  <a:lnTo>
                    <a:pt x="2618866" y="0"/>
                  </a:lnTo>
                  <a:lnTo>
                    <a:pt x="2659576" y="8205"/>
                  </a:lnTo>
                  <a:lnTo>
                    <a:pt x="2692796" y="30591"/>
                  </a:lnTo>
                  <a:lnTo>
                    <a:pt x="2715182" y="63811"/>
                  </a:lnTo>
                  <a:lnTo>
                    <a:pt x="2723387" y="104521"/>
                  </a:lnTo>
                  <a:lnTo>
                    <a:pt x="2723387" y="1032383"/>
                  </a:lnTo>
                  <a:lnTo>
                    <a:pt x="2715182" y="1073092"/>
                  </a:lnTo>
                  <a:lnTo>
                    <a:pt x="2692796" y="1106312"/>
                  </a:lnTo>
                  <a:lnTo>
                    <a:pt x="2659576" y="1128698"/>
                  </a:lnTo>
                  <a:lnTo>
                    <a:pt x="2618866" y="1136904"/>
                  </a:lnTo>
                  <a:lnTo>
                    <a:pt x="104521" y="1136904"/>
                  </a:lnTo>
                  <a:lnTo>
                    <a:pt x="63811" y="1128698"/>
                  </a:lnTo>
                  <a:lnTo>
                    <a:pt x="30591" y="1106312"/>
                  </a:lnTo>
                  <a:lnTo>
                    <a:pt x="8205" y="1073092"/>
                  </a:lnTo>
                  <a:lnTo>
                    <a:pt x="0" y="1032383"/>
                  </a:lnTo>
                  <a:lnTo>
                    <a:pt x="0" y="104521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5853113" y="4320406"/>
            <a:ext cx="1662589" cy="2409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>
              <a:spcBef>
                <a:spcPts val="79"/>
              </a:spcBef>
            </a:pP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7</a:t>
            </a:r>
            <a:r>
              <a:rPr sz="1500" spc="-15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343846"/>
                </a:solidFill>
                <a:latin typeface="Microsoft Sans Serif"/>
                <a:cs typeface="Microsoft Sans Serif"/>
              </a:rPr>
              <a:t>РАБОЧИХ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26" dirty="0">
                <a:solidFill>
                  <a:srgbClr val="343846"/>
                </a:solidFill>
                <a:latin typeface="Microsoft Sans Serif"/>
                <a:cs typeface="Microsoft Sans Serif"/>
              </a:rPr>
              <a:t>ДНЕЙ</a:t>
            </a:r>
            <a:endParaRPr sz="1500">
              <a:latin typeface="Microsoft Sans Serif"/>
              <a:cs typeface="Microsoft Sans Serif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403729" y="3902201"/>
            <a:ext cx="2388870" cy="1314450"/>
            <a:chOff x="3204972" y="4059935"/>
            <a:chExt cx="3185160" cy="1752600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04972" y="4059935"/>
              <a:ext cx="3148583" cy="175260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26308" y="4389119"/>
              <a:ext cx="3163823" cy="116585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3488436" y="4200143"/>
              <a:ext cx="2725420" cy="1329055"/>
            </a:xfrm>
            <a:custGeom>
              <a:avLst/>
              <a:gdLst/>
              <a:ahLst/>
              <a:cxnLst/>
              <a:rect l="l" t="t" r="r" b="b"/>
              <a:pathLst>
                <a:path w="2725420" h="1329054">
                  <a:moveTo>
                    <a:pt x="2602738" y="0"/>
                  </a:moveTo>
                  <a:lnTo>
                    <a:pt x="122174" y="0"/>
                  </a:lnTo>
                  <a:lnTo>
                    <a:pt x="74634" y="9606"/>
                  </a:lnTo>
                  <a:lnTo>
                    <a:pt x="35798" y="35798"/>
                  </a:lnTo>
                  <a:lnTo>
                    <a:pt x="9606" y="74634"/>
                  </a:lnTo>
                  <a:lnTo>
                    <a:pt x="0" y="122173"/>
                  </a:lnTo>
                  <a:lnTo>
                    <a:pt x="0" y="1206753"/>
                  </a:lnTo>
                  <a:lnTo>
                    <a:pt x="9606" y="1254293"/>
                  </a:lnTo>
                  <a:lnTo>
                    <a:pt x="35798" y="1293129"/>
                  </a:lnTo>
                  <a:lnTo>
                    <a:pt x="74634" y="1319321"/>
                  </a:lnTo>
                  <a:lnTo>
                    <a:pt x="122174" y="1328927"/>
                  </a:lnTo>
                  <a:lnTo>
                    <a:pt x="2602738" y="1328927"/>
                  </a:lnTo>
                  <a:lnTo>
                    <a:pt x="2650277" y="1319321"/>
                  </a:lnTo>
                  <a:lnTo>
                    <a:pt x="2689113" y="1293129"/>
                  </a:lnTo>
                  <a:lnTo>
                    <a:pt x="2715305" y="1254293"/>
                  </a:lnTo>
                  <a:lnTo>
                    <a:pt x="2724912" y="1206753"/>
                  </a:lnTo>
                  <a:lnTo>
                    <a:pt x="2724912" y="122173"/>
                  </a:lnTo>
                  <a:lnTo>
                    <a:pt x="2715305" y="74634"/>
                  </a:lnTo>
                  <a:lnTo>
                    <a:pt x="2689113" y="35798"/>
                  </a:lnTo>
                  <a:lnTo>
                    <a:pt x="2650277" y="9606"/>
                  </a:lnTo>
                  <a:lnTo>
                    <a:pt x="2602738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34"/>
            <p:cNvSpPr/>
            <p:nvPr/>
          </p:nvSpPr>
          <p:spPr>
            <a:xfrm>
              <a:off x="3488436" y="4200143"/>
              <a:ext cx="2725420" cy="1329055"/>
            </a:xfrm>
            <a:custGeom>
              <a:avLst/>
              <a:gdLst/>
              <a:ahLst/>
              <a:cxnLst/>
              <a:rect l="l" t="t" r="r" b="b"/>
              <a:pathLst>
                <a:path w="2725420" h="1329054">
                  <a:moveTo>
                    <a:pt x="0" y="122173"/>
                  </a:moveTo>
                  <a:lnTo>
                    <a:pt x="9606" y="74634"/>
                  </a:lnTo>
                  <a:lnTo>
                    <a:pt x="35798" y="35798"/>
                  </a:lnTo>
                  <a:lnTo>
                    <a:pt x="74634" y="9606"/>
                  </a:lnTo>
                  <a:lnTo>
                    <a:pt x="122174" y="0"/>
                  </a:lnTo>
                  <a:lnTo>
                    <a:pt x="2602738" y="0"/>
                  </a:lnTo>
                  <a:lnTo>
                    <a:pt x="2650277" y="9606"/>
                  </a:lnTo>
                  <a:lnTo>
                    <a:pt x="2689113" y="35798"/>
                  </a:lnTo>
                  <a:lnTo>
                    <a:pt x="2715305" y="74634"/>
                  </a:lnTo>
                  <a:lnTo>
                    <a:pt x="2724912" y="122173"/>
                  </a:lnTo>
                  <a:lnTo>
                    <a:pt x="2724912" y="1206753"/>
                  </a:lnTo>
                  <a:lnTo>
                    <a:pt x="2715305" y="1254293"/>
                  </a:lnTo>
                  <a:lnTo>
                    <a:pt x="2689113" y="1293129"/>
                  </a:lnTo>
                  <a:lnTo>
                    <a:pt x="2650277" y="1319321"/>
                  </a:lnTo>
                  <a:lnTo>
                    <a:pt x="2602738" y="1328927"/>
                  </a:lnTo>
                  <a:lnTo>
                    <a:pt x="122174" y="1328927"/>
                  </a:lnTo>
                  <a:lnTo>
                    <a:pt x="74634" y="1319321"/>
                  </a:lnTo>
                  <a:lnTo>
                    <a:pt x="35798" y="1293129"/>
                  </a:lnTo>
                  <a:lnTo>
                    <a:pt x="9606" y="1254293"/>
                  </a:lnTo>
                  <a:lnTo>
                    <a:pt x="0" y="1206753"/>
                  </a:lnTo>
                  <a:lnTo>
                    <a:pt x="0" y="12217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2722054" y="4286821"/>
            <a:ext cx="1831181" cy="4251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59556" marR="3810" indent="-250508">
              <a:spcBef>
                <a:spcPts val="75"/>
              </a:spcBef>
            </a:pPr>
            <a:r>
              <a:rPr sz="1350" b="1" dirty="0">
                <a:solidFill>
                  <a:srgbClr val="FF0000"/>
                </a:solidFill>
                <a:latin typeface="Arial"/>
                <a:cs typeface="Arial"/>
              </a:rPr>
              <a:t>БЕЗ</a:t>
            </a:r>
            <a:r>
              <a:rPr sz="1350" b="1" spc="-38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350" b="1" spc="-8" dirty="0">
                <a:solidFill>
                  <a:srgbClr val="FF0000"/>
                </a:solidFill>
                <a:latin typeface="Arial"/>
                <a:cs typeface="Arial"/>
              </a:rPr>
              <a:t>ЭЛЕКТРОННОГО АКТИРОВАНИЯ</a:t>
            </a:r>
            <a:endParaRPr sz="135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197739" y="4932616"/>
            <a:ext cx="4548188" cy="1061561"/>
            <a:chOff x="263652" y="5433821"/>
            <a:chExt cx="6064250" cy="1415415"/>
          </a:xfrm>
        </p:grpSpPr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3652" y="5625082"/>
              <a:ext cx="3060192" cy="122377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547115" y="5765291"/>
              <a:ext cx="2636520" cy="800100"/>
            </a:xfrm>
            <a:custGeom>
              <a:avLst/>
              <a:gdLst/>
              <a:ahLst/>
              <a:cxnLst/>
              <a:rect l="l" t="t" r="r" b="b"/>
              <a:pathLst>
                <a:path w="2636520" h="800100">
                  <a:moveTo>
                    <a:pt x="2562987" y="0"/>
                  </a:moveTo>
                  <a:lnTo>
                    <a:pt x="73532" y="0"/>
                  </a:lnTo>
                  <a:lnTo>
                    <a:pt x="44909" y="5778"/>
                  </a:lnTo>
                  <a:lnTo>
                    <a:pt x="21536" y="21536"/>
                  </a:lnTo>
                  <a:lnTo>
                    <a:pt x="5778" y="44909"/>
                  </a:lnTo>
                  <a:lnTo>
                    <a:pt x="0" y="73533"/>
                  </a:lnTo>
                  <a:lnTo>
                    <a:pt x="0" y="726567"/>
                  </a:lnTo>
                  <a:lnTo>
                    <a:pt x="5778" y="755190"/>
                  </a:lnTo>
                  <a:lnTo>
                    <a:pt x="21536" y="778563"/>
                  </a:lnTo>
                  <a:lnTo>
                    <a:pt x="44909" y="794321"/>
                  </a:lnTo>
                  <a:lnTo>
                    <a:pt x="73532" y="800100"/>
                  </a:lnTo>
                  <a:lnTo>
                    <a:pt x="2562987" y="800100"/>
                  </a:lnTo>
                  <a:lnTo>
                    <a:pt x="2591621" y="794321"/>
                  </a:lnTo>
                  <a:lnTo>
                    <a:pt x="2614993" y="778563"/>
                  </a:lnTo>
                  <a:lnTo>
                    <a:pt x="2630745" y="755190"/>
                  </a:lnTo>
                  <a:lnTo>
                    <a:pt x="2636520" y="726567"/>
                  </a:lnTo>
                  <a:lnTo>
                    <a:pt x="2636520" y="73533"/>
                  </a:lnTo>
                  <a:lnTo>
                    <a:pt x="2630745" y="44909"/>
                  </a:lnTo>
                  <a:lnTo>
                    <a:pt x="2614993" y="21536"/>
                  </a:lnTo>
                  <a:lnTo>
                    <a:pt x="2591621" y="5778"/>
                  </a:lnTo>
                  <a:lnTo>
                    <a:pt x="2562987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39"/>
            <p:cNvSpPr/>
            <p:nvPr/>
          </p:nvSpPr>
          <p:spPr>
            <a:xfrm>
              <a:off x="547115" y="5765291"/>
              <a:ext cx="2636520" cy="800100"/>
            </a:xfrm>
            <a:custGeom>
              <a:avLst/>
              <a:gdLst/>
              <a:ahLst/>
              <a:cxnLst/>
              <a:rect l="l" t="t" r="r" b="b"/>
              <a:pathLst>
                <a:path w="2636520" h="800100">
                  <a:moveTo>
                    <a:pt x="0" y="73533"/>
                  </a:moveTo>
                  <a:lnTo>
                    <a:pt x="5778" y="44909"/>
                  </a:lnTo>
                  <a:lnTo>
                    <a:pt x="21536" y="21536"/>
                  </a:lnTo>
                  <a:lnTo>
                    <a:pt x="44909" y="5778"/>
                  </a:lnTo>
                  <a:lnTo>
                    <a:pt x="73532" y="0"/>
                  </a:lnTo>
                  <a:lnTo>
                    <a:pt x="2562987" y="0"/>
                  </a:lnTo>
                  <a:lnTo>
                    <a:pt x="2591621" y="5778"/>
                  </a:lnTo>
                  <a:lnTo>
                    <a:pt x="2614993" y="21536"/>
                  </a:lnTo>
                  <a:lnTo>
                    <a:pt x="2630745" y="44909"/>
                  </a:lnTo>
                  <a:lnTo>
                    <a:pt x="2636520" y="73533"/>
                  </a:lnTo>
                  <a:lnTo>
                    <a:pt x="2636520" y="726567"/>
                  </a:lnTo>
                  <a:lnTo>
                    <a:pt x="2630745" y="755190"/>
                  </a:lnTo>
                  <a:lnTo>
                    <a:pt x="2614993" y="778563"/>
                  </a:lnTo>
                  <a:lnTo>
                    <a:pt x="2591621" y="794321"/>
                  </a:lnTo>
                  <a:lnTo>
                    <a:pt x="2562987" y="800100"/>
                  </a:lnTo>
                  <a:lnTo>
                    <a:pt x="73532" y="800100"/>
                  </a:lnTo>
                  <a:lnTo>
                    <a:pt x="44909" y="794321"/>
                  </a:lnTo>
                  <a:lnTo>
                    <a:pt x="21536" y="778563"/>
                  </a:lnTo>
                  <a:lnTo>
                    <a:pt x="5778" y="755190"/>
                  </a:lnTo>
                  <a:lnTo>
                    <a:pt x="0" y="726567"/>
                  </a:lnTo>
                  <a:lnTo>
                    <a:pt x="0" y="73533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7456" y="5617462"/>
              <a:ext cx="3060192" cy="122377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3550919" y="5757671"/>
              <a:ext cx="2636520" cy="800100"/>
            </a:xfrm>
            <a:custGeom>
              <a:avLst/>
              <a:gdLst/>
              <a:ahLst/>
              <a:cxnLst/>
              <a:rect l="l" t="t" r="r" b="b"/>
              <a:pathLst>
                <a:path w="2636520" h="800100">
                  <a:moveTo>
                    <a:pt x="2562987" y="0"/>
                  </a:moveTo>
                  <a:lnTo>
                    <a:pt x="73532" y="0"/>
                  </a:lnTo>
                  <a:lnTo>
                    <a:pt x="44898" y="5778"/>
                  </a:lnTo>
                  <a:lnTo>
                    <a:pt x="21526" y="21536"/>
                  </a:lnTo>
                  <a:lnTo>
                    <a:pt x="5774" y="44909"/>
                  </a:lnTo>
                  <a:lnTo>
                    <a:pt x="0" y="73532"/>
                  </a:lnTo>
                  <a:lnTo>
                    <a:pt x="0" y="726566"/>
                  </a:lnTo>
                  <a:lnTo>
                    <a:pt x="5774" y="755190"/>
                  </a:lnTo>
                  <a:lnTo>
                    <a:pt x="21526" y="778563"/>
                  </a:lnTo>
                  <a:lnTo>
                    <a:pt x="44898" y="794321"/>
                  </a:lnTo>
                  <a:lnTo>
                    <a:pt x="73532" y="800099"/>
                  </a:lnTo>
                  <a:lnTo>
                    <a:pt x="2562987" y="800099"/>
                  </a:lnTo>
                  <a:lnTo>
                    <a:pt x="2591621" y="794321"/>
                  </a:lnTo>
                  <a:lnTo>
                    <a:pt x="2614993" y="778563"/>
                  </a:lnTo>
                  <a:lnTo>
                    <a:pt x="2630745" y="755190"/>
                  </a:lnTo>
                  <a:lnTo>
                    <a:pt x="2636519" y="726566"/>
                  </a:lnTo>
                  <a:lnTo>
                    <a:pt x="2636519" y="73532"/>
                  </a:lnTo>
                  <a:lnTo>
                    <a:pt x="2630745" y="44909"/>
                  </a:lnTo>
                  <a:lnTo>
                    <a:pt x="2614993" y="21536"/>
                  </a:lnTo>
                  <a:lnTo>
                    <a:pt x="2591621" y="5778"/>
                  </a:lnTo>
                  <a:lnTo>
                    <a:pt x="2562987" y="0"/>
                  </a:lnTo>
                  <a:close/>
                </a:path>
              </a:pathLst>
            </a:custGeom>
            <a:solidFill>
              <a:srgbClr val="ECEFF7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42"/>
            <p:cNvSpPr/>
            <p:nvPr/>
          </p:nvSpPr>
          <p:spPr>
            <a:xfrm>
              <a:off x="3550919" y="5757671"/>
              <a:ext cx="2636520" cy="800100"/>
            </a:xfrm>
            <a:custGeom>
              <a:avLst/>
              <a:gdLst/>
              <a:ahLst/>
              <a:cxnLst/>
              <a:rect l="l" t="t" r="r" b="b"/>
              <a:pathLst>
                <a:path w="2636520" h="800100">
                  <a:moveTo>
                    <a:pt x="0" y="73532"/>
                  </a:moveTo>
                  <a:lnTo>
                    <a:pt x="5774" y="44909"/>
                  </a:lnTo>
                  <a:lnTo>
                    <a:pt x="21526" y="21536"/>
                  </a:lnTo>
                  <a:lnTo>
                    <a:pt x="44898" y="5778"/>
                  </a:lnTo>
                  <a:lnTo>
                    <a:pt x="73532" y="0"/>
                  </a:lnTo>
                  <a:lnTo>
                    <a:pt x="2562987" y="0"/>
                  </a:lnTo>
                  <a:lnTo>
                    <a:pt x="2591621" y="5778"/>
                  </a:lnTo>
                  <a:lnTo>
                    <a:pt x="2614993" y="21536"/>
                  </a:lnTo>
                  <a:lnTo>
                    <a:pt x="2630745" y="44909"/>
                  </a:lnTo>
                  <a:lnTo>
                    <a:pt x="2636519" y="73532"/>
                  </a:lnTo>
                  <a:lnTo>
                    <a:pt x="2636519" y="726566"/>
                  </a:lnTo>
                  <a:lnTo>
                    <a:pt x="2630745" y="755190"/>
                  </a:lnTo>
                  <a:lnTo>
                    <a:pt x="2614993" y="778563"/>
                  </a:lnTo>
                  <a:lnTo>
                    <a:pt x="2591621" y="794321"/>
                  </a:lnTo>
                  <a:lnTo>
                    <a:pt x="2562987" y="800099"/>
                  </a:lnTo>
                  <a:lnTo>
                    <a:pt x="73532" y="800099"/>
                  </a:lnTo>
                  <a:lnTo>
                    <a:pt x="44898" y="794321"/>
                  </a:lnTo>
                  <a:lnTo>
                    <a:pt x="21526" y="778563"/>
                  </a:lnTo>
                  <a:lnTo>
                    <a:pt x="5774" y="755190"/>
                  </a:lnTo>
                  <a:lnTo>
                    <a:pt x="0" y="726566"/>
                  </a:lnTo>
                  <a:lnTo>
                    <a:pt x="0" y="73532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43"/>
            <p:cNvSpPr/>
            <p:nvPr/>
          </p:nvSpPr>
          <p:spPr>
            <a:xfrm>
              <a:off x="1783842" y="5433821"/>
              <a:ext cx="3080385" cy="459740"/>
            </a:xfrm>
            <a:custGeom>
              <a:avLst/>
              <a:gdLst/>
              <a:ahLst/>
              <a:cxnLst/>
              <a:rect l="l" t="t" r="r" b="b"/>
              <a:pathLst>
                <a:path w="3080385" h="459739">
                  <a:moveTo>
                    <a:pt x="76200" y="383108"/>
                  </a:moveTo>
                  <a:lnTo>
                    <a:pt x="48006" y="401904"/>
                  </a:lnTo>
                  <a:lnTo>
                    <a:pt x="48006" y="96012"/>
                  </a:lnTo>
                  <a:lnTo>
                    <a:pt x="28194" y="96012"/>
                  </a:lnTo>
                  <a:lnTo>
                    <a:pt x="28194" y="401904"/>
                  </a:lnTo>
                  <a:lnTo>
                    <a:pt x="0" y="383108"/>
                  </a:lnTo>
                  <a:lnTo>
                    <a:pt x="38100" y="459308"/>
                  </a:lnTo>
                  <a:lnTo>
                    <a:pt x="63500" y="408508"/>
                  </a:lnTo>
                  <a:lnTo>
                    <a:pt x="76200" y="383108"/>
                  </a:lnTo>
                  <a:close/>
                </a:path>
                <a:path w="3080385" h="459739">
                  <a:moveTo>
                    <a:pt x="3080004" y="287096"/>
                  </a:moveTo>
                  <a:lnTo>
                    <a:pt x="3051810" y="305904"/>
                  </a:lnTo>
                  <a:lnTo>
                    <a:pt x="3051810" y="0"/>
                  </a:lnTo>
                  <a:lnTo>
                    <a:pt x="3031998" y="0"/>
                  </a:lnTo>
                  <a:lnTo>
                    <a:pt x="3031998" y="305904"/>
                  </a:lnTo>
                  <a:lnTo>
                    <a:pt x="3003804" y="287096"/>
                  </a:lnTo>
                  <a:lnTo>
                    <a:pt x="3041904" y="363296"/>
                  </a:lnTo>
                  <a:lnTo>
                    <a:pt x="3067304" y="312496"/>
                  </a:lnTo>
                  <a:lnTo>
                    <a:pt x="3080004" y="287096"/>
                  </a:lnTo>
                  <a:close/>
                </a:path>
              </a:pathLst>
            </a:custGeom>
            <a:solidFill>
              <a:srgbClr val="465A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01294" y="5399150"/>
            <a:ext cx="1662113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7</a:t>
            </a:r>
            <a:r>
              <a:rPr sz="1500" spc="-15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343846"/>
                </a:solidFill>
                <a:latin typeface="Microsoft Sans Serif"/>
                <a:cs typeface="Microsoft Sans Serif"/>
              </a:rPr>
              <a:t>РАБОЧИХ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26" dirty="0">
                <a:solidFill>
                  <a:srgbClr val="343846"/>
                </a:solidFill>
                <a:latin typeface="Microsoft Sans Serif"/>
                <a:cs typeface="Microsoft Sans Serif"/>
              </a:rPr>
              <a:t>ДНЕЙ</a:t>
            </a:r>
            <a:endParaRPr sz="15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733865" y="5374691"/>
            <a:ext cx="1767840" cy="24045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500" dirty="0">
                <a:solidFill>
                  <a:srgbClr val="343846"/>
                </a:solidFill>
                <a:latin typeface="Microsoft Sans Serif"/>
                <a:cs typeface="Microsoft Sans Serif"/>
              </a:rPr>
              <a:t>10</a:t>
            </a:r>
            <a:r>
              <a:rPr sz="1500" spc="-38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343846"/>
                </a:solidFill>
                <a:latin typeface="Microsoft Sans Serif"/>
                <a:cs typeface="Microsoft Sans Serif"/>
              </a:rPr>
              <a:t>РАБОЧИХ</a:t>
            </a:r>
            <a:r>
              <a:rPr sz="1500" spc="-34" dirty="0">
                <a:solidFill>
                  <a:srgbClr val="343846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343846"/>
                </a:solidFill>
                <a:latin typeface="Microsoft Sans Serif"/>
                <a:cs typeface="Microsoft Sans Serif"/>
              </a:rPr>
              <a:t>ДНЕЙ</a:t>
            </a:r>
            <a:endParaRPr sz="15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114985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7886700" cy="5492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Не забыть !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" y="1219200"/>
            <a:ext cx="88392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B050"/>
                </a:solidFill>
              </a:rPr>
              <a:t>Каков порядок действий заказчика для включения в реестр бумажного контракта</a:t>
            </a:r>
            <a:r>
              <a:rPr lang="ru-RU" dirty="0" smtClean="0">
                <a:solidFill>
                  <a:srgbClr val="00B050"/>
                </a:solidFill>
              </a:rPr>
              <a:t>?</a:t>
            </a:r>
          </a:p>
          <a:p>
            <a:r>
              <a:rPr lang="ru-RU" dirty="0"/>
              <a:t>Выдать сотруднику права на работу с новым реестром "Закупки малого объема" и МЧД.</a:t>
            </a:r>
          </a:p>
          <a:p>
            <a:r>
              <a:rPr lang="ru-RU" dirty="0"/>
              <a:t>Войти в новый реестр и нажать кнопку "Сформировать сведения".</a:t>
            </a:r>
          </a:p>
          <a:p>
            <a:r>
              <a:rPr lang="ru-RU" dirty="0"/>
              <a:t>Заполнить все структурированные блоки (условия контракта, предмет, поставщик и т.д.).</a:t>
            </a:r>
          </a:p>
          <a:p>
            <a:r>
              <a:rPr lang="ru-RU" dirty="0"/>
              <a:t>Подписать сведения. Для заказчиков на полной кассе одновременно формируется принятое БО. Для остальных — контракт сразу размещается в реестре.</a:t>
            </a:r>
          </a:p>
          <a:p>
            <a:endParaRPr lang="ru-RU" dirty="0" smtClean="0"/>
          </a:p>
          <a:p>
            <a:r>
              <a:rPr lang="ru-RU" dirty="0" smtClean="0"/>
              <a:t>Внести изменения в права пользователя в раздела Администрирование</a:t>
            </a:r>
          </a:p>
          <a:p>
            <a:r>
              <a:rPr lang="ru-RU" dirty="0" smtClean="0"/>
              <a:t>В </a:t>
            </a:r>
            <a:r>
              <a:rPr lang="ru-RU" dirty="0"/>
              <a:t>правах доступа пользователя нужно убрать галочки "Запрет доступа к информации подсистемы заключения контрактов, которая не размещается на официальном сайте ЕИС" в блоке "Заключение контракта" и в блоке "Работа с реестром контрактов"</a:t>
            </a:r>
          </a:p>
        </p:txBody>
      </p:sp>
    </p:spTree>
    <p:extLst>
      <p:ext uri="{BB962C8B-B14F-4D97-AF65-F5344CB8AC3E}">
        <p14:creationId xmlns:p14="http://schemas.microsoft.com/office/powerpoint/2010/main" val="2279965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9646" y="340385"/>
            <a:ext cx="720442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2449"/>
              </a:lnSpc>
            </a:pPr>
            <a:r>
              <a:rPr sz="2000" b="1" dirty="0">
                <a:solidFill>
                  <a:srgbClr val="000000"/>
                </a:solidFill>
                <a:latin typeface="Calibri"/>
                <a:cs typeface="Calibri"/>
              </a:rPr>
              <a:t>С 01.07.2026</a:t>
            </a:r>
            <a:r>
              <a:rPr sz="20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b="1" spc="-85" dirty="0">
                <a:solidFill>
                  <a:srgbClr val="000000"/>
                </a:solidFill>
                <a:latin typeface="Calibri"/>
                <a:cs typeface="Calibri"/>
              </a:rPr>
              <a:t>г.</a:t>
            </a:r>
            <a:r>
              <a:rPr sz="2000" b="1" spc="10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отменено ведение</a:t>
            </a:r>
            <a:r>
              <a:rPr sz="2000" spc="1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реестра закупок</a:t>
            </a:r>
            <a:r>
              <a:rPr sz="2000" spc="-3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по</a:t>
            </a:r>
            <a:r>
              <a:rPr sz="20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spc="-17" dirty="0">
                <a:solidFill>
                  <a:srgbClr val="000000"/>
                </a:solidFill>
                <a:latin typeface="Calibri"/>
                <a:cs typeface="Calibri"/>
              </a:rPr>
              <a:t>ст.73</a:t>
            </a:r>
            <a:r>
              <a:rPr sz="2000" dirty="0">
                <a:solidFill>
                  <a:srgbClr val="000000"/>
                </a:solidFill>
                <a:latin typeface="Calibri"/>
                <a:cs typeface="Calibri"/>
              </a:rPr>
              <a:t> БК РФ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8600" y="969435"/>
            <a:ext cx="5943600" cy="179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600" b="1" dirty="0">
                <a:solidFill>
                  <a:srgbClr val="000000"/>
                </a:solidFill>
                <a:latin typeface="Calibri"/>
                <a:cs typeface="Calibri"/>
              </a:rPr>
              <a:t>Статья</a:t>
            </a:r>
            <a:r>
              <a:rPr sz="1600" b="1" spc="-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alibri"/>
                <a:cs typeface="Calibri"/>
              </a:rPr>
              <a:t>73 Бюджетного</a:t>
            </a:r>
            <a:r>
              <a:rPr sz="1600" b="1" spc="-3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alibri"/>
                <a:cs typeface="Calibri"/>
              </a:rPr>
              <a:t>кодекса</a:t>
            </a:r>
            <a:r>
              <a:rPr sz="1600" b="1" spc="-3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alibri"/>
                <a:cs typeface="Calibri"/>
              </a:rPr>
              <a:t>РФ.</a:t>
            </a:r>
            <a:r>
              <a:rPr sz="1600" b="1" spc="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alibri"/>
                <a:cs typeface="Calibri"/>
              </a:rPr>
              <a:t>Реестры</a:t>
            </a:r>
            <a:r>
              <a:rPr sz="1600" b="1" spc="-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000000"/>
                </a:solidFill>
                <a:latin typeface="Calibri"/>
                <a:cs typeface="Calibri"/>
              </a:rPr>
              <a:t>закупок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91679" y="1412876"/>
            <a:ext cx="825127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1.</a:t>
            </a:r>
            <a:r>
              <a:rPr sz="1100" b="1" spc="68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ПОЛУЧАТЕЛИ</a:t>
            </a:r>
            <a:r>
              <a:rPr sz="1100" b="1" spc="21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БЮДЖЕТНЫХ</a:t>
            </a:r>
            <a:r>
              <a:rPr sz="1100" b="1" spc="2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СРЕДСТВ</a:t>
            </a:r>
            <a:r>
              <a:rPr sz="1100" b="1" spc="20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обязаны</a:t>
            </a:r>
            <a:r>
              <a:rPr sz="1100" spc="22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вести</a:t>
            </a:r>
            <a:r>
              <a:rPr sz="1100" spc="2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реестры</a:t>
            </a:r>
            <a:r>
              <a:rPr sz="1100" spc="2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закупок,</a:t>
            </a:r>
            <a:r>
              <a:rPr sz="1100" spc="2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осуществленных</a:t>
            </a:r>
            <a:r>
              <a:rPr sz="1100" spc="2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без</a:t>
            </a:r>
            <a:r>
              <a:rPr sz="1100" b="1" spc="2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заключения</a:t>
            </a:r>
            <a:r>
              <a:rPr sz="1100" b="1" spc="2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государственных</a:t>
            </a:r>
            <a:r>
              <a:rPr sz="1100" b="1" spc="20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или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3400" y="1650793"/>
            <a:ext cx="191224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муниципальных</a:t>
            </a:r>
            <a:r>
              <a:rPr sz="1100" b="1" spc="-2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dirty="0">
                <a:solidFill>
                  <a:srgbClr val="000000"/>
                </a:solidFill>
                <a:latin typeface="Calibri"/>
                <a:cs typeface="Calibri"/>
              </a:rPr>
              <a:t>контрактов.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49383" y="2006039"/>
            <a:ext cx="7535862" cy="1383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100" b="1" i="1" u="sng" dirty="0">
                <a:solidFill>
                  <a:srgbClr val="000000"/>
                </a:solidFill>
                <a:latin typeface="Calibri"/>
                <a:cs typeface="Calibri"/>
              </a:rPr>
              <a:t>получатель</a:t>
            </a:r>
            <a:r>
              <a:rPr sz="1100" b="1" i="1" u="sng" spc="-4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i="1" u="sng" dirty="0">
                <a:solidFill>
                  <a:srgbClr val="000000"/>
                </a:solidFill>
                <a:latin typeface="Calibri"/>
                <a:cs typeface="Calibri"/>
              </a:rPr>
              <a:t>бюджетных</a:t>
            </a:r>
            <a:r>
              <a:rPr sz="1100" b="1" i="1" u="sng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i="1" u="sng" dirty="0">
                <a:solidFill>
                  <a:srgbClr val="000000"/>
                </a:solidFill>
                <a:latin typeface="Calibri"/>
                <a:cs typeface="Calibri"/>
              </a:rPr>
              <a:t>средств</a:t>
            </a:r>
            <a:r>
              <a:rPr sz="1100" b="1" i="1" u="sng" spc="-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b="1" i="1" spc="-24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(получатель</a:t>
            </a:r>
            <a:r>
              <a:rPr sz="1100" i="1" spc="-1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средств</a:t>
            </a:r>
            <a:r>
              <a:rPr sz="1100" i="1" spc="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соответствующего</a:t>
            </a:r>
            <a:r>
              <a:rPr sz="1100" i="1" spc="-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бюджета):</a:t>
            </a:r>
          </a:p>
          <a:p>
            <a:pPr marL="91465" defTabSz="914400">
              <a:lnSpc>
                <a:spcPts val="1322"/>
              </a:lnSpc>
              <a:spcBef>
                <a:spcPts val="50"/>
              </a:spcBef>
            </a:pPr>
            <a:r>
              <a:rPr sz="1100" spc="121" dirty="0">
                <a:solidFill>
                  <a:srgbClr val="000000"/>
                </a:solidFill>
                <a:latin typeface="CJTEWL+Wingdings"/>
                <a:cs typeface="CJTEWL+Wingdings"/>
              </a:rPr>
              <a:t>.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орган</a:t>
            </a:r>
            <a:r>
              <a:rPr sz="1100" i="1" spc="-1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государственной</a:t>
            </a:r>
            <a:r>
              <a:rPr sz="1100" i="1" spc="-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власти (государственный</a:t>
            </a:r>
            <a:r>
              <a:rPr sz="1100" i="1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орган),</a:t>
            </a:r>
          </a:p>
          <a:p>
            <a:pPr marL="91465" defTabSz="914400">
              <a:lnSpc>
                <a:spcPts val="1320"/>
              </a:lnSpc>
            </a:pPr>
            <a:r>
              <a:rPr sz="1100" spc="121" dirty="0">
                <a:solidFill>
                  <a:srgbClr val="000000"/>
                </a:solidFill>
                <a:latin typeface="CJTEWL+Wingdings"/>
                <a:cs typeface="CJTEWL+Wingdings"/>
              </a:rPr>
              <a:t>.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орган</a:t>
            </a:r>
            <a:r>
              <a:rPr sz="1100" i="1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управления</a:t>
            </a:r>
            <a:r>
              <a:rPr sz="1100" i="1" spc="-1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государственным внебюджетным</a:t>
            </a:r>
            <a:r>
              <a:rPr sz="1100" i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фондом,</a:t>
            </a:r>
          </a:p>
          <a:p>
            <a:pPr marL="91465" defTabSz="914400">
              <a:lnSpc>
                <a:spcPts val="1319"/>
              </a:lnSpc>
            </a:pPr>
            <a:r>
              <a:rPr sz="1100" spc="121" dirty="0">
                <a:solidFill>
                  <a:srgbClr val="000000"/>
                </a:solidFill>
                <a:latin typeface="CJTEWL+Wingdings"/>
                <a:cs typeface="CJTEWL+Wingdings"/>
              </a:rPr>
              <a:t>.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орган</a:t>
            </a:r>
            <a:r>
              <a:rPr sz="1100" i="1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местного самоуправления,</a:t>
            </a:r>
          </a:p>
          <a:p>
            <a:pPr marL="91465" defTabSz="914400">
              <a:lnSpc>
                <a:spcPts val="1319"/>
              </a:lnSpc>
            </a:pPr>
            <a:r>
              <a:rPr sz="1100" spc="121" dirty="0">
                <a:solidFill>
                  <a:srgbClr val="000000"/>
                </a:solidFill>
                <a:latin typeface="CJTEWL+Wingdings"/>
                <a:cs typeface="CJTEWL+Wingdings"/>
              </a:rPr>
              <a:t>.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орган</a:t>
            </a:r>
            <a:r>
              <a:rPr sz="1100" i="1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местной администрации,</a:t>
            </a:r>
          </a:p>
          <a:p>
            <a:pPr marL="91465" defTabSz="914400">
              <a:lnSpc>
                <a:spcPts val="1319"/>
              </a:lnSpc>
            </a:pPr>
            <a:r>
              <a:rPr sz="1100" spc="121" dirty="0">
                <a:solidFill>
                  <a:srgbClr val="000000"/>
                </a:solidFill>
                <a:latin typeface="CJTEWL+Wingdings"/>
                <a:cs typeface="CJTEWL+Wingdings"/>
              </a:rPr>
              <a:t>.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находящееся</a:t>
            </a:r>
            <a:r>
              <a:rPr sz="1100" i="1" spc="4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в</a:t>
            </a:r>
            <a:r>
              <a:rPr sz="1100" i="1" spc="43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ведении</a:t>
            </a:r>
            <a:r>
              <a:rPr sz="1100" i="1" spc="4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главного</a:t>
            </a:r>
            <a:r>
              <a:rPr sz="1100" i="1" spc="44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распорядителя</a:t>
            </a:r>
            <a:r>
              <a:rPr sz="1100" i="1" spc="4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(распорядителя)</a:t>
            </a:r>
            <a:r>
              <a:rPr sz="1100" i="1" spc="44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бюджетных</a:t>
            </a:r>
            <a:r>
              <a:rPr sz="1100" i="1" spc="44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средств</a:t>
            </a:r>
            <a:r>
              <a:rPr sz="1100" i="1" spc="4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казенное</a:t>
            </a:r>
            <a:r>
              <a:rPr sz="1100" i="1" spc="4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учреждение,</a:t>
            </a:r>
          </a:p>
          <a:p>
            <a:pPr marL="170713" defTabSz="914400">
              <a:lnSpc>
                <a:spcPts val="1319"/>
              </a:lnSpc>
              <a:spcBef>
                <a:spcPts val="50"/>
              </a:spcBef>
            </a:pP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имеющие</a:t>
            </a:r>
            <a:r>
              <a:rPr sz="1100" i="1" spc="48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право</a:t>
            </a:r>
            <a:r>
              <a:rPr sz="1100" i="1" spc="4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на</a:t>
            </a:r>
            <a:r>
              <a:rPr sz="1100" i="1" spc="47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принятие</a:t>
            </a:r>
            <a:r>
              <a:rPr sz="1100" i="1" spc="47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и</a:t>
            </a:r>
            <a:r>
              <a:rPr sz="1100" i="1" spc="48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(или)</a:t>
            </a:r>
            <a:r>
              <a:rPr sz="1100" i="1" spc="47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исполнение</a:t>
            </a:r>
            <a:r>
              <a:rPr sz="1100" i="1" spc="48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бюджетных</a:t>
            </a:r>
            <a:r>
              <a:rPr sz="1100" i="1" spc="47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обязательств</a:t>
            </a:r>
            <a:r>
              <a:rPr sz="1100" i="1" spc="48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от</a:t>
            </a:r>
            <a:r>
              <a:rPr sz="1100" i="1" spc="47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имени</a:t>
            </a:r>
            <a:r>
              <a:rPr sz="1100" i="1" spc="48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публично-правового</a:t>
            </a:r>
          </a:p>
          <a:p>
            <a:pPr marL="170713" defTabSz="914400">
              <a:lnSpc>
                <a:spcPts val="1322"/>
              </a:lnSpc>
            </a:pP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образования</a:t>
            </a:r>
            <a:r>
              <a:rPr sz="1100" i="1" spc="-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за</a:t>
            </a:r>
            <a:r>
              <a:rPr sz="1100" i="1" spc="-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счет средств соответствующего</a:t>
            </a:r>
            <a:r>
              <a:rPr sz="1100" i="1" spc="-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100" i="1" dirty="0">
                <a:solidFill>
                  <a:srgbClr val="000000"/>
                </a:solidFill>
                <a:latin typeface="Calibri"/>
                <a:cs typeface="Calibri"/>
              </a:rPr>
              <a:t>бюджета, если иное не установлено настоящим Кодексом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81000" y="3773248"/>
            <a:ext cx="8253168" cy="3391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100" dirty="0">
                <a:solidFill>
                  <a:srgbClr val="000000"/>
                </a:solidFill>
                <a:latin typeface="Calibri"/>
                <a:cs typeface="Calibri"/>
              </a:rPr>
              <a:t>2.</a:t>
            </a:r>
            <a:r>
              <a:rPr sz="1100" spc="4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Реестры</a:t>
            </a:r>
            <a:r>
              <a:rPr sz="1400" spc="4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закупок,</a:t>
            </a:r>
            <a:r>
              <a:rPr sz="1400" spc="47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осуществленных</a:t>
            </a:r>
            <a:r>
              <a:rPr sz="1400" spc="4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без</a:t>
            </a:r>
            <a:r>
              <a:rPr sz="1400" spc="48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заключения</a:t>
            </a:r>
            <a:r>
              <a:rPr sz="1400" spc="49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государственных</a:t>
            </a:r>
            <a:r>
              <a:rPr sz="1400" spc="47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или</a:t>
            </a:r>
            <a:r>
              <a:rPr sz="1400" spc="48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муниципальных</a:t>
            </a:r>
            <a:r>
              <a:rPr sz="1400" spc="48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контрактов,</a:t>
            </a:r>
            <a:r>
              <a:rPr sz="1400" spc="47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Calibri"/>
                <a:cs typeface="Calibri"/>
              </a:rPr>
              <a:t>должны</a:t>
            </a:r>
            <a:r>
              <a:rPr sz="1400" b="1" spc="49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Calibri"/>
                <a:cs typeface="Calibri"/>
              </a:rPr>
              <a:t>содержать</a:t>
            </a:r>
            <a:r>
              <a:rPr lang="ru-RU" sz="1400" b="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b="1" dirty="0" err="1">
                <a:solidFill>
                  <a:srgbClr val="000000"/>
                </a:solidFill>
                <a:latin typeface="Calibri"/>
                <a:cs typeface="Calibri"/>
              </a:rPr>
              <a:t>следующие</a:t>
            </a:r>
            <a:r>
              <a:rPr sz="1400" b="1" spc="-4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000000"/>
                </a:solidFill>
                <a:latin typeface="Calibri"/>
                <a:cs typeface="Calibri"/>
              </a:rPr>
              <a:t>сведения</a:t>
            </a:r>
            <a:r>
              <a:rPr sz="1400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56334" y="4302343"/>
            <a:ext cx="6454066" cy="6908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100" dirty="0">
                <a:solidFill>
                  <a:srgbClr val="000000"/>
                </a:solidFill>
                <a:latin typeface="CJTEWL+Wingdings"/>
                <a:cs typeface="CJTEWL+Wingdings"/>
              </a:rPr>
              <a:t></a:t>
            </a:r>
            <a:r>
              <a:rPr sz="11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краткое</a:t>
            </a:r>
            <a:r>
              <a:rPr sz="1600" spc="-2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наименование</a:t>
            </a:r>
            <a:r>
              <a:rPr sz="1600" spc="-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закупаемых товаров,</a:t>
            </a:r>
            <a:r>
              <a:rPr sz="1600" spc="-2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работ</a:t>
            </a:r>
            <a:r>
              <a:rPr sz="1600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и услуг;</a:t>
            </a:r>
          </a:p>
          <a:p>
            <a:pPr defTabSz="914400">
              <a:lnSpc>
                <a:spcPts val="1322"/>
              </a:lnSpc>
              <a:spcBef>
                <a:spcPts val="50"/>
              </a:spcBef>
            </a:pPr>
            <a:r>
              <a:rPr sz="1600" dirty="0">
                <a:solidFill>
                  <a:srgbClr val="000000"/>
                </a:solidFill>
                <a:latin typeface="CJTEWL+Wingdings"/>
                <a:cs typeface="CJTEWL+Wingdings"/>
              </a:rPr>
              <a:t></a:t>
            </a:r>
            <a:r>
              <a:rPr sz="16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наименование</a:t>
            </a:r>
            <a:r>
              <a:rPr sz="16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и местонахождение</a:t>
            </a:r>
            <a:r>
              <a:rPr sz="1600" spc="-26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поставщиков,</a:t>
            </a:r>
            <a:r>
              <a:rPr sz="1600" spc="-28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подрядчиков</a:t>
            </a:r>
            <a:r>
              <a:rPr sz="1600" spc="-2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и исполнителей</a:t>
            </a:r>
            <a:r>
              <a:rPr sz="1600" spc="-2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услуг;</a:t>
            </a:r>
          </a:p>
          <a:p>
            <a:pPr defTabSz="914400">
              <a:lnSpc>
                <a:spcPts val="1319"/>
              </a:lnSpc>
            </a:pPr>
            <a:r>
              <a:rPr sz="1600" dirty="0">
                <a:solidFill>
                  <a:srgbClr val="000000"/>
                </a:solidFill>
                <a:latin typeface="CJTEWL+Wingdings"/>
                <a:cs typeface="CJTEWL+Wingdings"/>
              </a:rPr>
              <a:t></a:t>
            </a:r>
            <a:r>
              <a:rPr sz="16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цена</a:t>
            </a:r>
            <a:r>
              <a:rPr sz="1600" spc="-12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закупки;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556334" y="5003984"/>
            <a:ext cx="1959172" cy="1791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347"/>
              </a:lnSpc>
            </a:pPr>
            <a:r>
              <a:rPr sz="1100" dirty="0">
                <a:solidFill>
                  <a:srgbClr val="000000"/>
                </a:solidFill>
                <a:latin typeface="CJTEWL+Wingdings"/>
                <a:cs typeface="CJTEWL+Wingdings"/>
              </a:rPr>
              <a:t></a:t>
            </a:r>
            <a:r>
              <a:rPr sz="1100" spc="89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000000"/>
                </a:solidFill>
                <a:latin typeface="Calibri"/>
                <a:cs typeface="Calibri"/>
              </a:rPr>
              <a:t>дата закупки.</a:t>
            </a:r>
            <a:endParaRPr sz="11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3955" y="5298773"/>
            <a:ext cx="1496631" cy="184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464"/>
              </a:lnSpc>
            </a:pP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Федеральный</a:t>
            </a:r>
            <a:r>
              <a:rPr sz="1200" b="1" spc="-2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закон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6442203" y="5518229"/>
            <a:ext cx="2100747" cy="184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914400">
              <a:lnSpc>
                <a:spcPts val="1464"/>
              </a:lnSpc>
            </a:pP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от 28</a:t>
            </a:r>
            <a:r>
              <a:rPr sz="1200" b="1" spc="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ноября 2025 </a:t>
            </a:r>
            <a:r>
              <a:rPr sz="1200" b="1" spc="-52" dirty="0">
                <a:solidFill>
                  <a:srgbClr val="C00000"/>
                </a:solidFill>
                <a:latin typeface="Calibri"/>
                <a:cs typeface="Calibri"/>
              </a:rPr>
              <a:t>г.</a:t>
            </a:r>
            <a:r>
              <a:rPr sz="1200" b="1" spc="58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C00000"/>
                </a:solidFill>
                <a:latin typeface="Calibri"/>
                <a:cs typeface="Calibri"/>
              </a:rPr>
              <a:t>N 432-</a:t>
            </a:r>
            <a:r>
              <a:rPr sz="1200" b="1" spc="-16" dirty="0">
                <a:solidFill>
                  <a:srgbClr val="C00000"/>
                </a:solidFill>
                <a:latin typeface="Calibri"/>
                <a:cs typeface="Calibri"/>
              </a:rPr>
              <a:t>ФЗ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2619756"/>
            <a:ext cx="9144000" cy="1313815"/>
          </a:xfrm>
          <a:custGeom>
            <a:avLst/>
            <a:gdLst/>
            <a:ahLst/>
            <a:cxnLst/>
            <a:rect l="l" t="t" r="r" b="b"/>
            <a:pathLst>
              <a:path w="9144000" h="1313814">
                <a:moveTo>
                  <a:pt x="9144000" y="0"/>
                </a:moveTo>
                <a:lnTo>
                  <a:pt x="0" y="0"/>
                </a:lnTo>
                <a:lnTo>
                  <a:pt x="0" y="1313561"/>
                </a:lnTo>
                <a:lnTo>
                  <a:pt x="9144000" y="1313561"/>
                </a:lnTo>
                <a:lnTo>
                  <a:pt x="9144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18610" y="1896454"/>
            <a:ext cx="8371708" cy="38174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2280">
              <a:spcBef>
                <a:spcPts val="105"/>
              </a:spcBef>
            </a:pPr>
            <a:r>
              <a:rPr sz="1700" spc="20" dirty="0">
                <a:latin typeface="Times New Roman"/>
                <a:cs typeface="Times New Roman"/>
              </a:rPr>
              <a:t>В</a:t>
            </a:r>
            <a:r>
              <a:rPr sz="1700" spc="10" dirty="0">
                <a:latin typeface="Times New Roman"/>
                <a:cs typeface="Times New Roman"/>
              </a:rPr>
              <a:t> </a:t>
            </a:r>
            <a:r>
              <a:rPr sz="1700" spc="70" dirty="0">
                <a:latin typeface="Tahoma"/>
                <a:cs typeface="Tahoma"/>
              </a:rPr>
              <a:t>рамках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закупок</a:t>
            </a:r>
            <a:r>
              <a:rPr sz="1700" spc="-100" dirty="0">
                <a:latin typeface="Tahoma"/>
                <a:cs typeface="Tahoma"/>
              </a:rPr>
              <a:t> </a:t>
            </a:r>
            <a:r>
              <a:rPr sz="1700" spc="65" dirty="0">
                <a:latin typeface="Tahoma"/>
                <a:cs typeface="Tahoma"/>
              </a:rPr>
              <a:t>малого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75" dirty="0">
                <a:latin typeface="Tahoma"/>
                <a:cs typeface="Tahoma"/>
              </a:rPr>
              <a:t>объема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допускается</a:t>
            </a:r>
            <a:r>
              <a:rPr sz="1700" spc="-12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заключение</a:t>
            </a:r>
            <a:r>
              <a:rPr sz="1700" spc="-14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нескольких</a:t>
            </a:r>
            <a:endParaRPr sz="1700" dirty="0">
              <a:latin typeface="Tahoma"/>
              <a:cs typeface="Tahoma"/>
            </a:endParaRPr>
          </a:p>
          <a:p>
            <a:pPr marL="462280"/>
            <a:r>
              <a:rPr sz="1700" spc="20" dirty="0">
                <a:latin typeface="Tahoma"/>
                <a:cs typeface="Tahoma"/>
              </a:rPr>
              <a:t>контрактов</a:t>
            </a:r>
            <a:r>
              <a:rPr sz="1700" spc="-65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в</a:t>
            </a:r>
            <a:r>
              <a:rPr sz="1700" spc="-2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отношении</a:t>
            </a:r>
            <a:r>
              <a:rPr sz="1700" spc="-5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однородных</a:t>
            </a:r>
            <a:r>
              <a:rPr sz="1700" spc="-3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либо</a:t>
            </a:r>
            <a:r>
              <a:rPr sz="1700" spc="-35" dirty="0">
                <a:latin typeface="Tahoma"/>
                <a:cs typeface="Tahoma"/>
              </a:rPr>
              <a:t> </a:t>
            </a:r>
            <a:r>
              <a:rPr sz="1700" spc="20" dirty="0" err="1">
                <a:latin typeface="Tahoma"/>
                <a:cs typeface="Tahoma"/>
              </a:rPr>
              <a:t>идентичных</a:t>
            </a:r>
            <a:r>
              <a:rPr sz="1700" spc="-50" dirty="0">
                <a:latin typeface="Tahoma"/>
                <a:cs typeface="Tahoma"/>
              </a:rPr>
              <a:t> </a:t>
            </a:r>
            <a:r>
              <a:rPr sz="1700" spc="-10" dirty="0">
                <a:latin typeface="Times New Roman"/>
                <a:cs typeface="Times New Roman"/>
              </a:rPr>
              <a:t>Т</a:t>
            </a:r>
            <a:r>
              <a:rPr sz="1700" spc="-10" dirty="0">
                <a:latin typeface="Tahoma"/>
                <a:cs typeface="Tahoma"/>
              </a:rPr>
              <a:t>Р</a:t>
            </a:r>
            <a:r>
              <a:rPr sz="1700" spc="-10" dirty="0">
                <a:latin typeface="Times New Roman"/>
                <a:cs typeface="Times New Roman"/>
              </a:rPr>
              <a:t>У</a:t>
            </a:r>
            <a:endParaRPr sz="1700" dirty="0">
              <a:latin typeface="Tahoma"/>
              <a:cs typeface="Tahoma"/>
            </a:endParaRPr>
          </a:p>
          <a:p>
            <a:pPr marL="12700">
              <a:spcBef>
                <a:spcPts val="2045"/>
              </a:spcBef>
            </a:pPr>
            <a:r>
              <a:rPr sz="1600" spc="-60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1600" spc="-60" dirty="0">
                <a:solidFill>
                  <a:srgbClr val="00B050"/>
                </a:solidFill>
                <a:latin typeface="Tahoma"/>
                <a:cs typeface="Tahoma"/>
              </a:rPr>
              <a:t>А</a:t>
            </a:r>
            <a:r>
              <a:rPr sz="1600" spc="-60" dirty="0">
                <a:solidFill>
                  <a:srgbClr val="00B050"/>
                </a:solidFill>
                <a:latin typeface="Times New Roman"/>
                <a:cs typeface="Times New Roman"/>
              </a:rPr>
              <a:t>ЖН</a:t>
            </a:r>
            <a:r>
              <a:rPr sz="1600" spc="-60" dirty="0">
                <a:solidFill>
                  <a:srgbClr val="00B050"/>
                </a:solidFill>
                <a:latin typeface="Tahoma"/>
                <a:cs typeface="Tahoma"/>
              </a:rPr>
              <a:t>О:</a:t>
            </a:r>
            <a:r>
              <a:rPr sz="1600" spc="1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такая</a:t>
            </a:r>
            <a:r>
              <a:rPr sz="1600" spc="17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оговорка</a:t>
            </a:r>
            <a:r>
              <a:rPr sz="1600" spc="1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не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снимает</a:t>
            </a:r>
            <a:r>
              <a:rPr sz="1600" spc="135" dirty="0">
                <a:latin typeface="Tahoma"/>
                <a:cs typeface="Tahoma"/>
              </a:rPr>
              <a:t> </a:t>
            </a:r>
            <a:r>
              <a:rPr sz="1600" dirty="0" err="1">
                <a:latin typeface="Tahoma"/>
                <a:cs typeface="Tahoma"/>
              </a:rPr>
              <a:t>проблему</a:t>
            </a:r>
            <a:r>
              <a:rPr sz="1600" spc="120" dirty="0">
                <a:latin typeface="Tahoma"/>
                <a:cs typeface="Tahoma"/>
              </a:rPr>
              <a:t> </a:t>
            </a:r>
            <a:r>
              <a:rPr sz="1600" dirty="0" err="1">
                <a:latin typeface="Tahoma"/>
                <a:cs typeface="Tahoma"/>
              </a:rPr>
              <a:t>дробления</a:t>
            </a:r>
            <a:r>
              <a:rPr sz="1600" spc="1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закупок</a:t>
            </a:r>
            <a:endParaRPr sz="1600" dirty="0">
              <a:latin typeface="Tahoma"/>
              <a:cs typeface="Tahoma"/>
            </a:endParaRPr>
          </a:p>
          <a:p>
            <a:pPr marL="12700">
              <a:spcBef>
                <a:spcPts val="35"/>
              </a:spcBef>
            </a:pPr>
            <a:r>
              <a:rPr sz="1600" dirty="0">
                <a:latin typeface="Tahoma"/>
                <a:cs typeface="Tahoma"/>
              </a:rPr>
              <a:t>с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целью уйти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от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конкурентной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процедуры,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она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лишь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говорит,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что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нормально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купить</a:t>
            </a:r>
            <a:endParaRPr sz="1600" dirty="0">
              <a:latin typeface="Tahoma"/>
              <a:cs typeface="Tahoma"/>
            </a:endParaRPr>
          </a:p>
          <a:p>
            <a:pPr marL="12700" marR="170815">
              <a:lnSpc>
                <a:spcPct val="99100"/>
              </a:lnSpc>
              <a:spcBef>
                <a:spcPts val="20"/>
              </a:spcBef>
            </a:pPr>
            <a:r>
              <a:rPr sz="1600" dirty="0">
                <a:latin typeface="Tahoma"/>
                <a:cs typeface="Tahoma"/>
              </a:rPr>
              <a:t>2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раза в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год </a:t>
            </a:r>
            <a:r>
              <a:rPr sz="1600" spc="45" dirty="0">
                <a:latin typeface="Tahoma"/>
                <a:cs typeface="Tahoma"/>
              </a:rPr>
              <a:t>едпоставщиком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-85" dirty="0">
                <a:latin typeface="Tahoma"/>
                <a:cs typeface="Tahoma"/>
              </a:rPr>
              <a:t>10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картриджей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до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момента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осуществления </a:t>
            </a:r>
            <a:r>
              <a:rPr sz="1600" spc="-10" dirty="0">
                <a:latin typeface="Tahoma"/>
                <a:cs typeface="Tahoma"/>
              </a:rPr>
              <a:t>конкурентной </a:t>
            </a:r>
            <a:r>
              <a:rPr sz="1600" dirty="0">
                <a:latin typeface="Tahoma"/>
                <a:cs typeface="Tahoma"/>
              </a:rPr>
              <a:t>процедуры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(просто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пример),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spc="-60" dirty="0">
                <a:latin typeface="Tahoma"/>
                <a:cs typeface="Tahoma"/>
              </a:rPr>
              <a:t>т.е.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нормально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покупать</a:t>
            </a:r>
            <a:r>
              <a:rPr sz="1600" spc="130" dirty="0">
                <a:latin typeface="Tahoma"/>
                <a:cs typeface="Tahoma"/>
              </a:rPr>
              <a:t> </a:t>
            </a:r>
            <a:r>
              <a:rPr sz="1600" spc="45" dirty="0">
                <a:latin typeface="Tahoma"/>
                <a:cs typeface="Tahoma"/>
              </a:rPr>
              <a:t>едпоставщиком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однородные, </a:t>
            </a:r>
            <a:r>
              <a:rPr sz="1600" spc="10" dirty="0">
                <a:latin typeface="Tahoma"/>
                <a:cs typeface="Tahoma"/>
              </a:rPr>
              <a:t>идентичные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Т</a:t>
            </a:r>
            <a:r>
              <a:rPr sz="1600" spc="10" dirty="0">
                <a:latin typeface="Tahoma"/>
                <a:cs typeface="Tahoma"/>
              </a:rPr>
              <a:t>Р</a:t>
            </a:r>
            <a:r>
              <a:rPr sz="1600" spc="10" dirty="0">
                <a:latin typeface="Times New Roman"/>
                <a:cs typeface="Times New Roman"/>
              </a:rPr>
              <a:t>У</a:t>
            </a:r>
            <a:r>
              <a:rPr sz="1600" spc="65" dirty="0">
                <a:latin typeface="Times New Roman"/>
                <a:cs typeface="Times New Roman"/>
              </a:rPr>
              <a:t> </a:t>
            </a:r>
            <a:r>
              <a:rPr sz="1600" spc="10" dirty="0">
                <a:latin typeface="Tahoma"/>
                <a:cs typeface="Tahoma"/>
              </a:rPr>
              <a:t>и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это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не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является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нарушением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норм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Закона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N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44-</a:t>
            </a:r>
            <a:r>
              <a:rPr sz="1600" spc="30" dirty="0">
                <a:latin typeface="Tahoma"/>
                <a:cs typeface="Tahoma"/>
              </a:rPr>
              <a:t>ФЗ</a:t>
            </a:r>
            <a:endParaRPr sz="1600" dirty="0">
              <a:latin typeface="Tahoma"/>
              <a:cs typeface="Tahoma"/>
            </a:endParaRPr>
          </a:p>
          <a:p>
            <a:pPr>
              <a:spcBef>
                <a:spcPts val="635"/>
              </a:spcBef>
            </a:pPr>
            <a:endParaRPr sz="1600" dirty="0">
              <a:latin typeface="Tahoma"/>
              <a:cs typeface="Tahoma"/>
            </a:endParaRPr>
          </a:p>
          <a:p>
            <a:pPr marL="218440" marR="5080">
              <a:lnSpc>
                <a:spcPct val="99600"/>
              </a:lnSpc>
            </a:pPr>
            <a:r>
              <a:rPr sz="1600" dirty="0" err="1">
                <a:solidFill>
                  <a:srgbClr val="00B050"/>
                </a:solidFill>
                <a:latin typeface="Tahoma"/>
                <a:cs typeface="Tahoma"/>
              </a:rPr>
              <a:t>Актуальный</a:t>
            </a:r>
            <a:r>
              <a:rPr sz="1600" spc="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 err="1">
                <a:solidFill>
                  <a:srgbClr val="00B050"/>
                </a:solidFill>
                <a:latin typeface="Tahoma"/>
                <a:cs typeface="Tahoma"/>
              </a:rPr>
              <a:t>пример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:</a:t>
            </a:r>
            <a:r>
              <a:rPr sz="1600" spc="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заказчик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заключил</a:t>
            </a:r>
            <a:r>
              <a:rPr sz="1600" spc="95" dirty="0">
                <a:latin typeface="Tahoma"/>
                <a:cs typeface="Tahoma"/>
              </a:rPr>
              <a:t> </a:t>
            </a:r>
            <a:r>
              <a:rPr sz="1600" spc="-245" dirty="0">
                <a:latin typeface="Tahoma"/>
                <a:cs typeface="Tahoma"/>
              </a:rPr>
              <a:t>11</a:t>
            </a:r>
            <a:r>
              <a:rPr sz="1600" spc="5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контрактов</a:t>
            </a:r>
            <a:r>
              <a:rPr sz="1600" spc="1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на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поставку </a:t>
            </a:r>
            <a:r>
              <a:rPr sz="1600" spc="50" dirty="0">
                <a:latin typeface="Tahoma"/>
                <a:cs typeface="Tahoma"/>
              </a:rPr>
              <a:t>систем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затемнения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окон</a:t>
            </a:r>
            <a:r>
              <a:rPr sz="1600" spc="-2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у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едпоставщика.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10" dirty="0">
                <a:latin typeface="Times New Roman"/>
                <a:cs typeface="Times New Roman"/>
              </a:rPr>
              <a:t>Т</a:t>
            </a:r>
            <a:r>
              <a:rPr sz="1600" spc="10" dirty="0">
                <a:latin typeface="Tahoma"/>
                <a:cs typeface="Tahoma"/>
              </a:rPr>
              <a:t>овар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приняли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и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оплатили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FF0000"/>
                </a:solidFill>
                <a:latin typeface="Tahoma"/>
                <a:cs typeface="Tahoma"/>
              </a:rPr>
              <a:t>на</a:t>
            </a:r>
            <a:r>
              <a:rPr sz="1600" spc="-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10" dirty="0">
                <a:solidFill>
                  <a:srgbClr val="FF0000"/>
                </a:solidFill>
                <a:latin typeface="Tahoma"/>
                <a:cs typeface="Tahoma"/>
              </a:rPr>
              <a:t>общую</a:t>
            </a:r>
            <a:r>
              <a:rPr sz="1600" spc="-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75" dirty="0">
                <a:solidFill>
                  <a:srgbClr val="FF0000"/>
                </a:solidFill>
                <a:latin typeface="Tahoma"/>
                <a:cs typeface="Tahoma"/>
              </a:rPr>
              <a:t>сумму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более</a:t>
            </a:r>
            <a:r>
              <a:rPr sz="1600" spc="4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FF0000"/>
                </a:solidFill>
                <a:latin typeface="Tahoma"/>
                <a:cs typeface="Tahoma"/>
              </a:rPr>
              <a:t>6</a:t>
            </a:r>
            <a:r>
              <a:rPr sz="1600" spc="35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65" dirty="0">
                <a:solidFill>
                  <a:srgbClr val="FF0000"/>
                </a:solidFill>
                <a:latin typeface="Tahoma"/>
                <a:cs typeface="Tahoma"/>
              </a:rPr>
              <a:t>млн</a:t>
            </a:r>
            <a:r>
              <a:rPr sz="1600" spc="70" dirty="0">
                <a:solidFill>
                  <a:srgbClr val="FF0000"/>
                </a:solidFill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Tahoma"/>
                <a:cs typeface="Tahoma"/>
              </a:rPr>
              <a:t>руб.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Прокуратура</a:t>
            </a:r>
            <a:r>
              <a:rPr sz="1600" spc="1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выявила</a:t>
            </a:r>
            <a:r>
              <a:rPr sz="1600" spc="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признаки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искусственного</a:t>
            </a:r>
            <a:r>
              <a:rPr sz="1600" spc="1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дробления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закупки</a:t>
            </a:r>
            <a:r>
              <a:rPr sz="1600" spc="50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потребовала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признать</a:t>
            </a:r>
            <a:r>
              <a:rPr sz="1600" spc="10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контракты</a:t>
            </a:r>
            <a:r>
              <a:rPr sz="1600" spc="114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недействительными.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Суды,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включая</a:t>
            </a:r>
            <a:r>
              <a:rPr sz="1600" spc="125" dirty="0">
                <a:latin typeface="Tahoma"/>
                <a:cs typeface="Tahoma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В</a:t>
            </a:r>
            <a:r>
              <a:rPr sz="1600" spc="-35" dirty="0">
                <a:latin typeface="Tahoma"/>
                <a:cs typeface="Tahoma"/>
              </a:rPr>
              <a:t>С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РФ </a:t>
            </a:r>
            <a:r>
              <a:rPr sz="1600" spc="10" dirty="0">
                <a:latin typeface="Tahoma"/>
                <a:cs typeface="Tahoma"/>
              </a:rPr>
              <a:t>подтвердили искусственное</a:t>
            </a:r>
            <a:r>
              <a:rPr sz="1600" spc="6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дробление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закупки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с целью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ухода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от </a:t>
            </a:r>
            <a:r>
              <a:rPr sz="1600" spc="-10" dirty="0">
                <a:latin typeface="Tahoma"/>
                <a:cs typeface="Tahoma"/>
              </a:rPr>
              <a:t>конкурентной </a:t>
            </a:r>
            <a:r>
              <a:rPr sz="1600" dirty="0">
                <a:latin typeface="Tahoma"/>
                <a:cs typeface="Tahoma"/>
              </a:rPr>
              <a:t>процедуры</a:t>
            </a:r>
            <a:r>
              <a:rPr sz="1600" spc="-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закупки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(см.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определение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-35" dirty="0">
                <a:latin typeface="Times New Roman"/>
                <a:cs typeface="Times New Roman"/>
              </a:rPr>
              <a:t>В</a:t>
            </a:r>
            <a:r>
              <a:rPr sz="1600" spc="-35" dirty="0">
                <a:latin typeface="Tahoma"/>
                <a:cs typeface="Tahoma"/>
              </a:rPr>
              <a:t>С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РФ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от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65" dirty="0">
                <a:latin typeface="Tahoma"/>
                <a:cs typeface="Tahoma"/>
              </a:rPr>
              <a:t>05.11.2025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N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308-</a:t>
            </a:r>
            <a:r>
              <a:rPr sz="1600" dirty="0">
                <a:latin typeface="Tahoma"/>
                <a:cs typeface="Tahoma"/>
              </a:rPr>
              <a:t>ЭС25-</a:t>
            </a:r>
            <a:r>
              <a:rPr sz="1600" spc="-10" dirty="0">
                <a:latin typeface="Tahoma"/>
                <a:cs typeface="Tahoma"/>
              </a:rPr>
              <a:t>10</a:t>
            </a:r>
            <a:r>
              <a:rPr lang="ru-RU" sz="1600" spc="-10" dirty="0">
                <a:latin typeface="Tahoma"/>
                <a:cs typeface="Tahoma"/>
              </a:rPr>
              <a:t>66</a:t>
            </a:r>
            <a:r>
              <a:rPr sz="1600" spc="-10" dirty="0">
                <a:latin typeface="Tahoma"/>
                <a:cs typeface="Tahoma"/>
              </a:rPr>
              <a:t>2)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3950" y="222123"/>
            <a:ext cx="757682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5" dirty="0">
                <a:solidFill>
                  <a:srgbClr val="00B050"/>
                </a:solidFill>
              </a:rPr>
              <a:t>ФЗ</a:t>
            </a:r>
            <a:r>
              <a:rPr sz="2800" spc="-195" dirty="0">
                <a:solidFill>
                  <a:srgbClr val="00B050"/>
                </a:solidFill>
              </a:rPr>
              <a:t> </a:t>
            </a:r>
            <a:r>
              <a:rPr sz="2800" spc="-114" dirty="0">
                <a:solidFill>
                  <a:srgbClr val="00B050"/>
                </a:solidFill>
              </a:rPr>
              <a:t>РФ</a:t>
            </a:r>
            <a:r>
              <a:rPr sz="2800" spc="-180" dirty="0">
                <a:solidFill>
                  <a:srgbClr val="00B050"/>
                </a:solidFill>
              </a:rPr>
              <a:t> </a:t>
            </a:r>
            <a:r>
              <a:rPr sz="2800" spc="-70" dirty="0">
                <a:solidFill>
                  <a:srgbClr val="00B050"/>
                </a:solidFill>
              </a:rPr>
              <a:t>от</a:t>
            </a:r>
            <a:r>
              <a:rPr sz="2800" spc="-195" dirty="0">
                <a:solidFill>
                  <a:srgbClr val="00B050"/>
                </a:solidFill>
              </a:rPr>
              <a:t> </a:t>
            </a:r>
            <a:r>
              <a:rPr sz="2800" spc="-200" dirty="0">
                <a:solidFill>
                  <a:srgbClr val="00B050"/>
                </a:solidFill>
              </a:rPr>
              <a:t>26.12.2024</a:t>
            </a:r>
            <a:r>
              <a:rPr sz="2800" spc="-190" dirty="0">
                <a:solidFill>
                  <a:srgbClr val="00B050"/>
                </a:solidFill>
              </a:rPr>
              <a:t> </a:t>
            </a:r>
            <a:r>
              <a:rPr sz="2800" spc="-160" dirty="0">
                <a:solidFill>
                  <a:srgbClr val="00B050"/>
                </a:solidFill>
              </a:rPr>
              <a:t>N</a:t>
            </a:r>
            <a:r>
              <a:rPr sz="2800" spc="-195" dirty="0">
                <a:solidFill>
                  <a:srgbClr val="00B050"/>
                </a:solidFill>
              </a:rPr>
              <a:t> </a:t>
            </a:r>
            <a:r>
              <a:rPr sz="2800" spc="-55" dirty="0">
                <a:solidFill>
                  <a:srgbClr val="00B050"/>
                </a:solidFill>
              </a:rPr>
              <a:t>484-</a:t>
            </a:r>
            <a:r>
              <a:rPr sz="2800" spc="-155" dirty="0">
                <a:solidFill>
                  <a:srgbClr val="00B050"/>
                </a:solidFill>
              </a:rPr>
              <a:t>ФЗ</a:t>
            </a:r>
            <a:r>
              <a:rPr sz="2800" spc="-150" dirty="0">
                <a:solidFill>
                  <a:srgbClr val="00B050"/>
                </a:solidFill>
              </a:rPr>
              <a:t> </a:t>
            </a:r>
            <a:r>
              <a:rPr sz="2800" spc="-165" dirty="0">
                <a:solidFill>
                  <a:srgbClr val="00B050"/>
                </a:solidFill>
              </a:rPr>
              <a:t>(с</a:t>
            </a:r>
            <a:r>
              <a:rPr sz="2800" spc="-190" dirty="0">
                <a:solidFill>
                  <a:srgbClr val="00B050"/>
                </a:solidFill>
              </a:rPr>
              <a:t> </a:t>
            </a:r>
            <a:r>
              <a:rPr sz="2800" spc="-195" dirty="0">
                <a:solidFill>
                  <a:srgbClr val="00B050"/>
                </a:solidFill>
              </a:rPr>
              <a:t>01.01.2026)</a:t>
            </a:r>
            <a:endParaRPr sz="2800" dirty="0">
              <a:solidFill>
                <a:srgbClr val="00B050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453682" y="4257166"/>
            <a:ext cx="0" cy="1410970"/>
          </a:xfrm>
          <a:custGeom>
            <a:avLst/>
            <a:gdLst/>
            <a:ahLst/>
            <a:cxnLst/>
            <a:rect l="l" t="t" r="r" b="b"/>
            <a:pathLst>
              <a:path h="1410970">
                <a:moveTo>
                  <a:pt x="0" y="0"/>
                </a:moveTo>
                <a:lnTo>
                  <a:pt x="0" y="1410665"/>
                </a:lnTo>
              </a:path>
            </a:pathLst>
          </a:custGeom>
          <a:ln w="571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6522" y="2055136"/>
            <a:ext cx="274320" cy="372110"/>
          </a:xfrm>
          <a:custGeom>
            <a:avLst/>
            <a:gdLst/>
            <a:ahLst/>
            <a:cxnLst/>
            <a:rect l="l" t="t" r="r" b="b"/>
            <a:pathLst>
              <a:path w="274320" h="372109">
                <a:moveTo>
                  <a:pt x="137071" y="0"/>
                </a:moveTo>
                <a:lnTo>
                  <a:pt x="0" y="0"/>
                </a:lnTo>
                <a:lnTo>
                  <a:pt x="137071" y="185800"/>
                </a:lnTo>
                <a:lnTo>
                  <a:pt x="0" y="371601"/>
                </a:lnTo>
                <a:lnTo>
                  <a:pt x="137071" y="371601"/>
                </a:lnTo>
                <a:lnTo>
                  <a:pt x="274142" y="185800"/>
                </a:lnTo>
                <a:lnTo>
                  <a:pt x="137071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C5FE81C-8F7A-48A5-B0B5-1E4E1400D81F}"/>
              </a:ext>
            </a:extLst>
          </p:cNvPr>
          <p:cNvSpPr/>
          <p:nvPr/>
        </p:nvSpPr>
        <p:spPr>
          <a:xfrm>
            <a:off x="313950" y="662298"/>
            <a:ext cx="7839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15. В пределах ограничений годового объема закупок и цены контракта, установленных пунктами 4, 5 и 28 части 1, частью 12 настоящей статьи, может быть заключено несколько контрактов в отношении однородных либо идентичных товаров, работ и (или) услуг.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9458" y="218957"/>
            <a:ext cx="7338797" cy="884216"/>
          </a:xfrm>
          <a:prstGeom prst="rect">
            <a:avLst/>
          </a:prstGeom>
        </p:spPr>
        <p:txBody>
          <a:bodyPr vert="horz" wrap="square" lIns="0" tIns="37465" rIns="0" bIns="0" rtlCol="0" anchor="ctr">
            <a:spAutoFit/>
          </a:bodyPr>
          <a:lstStyle/>
          <a:p>
            <a:pPr marL="12700" marR="5080">
              <a:lnSpc>
                <a:spcPts val="3250"/>
              </a:lnSpc>
              <a:spcBef>
                <a:spcPts val="295"/>
              </a:spcBef>
            </a:pPr>
            <a:r>
              <a:rPr sz="2800" b="1" spc="-125" dirty="0">
                <a:solidFill>
                  <a:srgbClr val="00B050"/>
                </a:solidFill>
              </a:rPr>
              <a:t>Позиция</a:t>
            </a:r>
            <a:r>
              <a:rPr sz="2800" b="1" spc="-175" dirty="0">
                <a:solidFill>
                  <a:srgbClr val="00B050"/>
                </a:solidFill>
              </a:rPr>
              <a:t> </a:t>
            </a:r>
            <a:r>
              <a:rPr sz="2800" b="1" spc="-200" dirty="0">
                <a:solidFill>
                  <a:srgbClr val="00B050"/>
                </a:solidFill>
              </a:rPr>
              <a:t>ФАС: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10" dirty="0">
                <a:solidFill>
                  <a:srgbClr val="00B050"/>
                </a:solidFill>
              </a:rPr>
              <a:t>неоднократное </a:t>
            </a:r>
            <a:r>
              <a:rPr sz="2800" b="1" spc="-114" dirty="0">
                <a:solidFill>
                  <a:srgbClr val="00B050"/>
                </a:solidFill>
              </a:rPr>
              <a:t>приобретение</a:t>
            </a:r>
            <a:r>
              <a:rPr sz="2800" b="1" spc="-140" dirty="0">
                <a:solidFill>
                  <a:srgbClr val="00B050"/>
                </a:solidFill>
              </a:rPr>
              <a:t> </a:t>
            </a:r>
            <a:r>
              <a:rPr sz="2800" b="1" spc="-105" dirty="0">
                <a:solidFill>
                  <a:srgbClr val="00B050"/>
                </a:solidFill>
              </a:rPr>
              <a:t>одноименных</a:t>
            </a:r>
            <a:r>
              <a:rPr sz="2800" b="1" spc="-100" dirty="0">
                <a:solidFill>
                  <a:srgbClr val="00B050"/>
                </a:solidFill>
              </a:rPr>
              <a:t> </a:t>
            </a:r>
            <a:r>
              <a:rPr sz="2800" b="1" spc="-25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800" b="1" spc="-25" dirty="0">
                <a:solidFill>
                  <a:srgbClr val="00B050"/>
                </a:solidFill>
              </a:rPr>
              <a:t>Р</a:t>
            </a:r>
            <a:r>
              <a:rPr sz="2800" b="1" spc="-25" dirty="0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4815" y="1374025"/>
            <a:ext cx="735647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spc="20" dirty="0">
                <a:latin typeface="Tahoma"/>
                <a:cs typeface="Tahoma"/>
              </a:rPr>
              <a:t>При</a:t>
            </a:r>
            <a:r>
              <a:rPr sz="1700" spc="-3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осуществлении</a:t>
            </a:r>
            <a:r>
              <a:rPr sz="1700" spc="-6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закупок</a:t>
            </a:r>
            <a:r>
              <a:rPr sz="1700" spc="-40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у</a:t>
            </a:r>
            <a:r>
              <a:rPr sz="1700" spc="-1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единственного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поставщика</a:t>
            </a:r>
            <a:r>
              <a:rPr sz="1700" spc="-3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(подрядчика,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0995" y="1683041"/>
            <a:ext cx="709295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dirty="0">
                <a:latin typeface="Tahoma"/>
                <a:cs typeface="Tahoma"/>
              </a:rPr>
              <a:t>исполнителя)</a:t>
            </a:r>
            <a:r>
              <a:rPr sz="1700" spc="-13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на</a:t>
            </a:r>
            <a:r>
              <a:rPr sz="1700" spc="-10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основании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spc="-40" dirty="0">
                <a:latin typeface="Tahoma"/>
                <a:cs typeface="Tahoma"/>
              </a:rPr>
              <a:t>пп.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4,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5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spc="-80" dirty="0">
                <a:latin typeface="Tahoma"/>
                <a:cs typeface="Tahoma"/>
              </a:rPr>
              <a:t>ч.</a:t>
            </a:r>
            <a:r>
              <a:rPr sz="1700" spc="-105" dirty="0">
                <a:latin typeface="Tahoma"/>
                <a:cs typeface="Tahoma"/>
              </a:rPr>
              <a:t> </a:t>
            </a:r>
            <a:r>
              <a:rPr sz="1700" spc="-254" dirty="0">
                <a:latin typeface="Tahoma"/>
                <a:cs typeface="Tahoma"/>
              </a:rPr>
              <a:t>1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-20" dirty="0">
                <a:latin typeface="Tahoma"/>
                <a:cs typeface="Tahoma"/>
              </a:rPr>
              <a:t>ст.</a:t>
            </a:r>
            <a:r>
              <a:rPr sz="1700" spc="-10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93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Закона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55" dirty="0">
                <a:latin typeface="Tahoma"/>
                <a:cs typeface="Tahoma"/>
              </a:rPr>
              <a:t>N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spc="120" dirty="0">
                <a:latin typeface="Tahoma"/>
                <a:cs typeface="Tahoma"/>
              </a:rPr>
              <a:t>44-</a:t>
            </a:r>
            <a:r>
              <a:rPr sz="1700" dirty="0">
                <a:latin typeface="Tahoma"/>
                <a:cs typeface="Tahoma"/>
              </a:rPr>
              <a:t>ФЗ,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в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spc="-60" dirty="0">
                <a:latin typeface="Tahoma"/>
                <a:cs typeface="Tahoma"/>
              </a:rPr>
              <a:t>т.ч.</a:t>
            </a:r>
            <a:r>
              <a:rPr sz="1700" spc="-105" dirty="0">
                <a:latin typeface="Tahoma"/>
                <a:cs typeface="Tahoma"/>
              </a:rPr>
              <a:t> </a:t>
            </a:r>
            <a:r>
              <a:rPr sz="1700" spc="-25" dirty="0">
                <a:solidFill>
                  <a:srgbClr val="00B050"/>
                </a:solidFill>
                <a:latin typeface="Tahoma"/>
                <a:cs typeface="Tahoma"/>
              </a:rPr>
              <a:t>на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95031" y="1992692"/>
            <a:ext cx="813562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spc="20" dirty="0">
                <a:solidFill>
                  <a:srgbClr val="00B050"/>
                </a:solidFill>
                <a:latin typeface="Tahoma"/>
                <a:cs typeface="Tahoma"/>
              </a:rPr>
              <a:t>приобретение</a:t>
            </a:r>
            <a:r>
              <a:rPr sz="1700" spc="-1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20" dirty="0">
                <a:solidFill>
                  <a:srgbClr val="00B050"/>
                </a:solidFill>
                <a:latin typeface="Tahoma"/>
                <a:cs typeface="Tahoma"/>
              </a:rPr>
              <a:t>одноименных</a:t>
            </a:r>
            <a:r>
              <a:rPr sz="1700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20" dirty="0">
                <a:solidFill>
                  <a:srgbClr val="00B050"/>
                </a:solidFill>
                <a:latin typeface="Tahoma"/>
                <a:cs typeface="Tahoma"/>
              </a:rPr>
              <a:t>товаров,</a:t>
            </a:r>
            <a:r>
              <a:rPr sz="17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10" dirty="0">
                <a:solidFill>
                  <a:srgbClr val="00B050"/>
                </a:solidFill>
                <a:latin typeface="Tahoma"/>
                <a:cs typeface="Tahoma"/>
              </a:rPr>
              <a:t>работ,</a:t>
            </a:r>
            <a:r>
              <a:rPr sz="17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10" dirty="0">
                <a:solidFill>
                  <a:srgbClr val="00B050"/>
                </a:solidFill>
                <a:latin typeface="Tahoma"/>
                <a:cs typeface="Tahoma"/>
              </a:rPr>
              <a:t>услуг,</a:t>
            </a:r>
            <a:r>
              <a:rPr sz="1700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20" dirty="0">
                <a:solidFill>
                  <a:srgbClr val="00B050"/>
                </a:solidFill>
                <a:latin typeface="Tahoma"/>
                <a:cs typeface="Tahoma"/>
              </a:rPr>
              <a:t>Закон</a:t>
            </a:r>
            <a:r>
              <a:rPr sz="17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55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7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12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700" spc="75" dirty="0">
                <a:solidFill>
                  <a:srgbClr val="00B050"/>
                </a:solidFill>
                <a:latin typeface="Tahoma"/>
                <a:cs typeface="Tahoma"/>
              </a:rPr>
              <a:t>ФЗ</a:t>
            </a:r>
            <a:r>
              <a:rPr sz="17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10" dirty="0">
                <a:solidFill>
                  <a:srgbClr val="00B050"/>
                </a:solidFill>
                <a:latin typeface="Tahoma"/>
                <a:cs typeface="Tahoma"/>
              </a:rPr>
              <a:t>не</a:t>
            </a:r>
            <a:r>
              <a:rPr sz="17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spc="-10" dirty="0">
                <a:solidFill>
                  <a:srgbClr val="00B050"/>
                </a:solidFill>
                <a:latin typeface="Tahoma"/>
                <a:cs typeface="Tahoma"/>
              </a:rPr>
              <a:t>содержит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3633" y="2263735"/>
            <a:ext cx="135953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spc="-10" dirty="0">
                <a:solidFill>
                  <a:srgbClr val="00B050"/>
                </a:solidFill>
                <a:latin typeface="Tahoma"/>
                <a:cs typeface="Tahoma"/>
              </a:rPr>
              <a:t>ограничений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4500" y="2990977"/>
            <a:ext cx="752348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10" dirty="0">
                <a:latin typeface="Times New Roman"/>
                <a:cs typeface="Times New Roman"/>
              </a:rPr>
              <a:t>Т</a:t>
            </a:r>
            <a:r>
              <a:rPr sz="1700" spc="-10" dirty="0">
                <a:latin typeface="Tahoma"/>
                <a:cs typeface="Tahoma"/>
              </a:rPr>
              <a:t>ак,</a:t>
            </a:r>
            <a:r>
              <a:rPr sz="1700" spc="-114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по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мнению</a:t>
            </a:r>
            <a:r>
              <a:rPr sz="1700" spc="-12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ФАС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России,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spc="75" dirty="0">
                <a:latin typeface="Tahoma"/>
                <a:cs typeface="Tahoma"/>
              </a:rPr>
              <a:t>само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по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себе</a:t>
            </a:r>
            <a:r>
              <a:rPr sz="1700" spc="-105" dirty="0"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неоднократное</a:t>
            </a:r>
            <a:r>
              <a:rPr sz="1700" b="1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45" dirty="0">
                <a:solidFill>
                  <a:srgbClr val="00B050"/>
                </a:solidFill>
                <a:latin typeface="Tahoma"/>
                <a:cs typeface="Tahoma"/>
              </a:rPr>
              <a:t>приобретение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4501" y="3172333"/>
            <a:ext cx="797496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одноименных</a:t>
            </a:r>
            <a:r>
              <a:rPr sz="1700" b="1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1700" b="1" spc="-20" dirty="0">
                <a:solidFill>
                  <a:srgbClr val="00B050"/>
                </a:solidFill>
                <a:latin typeface="Tahoma"/>
                <a:cs typeface="Tahoma"/>
              </a:rPr>
              <a:t>Р</a:t>
            </a:r>
            <a:r>
              <a:rPr sz="17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sz="1700" b="1" spc="1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700" spc="50" dirty="0">
                <a:latin typeface="Tahoma"/>
                <a:cs typeface="Tahoma"/>
              </a:rPr>
              <a:t>у</a:t>
            </a:r>
            <a:r>
              <a:rPr sz="1700" spc="-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единственного</a:t>
            </a:r>
            <a:r>
              <a:rPr sz="1700" spc="-5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поставщика с</a:t>
            </a:r>
            <a:r>
              <a:rPr sz="1700" spc="10" dirty="0">
                <a:latin typeface="Tahoma"/>
                <a:cs typeface="Tahoma"/>
              </a:rPr>
              <a:t> </a:t>
            </a:r>
            <a:r>
              <a:rPr sz="1700" spc="45" dirty="0">
                <a:latin typeface="Tahoma"/>
                <a:cs typeface="Tahoma"/>
              </a:rPr>
              <a:t>соблюдением</a:t>
            </a:r>
            <a:r>
              <a:rPr sz="1700" spc="-5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требований,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4500" y="3355289"/>
            <a:ext cx="7728584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dirty="0">
                <a:latin typeface="Tahoma"/>
                <a:cs typeface="Tahoma"/>
              </a:rPr>
              <a:t>установленных</a:t>
            </a:r>
            <a:r>
              <a:rPr sz="1700" spc="-135" dirty="0">
                <a:latin typeface="Tahoma"/>
                <a:cs typeface="Tahoma"/>
              </a:rPr>
              <a:t> </a:t>
            </a:r>
            <a:r>
              <a:rPr sz="1700" spc="-40" dirty="0">
                <a:latin typeface="Tahoma"/>
                <a:cs typeface="Tahoma"/>
              </a:rPr>
              <a:t>пп.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4,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5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-80" dirty="0">
                <a:latin typeface="Tahoma"/>
                <a:cs typeface="Tahoma"/>
              </a:rPr>
              <a:t>ч.</a:t>
            </a:r>
            <a:r>
              <a:rPr sz="1700" spc="-100" dirty="0">
                <a:latin typeface="Tahoma"/>
                <a:cs typeface="Tahoma"/>
              </a:rPr>
              <a:t> </a:t>
            </a:r>
            <a:r>
              <a:rPr sz="1700" spc="-254" dirty="0">
                <a:latin typeface="Tahoma"/>
                <a:cs typeface="Tahoma"/>
              </a:rPr>
              <a:t>1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-20" dirty="0">
                <a:latin typeface="Tahoma"/>
                <a:cs typeface="Tahoma"/>
              </a:rPr>
              <a:t>ст.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93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Закона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55" dirty="0">
                <a:latin typeface="Tahoma"/>
                <a:cs typeface="Tahoma"/>
              </a:rPr>
              <a:t>N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120" dirty="0">
                <a:latin typeface="Tahoma"/>
                <a:cs typeface="Tahoma"/>
              </a:rPr>
              <a:t>44-</a:t>
            </a:r>
            <a:r>
              <a:rPr sz="1700" dirty="0">
                <a:latin typeface="Tahoma"/>
                <a:cs typeface="Tahoma"/>
              </a:rPr>
              <a:t>ФЗ,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не</a:t>
            </a:r>
            <a:r>
              <a:rPr sz="1700" b="1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является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00B050"/>
                </a:solidFill>
                <a:latin typeface="Tahoma"/>
                <a:cs typeface="Tahoma"/>
              </a:rPr>
              <a:t>нарушением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4500" y="3536951"/>
            <a:ext cx="733679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20" dirty="0">
                <a:latin typeface="Tahoma"/>
                <a:cs typeface="Tahoma"/>
              </a:rPr>
              <a:t>требований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указанного</a:t>
            </a:r>
            <a:r>
              <a:rPr sz="1700" spc="-4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закона</a:t>
            </a:r>
            <a:r>
              <a:rPr sz="170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(например,</a:t>
            </a:r>
            <a:r>
              <a:rPr sz="1700" spc="-7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заключение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трех</a:t>
            </a:r>
            <a:r>
              <a:rPr sz="1700" spc="-4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договоров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01" y="3718306"/>
            <a:ext cx="71786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dirty="0">
                <a:latin typeface="Tahoma"/>
                <a:cs typeface="Tahoma"/>
              </a:rPr>
              <a:t>на</a:t>
            </a:r>
            <a:r>
              <a:rPr sz="1700" spc="-6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поставку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бумаги),</a:t>
            </a:r>
            <a:r>
              <a:rPr sz="1700" spc="-55" dirty="0">
                <a:latin typeface="Tahoma"/>
                <a:cs typeface="Tahoma"/>
              </a:rPr>
              <a:t> </a:t>
            </a:r>
            <a:r>
              <a:rPr sz="1700" b="1" spc="-80" dirty="0">
                <a:solidFill>
                  <a:srgbClr val="00B050"/>
                </a:solidFill>
                <a:latin typeface="Tahoma"/>
                <a:cs typeface="Tahoma"/>
              </a:rPr>
              <a:t>если</a:t>
            </a:r>
            <a:r>
              <a:rPr sz="1700" b="1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такие</a:t>
            </a:r>
            <a:r>
              <a:rPr sz="1700" b="1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действия</a:t>
            </a:r>
            <a:r>
              <a:rPr sz="1700" b="1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75" dirty="0">
                <a:solidFill>
                  <a:srgbClr val="00B050"/>
                </a:solidFill>
                <a:latin typeface="Tahoma"/>
                <a:cs typeface="Tahoma"/>
              </a:rPr>
              <a:t>не</a:t>
            </a:r>
            <a:r>
              <a:rPr sz="1700" b="1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95" dirty="0">
                <a:solidFill>
                  <a:srgbClr val="00B050"/>
                </a:solidFill>
                <a:latin typeface="Tahoma"/>
                <a:cs typeface="Tahoma"/>
              </a:rPr>
              <a:t>являются</a:t>
            </a:r>
            <a:r>
              <a:rPr sz="1700" b="1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00B050"/>
                </a:solidFill>
                <a:latin typeface="Tahoma"/>
                <a:cs typeface="Tahoma"/>
              </a:rPr>
              <a:t>результатом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4500" y="3901186"/>
            <a:ext cx="639191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антиконкурентного</a:t>
            </a:r>
            <a:r>
              <a:rPr sz="1700" b="1" spc="-1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соглашения</a:t>
            </a:r>
            <a:r>
              <a:rPr sz="1700" b="1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(статья</a:t>
            </a: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235" dirty="0">
                <a:solidFill>
                  <a:srgbClr val="00B050"/>
                </a:solidFill>
                <a:latin typeface="Tahoma"/>
                <a:cs typeface="Tahoma"/>
              </a:rPr>
              <a:t>16</a:t>
            </a:r>
            <a:r>
              <a:rPr sz="1700" b="1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8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700" b="1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10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180" dirty="0">
                <a:solidFill>
                  <a:srgbClr val="00B050"/>
                </a:solidFill>
                <a:latin typeface="Tahoma"/>
                <a:cs typeface="Tahoma"/>
              </a:rPr>
              <a:t>135-</a:t>
            </a:r>
            <a:r>
              <a:rPr sz="1700" b="1" spc="-25" dirty="0">
                <a:solidFill>
                  <a:srgbClr val="00B050"/>
                </a:solidFill>
                <a:latin typeface="Tahoma"/>
                <a:cs typeface="Tahoma"/>
              </a:rPr>
              <a:t>ФЗ)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44501" y="4183127"/>
            <a:ext cx="73742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dirty="0">
                <a:latin typeface="Tahoma"/>
                <a:cs typeface="Tahoma"/>
              </a:rPr>
              <a:t>При</a:t>
            </a:r>
            <a:r>
              <a:rPr sz="1700" spc="-35" dirty="0">
                <a:latin typeface="Tahoma"/>
                <a:cs typeface="Tahoma"/>
              </a:rPr>
              <a:t> </a:t>
            </a:r>
            <a:r>
              <a:rPr sz="1700" spc="80" dirty="0">
                <a:latin typeface="Tahoma"/>
                <a:cs typeface="Tahoma"/>
              </a:rPr>
              <a:t>этом</a:t>
            </a:r>
            <a:r>
              <a:rPr sz="1700" spc="-2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ФАС России</a:t>
            </a:r>
            <a:r>
              <a:rPr sz="1700" spc="-15" dirty="0"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обращает</a:t>
            </a:r>
            <a:r>
              <a:rPr sz="1700" b="1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внимание</a:t>
            </a:r>
            <a:r>
              <a:rPr sz="1700" spc="-70" dirty="0">
                <a:solidFill>
                  <a:srgbClr val="0450F1"/>
                </a:solidFill>
                <a:latin typeface="Tahoma"/>
                <a:cs typeface="Tahoma"/>
              </a:rPr>
              <a:t>,</a:t>
            </a:r>
            <a:r>
              <a:rPr sz="1700" spc="-55" dirty="0">
                <a:solidFill>
                  <a:srgbClr val="0450F1"/>
                </a:solidFill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что</a:t>
            </a:r>
            <a:r>
              <a:rPr sz="1700" spc="-2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действия</a:t>
            </a:r>
            <a:r>
              <a:rPr sz="1700" spc="-2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заказчиков</a:t>
            </a:r>
            <a:r>
              <a:rPr sz="1700" spc="-45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по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4500" y="4364431"/>
            <a:ext cx="688594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dirty="0">
                <a:latin typeface="Tahoma"/>
                <a:cs typeface="Tahoma"/>
              </a:rPr>
              <a:t>заключению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нескольких</a:t>
            </a:r>
            <a:r>
              <a:rPr sz="1700" spc="-5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контрактов</a:t>
            </a:r>
            <a:r>
              <a:rPr sz="1700" spc="-4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на</a:t>
            </a:r>
            <a:r>
              <a:rPr sz="1700" spc="-2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основании</a:t>
            </a:r>
            <a:r>
              <a:rPr sz="1700" spc="-30" dirty="0">
                <a:latin typeface="Tahoma"/>
                <a:cs typeface="Tahoma"/>
              </a:rPr>
              <a:t> </a:t>
            </a:r>
            <a:r>
              <a:rPr sz="1700" spc="-40" dirty="0">
                <a:latin typeface="Tahoma"/>
                <a:cs typeface="Tahoma"/>
              </a:rPr>
              <a:t>пп.</a:t>
            </a:r>
            <a:r>
              <a:rPr sz="1700" spc="-4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4, </a:t>
            </a:r>
            <a:r>
              <a:rPr sz="1700" spc="-25" dirty="0">
                <a:latin typeface="Tahoma"/>
                <a:cs typeface="Tahoma"/>
              </a:rPr>
              <a:t>5</a:t>
            </a:r>
            <a:r>
              <a:rPr sz="1700" spc="-10" dirty="0">
                <a:latin typeface="Tahoma"/>
                <a:cs typeface="Tahoma"/>
              </a:rPr>
              <a:t> </a:t>
            </a:r>
            <a:r>
              <a:rPr sz="1700" spc="-80" dirty="0">
                <a:latin typeface="Tahoma"/>
                <a:cs typeface="Tahoma"/>
              </a:rPr>
              <a:t>ч.</a:t>
            </a:r>
            <a:r>
              <a:rPr sz="1700" spc="-45" dirty="0">
                <a:latin typeface="Tahoma"/>
                <a:cs typeface="Tahoma"/>
              </a:rPr>
              <a:t> </a:t>
            </a:r>
            <a:r>
              <a:rPr sz="1700" spc="-254" dirty="0">
                <a:latin typeface="Tahoma"/>
                <a:cs typeface="Tahoma"/>
              </a:rPr>
              <a:t>1</a:t>
            </a:r>
            <a:r>
              <a:rPr sz="1700" spc="-10" dirty="0">
                <a:latin typeface="Tahoma"/>
                <a:cs typeface="Tahoma"/>
              </a:rPr>
              <a:t> </a:t>
            </a:r>
            <a:r>
              <a:rPr sz="1700" spc="-20" dirty="0">
                <a:latin typeface="Tahoma"/>
                <a:cs typeface="Tahoma"/>
              </a:rPr>
              <a:t>ст.</a:t>
            </a:r>
            <a:r>
              <a:rPr sz="1700" spc="-30" dirty="0">
                <a:latin typeface="Tahoma"/>
                <a:cs typeface="Tahoma"/>
              </a:rPr>
              <a:t> </a:t>
            </a:r>
            <a:r>
              <a:rPr sz="1700" spc="-25" dirty="0">
                <a:latin typeface="Tahoma"/>
                <a:cs typeface="Tahoma"/>
              </a:rPr>
              <a:t>93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4501" y="4546092"/>
            <a:ext cx="818705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10" dirty="0">
                <a:latin typeface="Tahoma"/>
                <a:cs typeface="Tahoma"/>
              </a:rPr>
              <a:t>Закона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spc="55" dirty="0">
                <a:latin typeface="Tahoma"/>
                <a:cs typeface="Tahoma"/>
              </a:rPr>
              <a:t>N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125" dirty="0">
                <a:latin typeface="Tahoma"/>
                <a:cs typeface="Tahoma"/>
              </a:rPr>
              <a:t>44-</a:t>
            </a:r>
            <a:r>
              <a:rPr sz="1700" spc="75" dirty="0">
                <a:latin typeface="Tahoma"/>
                <a:cs typeface="Tahoma"/>
              </a:rPr>
              <a:t>ФЗ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в</a:t>
            </a:r>
            <a:r>
              <a:rPr sz="1700" spc="-100" dirty="0">
                <a:latin typeface="Tahoma"/>
                <a:cs typeface="Tahoma"/>
              </a:rPr>
              <a:t> </a:t>
            </a:r>
            <a:r>
              <a:rPr sz="1700" spc="10" dirty="0">
                <a:latin typeface="Tahoma"/>
                <a:cs typeface="Tahoma"/>
              </a:rPr>
              <a:t>целях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spc="45" dirty="0">
                <a:latin typeface="Tahoma"/>
                <a:cs typeface="Tahoma"/>
              </a:rPr>
              <a:t>закупки</a:t>
            </a:r>
            <a:r>
              <a:rPr sz="1700" spc="-105" dirty="0">
                <a:latin typeface="Tahoma"/>
                <a:cs typeface="Tahoma"/>
              </a:rPr>
              <a:t> </a:t>
            </a:r>
            <a:r>
              <a:rPr sz="1700" spc="60" dirty="0">
                <a:latin typeface="Tahoma"/>
                <a:cs typeface="Tahoma"/>
              </a:rPr>
              <a:t>работ/услуг</a:t>
            </a:r>
            <a:r>
              <a:rPr sz="1700" spc="-145" dirty="0">
                <a:latin typeface="Tahoma"/>
                <a:cs typeface="Tahoma"/>
              </a:rPr>
              <a:t> </a:t>
            </a:r>
            <a:r>
              <a:rPr sz="1700" spc="10" dirty="0">
                <a:latin typeface="Tahoma"/>
                <a:cs typeface="Tahoma"/>
              </a:rPr>
              <a:t>по</a:t>
            </a:r>
            <a:r>
              <a:rPr sz="1700" spc="-100" dirty="0">
                <a:latin typeface="Tahoma"/>
                <a:cs typeface="Tahoma"/>
              </a:rPr>
              <a:t> </a:t>
            </a:r>
            <a:r>
              <a:rPr sz="1700" spc="10" dirty="0">
                <a:latin typeface="Tahoma"/>
                <a:cs typeface="Tahoma"/>
              </a:rPr>
              <a:t>строительству,</a:t>
            </a:r>
            <a:r>
              <a:rPr sz="1700" spc="-14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реконструкции,</a:t>
            </a:r>
            <a:endParaRPr sz="17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4500" y="4727448"/>
            <a:ext cx="771779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20" dirty="0">
                <a:latin typeface="Tahoma"/>
                <a:cs typeface="Tahoma"/>
              </a:rPr>
              <a:t>капитальному</a:t>
            </a:r>
            <a:r>
              <a:rPr sz="1700" spc="-60" dirty="0">
                <a:latin typeface="Tahoma"/>
                <a:cs typeface="Tahoma"/>
              </a:rPr>
              <a:t> </a:t>
            </a:r>
            <a:r>
              <a:rPr sz="1700" spc="60" dirty="0">
                <a:latin typeface="Tahoma"/>
                <a:cs typeface="Tahoma"/>
              </a:rPr>
              <a:t>ремонту</a:t>
            </a:r>
            <a:r>
              <a:rPr sz="1700" spc="-60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объекта</a:t>
            </a:r>
            <a:r>
              <a:rPr sz="1700" spc="-5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капитального</a:t>
            </a:r>
            <a:r>
              <a:rPr sz="1700" spc="-30" dirty="0">
                <a:latin typeface="Tahoma"/>
                <a:cs typeface="Tahoma"/>
              </a:rPr>
              <a:t> </a:t>
            </a:r>
            <a:r>
              <a:rPr sz="1700" spc="20" dirty="0">
                <a:latin typeface="Tahoma"/>
                <a:cs typeface="Tahoma"/>
              </a:rPr>
              <a:t>строительства,</a:t>
            </a:r>
            <a:r>
              <a:rPr sz="1700" spc="-50" dirty="0">
                <a:latin typeface="Tahoma"/>
                <a:cs typeface="Tahoma"/>
              </a:rPr>
              <a:t> </a:t>
            </a:r>
            <a:r>
              <a:rPr sz="1700" b="1" spc="-55" dirty="0">
                <a:solidFill>
                  <a:srgbClr val="00B050"/>
                </a:solidFill>
                <a:latin typeface="Tahoma"/>
                <a:cs typeface="Tahoma"/>
              </a:rPr>
              <a:t>выполнение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4501" y="4907585"/>
            <a:ext cx="786701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которых</a:t>
            </a:r>
            <a:r>
              <a:rPr sz="1700" b="1" spc="-10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55" dirty="0">
                <a:solidFill>
                  <a:srgbClr val="00B050"/>
                </a:solidFill>
                <a:latin typeface="Tahoma"/>
                <a:cs typeface="Tahoma"/>
              </a:rPr>
              <a:t>педусмотрено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 единой</a:t>
            </a:r>
            <a:r>
              <a:rPr sz="1700" b="1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проектной</a:t>
            </a:r>
            <a:r>
              <a:rPr sz="1700" b="1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документацией,</a:t>
            </a:r>
            <a:r>
              <a:rPr sz="1700" b="1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85" dirty="0">
                <a:solidFill>
                  <a:srgbClr val="00B050"/>
                </a:solidFill>
                <a:latin typeface="Tahoma"/>
                <a:cs typeface="Tahoma"/>
              </a:rPr>
              <a:t>либо</a:t>
            </a:r>
            <a:r>
              <a:rPr sz="1700" b="1" spc="-80" dirty="0">
                <a:solidFill>
                  <a:srgbClr val="00B050"/>
                </a:solidFill>
                <a:latin typeface="Tahoma"/>
                <a:cs typeface="Tahoma"/>
              </a:rPr>
              <a:t> в</a:t>
            </a:r>
            <a:r>
              <a:rPr sz="1700" b="1" spc="-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10" dirty="0">
                <a:solidFill>
                  <a:srgbClr val="00B050"/>
                </a:solidFill>
                <a:latin typeface="Tahoma"/>
                <a:cs typeface="Tahoma"/>
              </a:rPr>
              <a:t>рамках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4501" y="5091684"/>
            <a:ext cx="750252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b="1" spc="-55" dirty="0">
                <a:solidFill>
                  <a:srgbClr val="00B050"/>
                </a:solidFill>
                <a:latin typeface="Tahoma"/>
                <a:cs typeface="Tahoma"/>
              </a:rPr>
              <a:t>конкретного</a:t>
            </a:r>
            <a:r>
              <a:rPr sz="1700" b="1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раздела</a:t>
            </a:r>
            <a:r>
              <a:rPr sz="1700" b="1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проектной</a:t>
            </a:r>
            <a:r>
              <a:rPr sz="1700" b="1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документации,</a:t>
            </a:r>
            <a:r>
              <a:rPr sz="1700" b="1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95" dirty="0">
                <a:solidFill>
                  <a:srgbClr val="00B050"/>
                </a:solidFill>
                <a:latin typeface="Tahoma"/>
                <a:cs typeface="Tahoma"/>
              </a:rPr>
              <a:t>фактически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40" dirty="0">
                <a:solidFill>
                  <a:srgbClr val="00B050"/>
                </a:solidFill>
                <a:latin typeface="Tahoma"/>
                <a:cs typeface="Tahoma"/>
              </a:rPr>
              <a:t>являются</a:t>
            </a:r>
            <a:endParaRPr sz="17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4500" y="5271211"/>
            <a:ext cx="8135620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b="1" spc="-40" dirty="0">
                <a:solidFill>
                  <a:srgbClr val="00B050"/>
                </a:solidFill>
                <a:latin typeface="Tahoma"/>
                <a:cs typeface="Tahoma"/>
              </a:rPr>
              <a:t>уходом</a:t>
            </a: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35" dirty="0">
                <a:solidFill>
                  <a:srgbClr val="00B050"/>
                </a:solidFill>
                <a:latin typeface="Tahoma"/>
                <a:cs typeface="Tahoma"/>
              </a:rPr>
              <a:t>от</a:t>
            </a:r>
            <a:r>
              <a:rPr sz="1700" b="1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75" dirty="0">
                <a:solidFill>
                  <a:srgbClr val="00B050"/>
                </a:solidFill>
                <a:latin typeface="Tahoma"/>
                <a:cs typeface="Tahoma"/>
              </a:rPr>
              <a:t>проведения</a:t>
            </a:r>
            <a:r>
              <a:rPr sz="1700" b="1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5" dirty="0">
                <a:solidFill>
                  <a:srgbClr val="00B050"/>
                </a:solidFill>
                <a:latin typeface="Tahoma"/>
                <a:cs typeface="Tahoma"/>
              </a:rPr>
              <a:t>конкурентных</a:t>
            </a:r>
            <a:r>
              <a:rPr sz="1700" b="1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700" b="1" spc="-60" dirty="0">
                <a:solidFill>
                  <a:srgbClr val="00B050"/>
                </a:solidFill>
                <a:latin typeface="Tahoma"/>
                <a:cs typeface="Tahoma"/>
              </a:rPr>
              <a:t>процедур</a:t>
            </a:r>
            <a:r>
              <a:rPr sz="1700" b="1" spc="-20" dirty="0">
                <a:solidFill>
                  <a:srgbClr val="0450F1"/>
                </a:solidFill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и</a:t>
            </a:r>
            <a:r>
              <a:rPr sz="1700" spc="-60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нарушают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требования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4500" y="5453177"/>
            <a:ext cx="7294880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10" dirty="0">
                <a:latin typeface="Tahoma"/>
                <a:cs typeface="Tahoma"/>
              </a:rPr>
              <a:t>Закона</a:t>
            </a:r>
            <a:r>
              <a:rPr sz="1700" spc="-105" dirty="0">
                <a:latin typeface="Tahoma"/>
                <a:cs typeface="Tahoma"/>
              </a:rPr>
              <a:t> </a:t>
            </a:r>
            <a:r>
              <a:rPr sz="1700" spc="55" dirty="0">
                <a:latin typeface="Tahoma"/>
                <a:cs typeface="Tahoma"/>
              </a:rPr>
              <a:t>N</a:t>
            </a:r>
            <a:r>
              <a:rPr sz="1700" spc="-90" dirty="0">
                <a:latin typeface="Tahoma"/>
                <a:cs typeface="Tahoma"/>
              </a:rPr>
              <a:t> </a:t>
            </a:r>
            <a:r>
              <a:rPr sz="1700" spc="125" dirty="0">
                <a:latin typeface="Tahoma"/>
                <a:cs typeface="Tahoma"/>
              </a:rPr>
              <a:t>44-</a:t>
            </a:r>
            <a:r>
              <a:rPr sz="1700" dirty="0">
                <a:latin typeface="Tahoma"/>
                <a:cs typeface="Tahoma"/>
              </a:rPr>
              <a:t>ФЗ,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10" dirty="0">
                <a:latin typeface="Tahoma"/>
                <a:cs typeface="Tahoma"/>
              </a:rPr>
              <a:t>а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также</a:t>
            </a:r>
            <a:r>
              <a:rPr sz="1700" spc="-110" dirty="0">
                <a:latin typeface="Tahoma"/>
                <a:cs typeface="Tahoma"/>
              </a:rPr>
              <a:t> </a:t>
            </a:r>
            <a:r>
              <a:rPr sz="1700" spc="80" dirty="0">
                <a:latin typeface="Tahoma"/>
                <a:cs typeface="Tahoma"/>
              </a:rPr>
              <a:t>могут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10" dirty="0">
                <a:latin typeface="Tahoma"/>
                <a:cs typeface="Tahoma"/>
              </a:rPr>
              <a:t>быть</a:t>
            </a:r>
            <a:r>
              <a:rPr sz="1700" spc="-100" dirty="0">
                <a:latin typeface="Tahoma"/>
                <a:cs typeface="Tahoma"/>
              </a:rPr>
              <a:t> </a:t>
            </a:r>
            <a:r>
              <a:rPr sz="1700" spc="10" dirty="0">
                <a:latin typeface="Tahoma"/>
                <a:cs typeface="Tahoma"/>
              </a:rPr>
              <a:t>квалифицированы</a:t>
            </a:r>
            <a:r>
              <a:rPr sz="1700" spc="-120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как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нарушение</a:t>
            </a:r>
            <a:endParaRPr sz="1700" dirty="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44501" y="5634533"/>
            <a:ext cx="77882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700" spc="-10" dirty="0">
                <a:latin typeface="Tahoma"/>
                <a:cs typeface="Tahoma"/>
              </a:rPr>
              <a:t>ст.</a:t>
            </a:r>
            <a:r>
              <a:rPr sz="1700" spc="-110" dirty="0">
                <a:latin typeface="Tahoma"/>
                <a:cs typeface="Tahoma"/>
              </a:rPr>
              <a:t> 16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Закона</a:t>
            </a:r>
            <a:r>
              <a:rPr sz="1700" spc="-80" dirty="0">
                <a:latin typeface="Tahoma"/>
                <a:cs typeface="Tahoma"/>
              </a:rPr>
              <a:t> </a:t>
            </a:r>
            <a:r>
              <a:rPr sz="1700" spc="55" dirty="0">
                <a:latin typeface="Tahoma"/>
                <a:cs typeface="Tahoma"/>
              </a:rPr>
              <a:t>N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-35" dirty="0">
                <a:latin typeface="Tahoma"/>
                <a:cs typeface="Tahoma"/>
              </a:rPr>
              <a:t>135-</a:t>
            </a:r>
            <a:r>
              <a:rPr sz="1700" spc="75" dirty="0">
                <a:latin typeface="Tahoma"/>
                <a:cs typeface="Tahoma"/>
              </a:rPr>
              <a:t>ФЗ</a:t>
            </a:r>
            <a:r>
              <a:rPr sz="1700" spc="-9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(см.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50" dirty="0">
                <a:latin typeface="Tahoma"/>
                <a:cs typeface="Tahoma"/>
              </a:rPr>
              <a:t>письмо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ФАС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России</a:t>
            </a:r>
            <a:r>
              <a:rPr sz="1700" spc="-85" dirty="0">
                <a:latin typeface="Tahoma"/>
                <a:cs typeface="Tahoma"/>
              </a:rPr>
              <a:t> </a:t>
            </a:r>
            <a:r>
              <a:rPr sz="1700" dirty="0">
                <a:latin typeface="Tahoma"/>
                <a:cs typeface="Tahoma"/>
              </a:rPr>
              <a:t>от</a:t>
            </a:r>
            <a:r>
              <a:rPr sz="1700" spc="-75" dirty="0">
                <a:latin typeface="Tahoma"/>
                <a:cs typeface="Tahoma"/>
              </a:rPr>
              <a:t> </a:t>
            </a:r>
            <a:r>
              <a:rPr sz="1700" spc="-105" dirty="0">
                <a:latin typeface="Tahoma"/>
                <a:cs typeface="Tahoma"/>
              </a:rPr>
              <a:t>14.11.2019</a:t>
            </a:r>
            <a:r>
              <a:rPr sz="1700" spc="-125" dirty="0">
                <a:latin typeface="Tahoma"/>
                <a:cs typeface="Tahoma"/>
              </a:rPr>
              <a:t> </a:t>
            </a:r>
            <a:r>
              <a:rPr sz="1700" spc="55" dirty="0">
                <a:latin typeface="Tahoma"/>
                <a:cs typeface="Tahoma"/>
              </a:rPr>
              <a:t>N</a:t>
            </a:r>
            <a:r>
              <a:rPr sz="1700" spc="-70" dirty="0">
                <a:latin typeface="Tahoma"/>
                <a:cs typeface="Tahoma"/>
              </a:rPr>
              <a:t> </a:t>
            </a:r>
            <a:r>
              <a:rPr sz="1700" spc="-10" dirty="0">
                <a:latin typeface="Tahoma"/>
                <a:cs typeface="Tahoma"/>
              </a:rPr>
              <a:t>ИА/100041/19)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352742" y="1143000"/>
            <a:ext cx="8438515" cy="3744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spcBef>
                <a:spcPts val="105"/>
              </a:spcBef>
            </a:pPr>
            <a:r>
              <a:rPr sz="1400" spc="10" dirty="0">
                <a:latin typeface="Tahoma"/>
                <a:cs typeface="Tahoma"/>
              </a:rPr>
              <a:t>Суды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указали,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что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заключение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ряда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связанных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между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собой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договоров,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цена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каждого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из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которых</a:t>
            </a:r>
            <a:r>
              <a:rPr sz="1400" spc="50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не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превышает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65" dirty="0">
                <a:latin typeface="Tahoma"/>
                <a:cs typeface="Tahoma"/>
              </a:rPr>
              <a:t>600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тыс.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spc="-30" dirty="0">
                <a:latin typeface="Tahoma"/>
                <a:cs typeface="Tahoma"/>
              </a:rPr>
              <a:t>руб.,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фактически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образующих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единую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сделку,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искусственно </a:t>
            </a:r>
            <a:r>
              <a:rPr sz="1400" spc="-10" dirty="0">
                <a:latin typeface="Tahoma"/>
                <a:cs typeface="Tahoma"/>
              </a:rPr>
              <a:t>раздробленную </a:t>
            </a:r>
            <a:r>
              <a:rPr sz="1400" spc="20" dirty="0">
                <a:latin typeface="Tahoma"/>
                <a:cs typeface="Tahoma"/>
              </a:rPr>
              <a:t>для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формального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соблюдения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специальных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ограничений,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предусмотренных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50" dirty="0">
                <a:latin typeface="Tahoma"/>
                <a:cs typeface="Tahoma"/>
              </a:rPr>
              <a:t>Законом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N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44-</a:t>
            </a:r>
            <a:r>
              <a:rPr sz="1400" spc="30" dirty="0">
                <a:latin typeface="Tahoma"/>
                <a:cs typeface="Tahoma"/>
              </a:rPr>
              <a:t>ФЗ</a:t>
            </a:r>
            <a:endParaRPr sz="1400" dirty="0">
              <a:latin typeface="Tahoma"/>
              <a:cs typeface="Tahoma"/>
            </a:endParaRPr>
          </a:p>
          <a:p>
            <a:pPr marL="12700" marR="353695">
              <a:spcBef>
                <a:spcPts val="600"/>
              </a:spcBef>
            </a:pP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Идентичный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предмет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контрактов,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период</a:t>
            </a:r>
            <a:r>
              <a:rPr sz="1400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их</a:t>
            </a:r>
            <a:r>
              <a:rPr sz="14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заключения</a:t>
            </a:r>
            <a:r>
              <a:rPr sz="1400" spc="-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400" spc="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фактическая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направленность</a:t>
            </a:r>
            <a:r>
              <a:rPr sz="1400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на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достижение</a:t>
            </a:r>
            <a:r>
              <a:rPr sz="14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единой</a:t>
            </a:r>
            <a:r>
              <a:rPr sz="14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хозяйственной</a:t>
            </a:r>
            <a:r>
              <a:rPr sz="14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цели</a:t>
            </a:r>
            <a:r>
              <a:rPr sz="14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(техническое</a:t>
            </a:r>
            <a:r>
              <a:rPr sz="14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обслуживание</a:t>
            </a:r>
            <a:r>
              <a:rPr sz="14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400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ремонт</a:t>
            </a:r>
            <a:r>
              <a:rPr sz="14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электросетей),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говорят</a:t>
            </a:r>
            <a:r>
              <a:rPr sz="14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о</a:t>
            </a:r>
            <a:r>
              <a:rPr sz="14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00B050"/>
                </a:solidFill>
                <a:latin typeface="Tahoma"/>
                <a:cs typeface="Tahoma"/>
              </a:rPr>
              <a:t>намеренном</a:t>
            </a:r>
            <a:r>
              <a:rPr sz="14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заключении</a:t>
            </a:r>
            <a:r>
              <a:rPr sz="14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50" dirty="0">
                <a:solidFill>
                  <a:srgbClr val="00B050"/>
                </a:solidFill>
                <a:latin typeface="Tahoma"/>
                <a:cs typeface="Tahoma"/>
              </a:rPr>
              <a:t>сторонами</a:t>
            </a:r>
            <a:r>
              <a:rPr sz="14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контрактов</a:t>
            </a:r>
            <a:r>
              <a:rPr sz="14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400" spc="-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обход</a:t>
            </a:r>
            <a:r>
              <a:rPr sz="14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требований</a:t>
            </a:r>
            <a:r>
              <a:rPr sz="1400" spc="-9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4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4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105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400" spc="35" dirty="0">
                <a:solidFill>
                  <a:srgbClr val="00B050"/>
                </a:solidFill>
                <a:latin typeface="Tahoma"/>
                <a:cs typeface="Tahoma"/>
              </a:rPr>
              <a:t>ФЗ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без</a:t>
            </a:r>
            <a:r>
              <a:rPr sz="14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проведения</a:t>
            </a:r>
            <a:r>
              <a:rPr sz="14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20" dirty="0">
                <a:solidFill>
                  <a:srgbClr val="00B050"/>
                </a:solidFill>
                <a:latin typeface="Tahoma"/>
                <a:cs typeface="Tahoma"/>
              </a:rPr>
              <a:t>конкурентных</a:t>
            </a:r>
            <a:r>
              <a:rPr sz="1400" spc="-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процедур</a:t>
            </a:r>
            <a:endParaRPr sz="14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97790">
              <a:spcBef>
                <a:spcPts val="600"/>
              </a:spcBef>
            </a:pPr>
            <a:r>
              <a:rPr sz="1400" dirty="0">
                <a:latin typeface="Tahoma"/>
                <a:cs typeface="Tahoma"/>
              </a:rPr>
              <a:t>Суды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обоснованно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исходили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из</a:t>
            </a:r>
            <a:r>
              <a:rPr sz="1400" spc="9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того,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что,</a:t>
            </a:r>
            <a:r>
              <a:rPr sz="1400" spc="9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являясь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профессиональным </a:t>
            </a:r>
            <a:r>
              <a:rPr sz="1400" spc="-10" dirty="0">
                <a:latin typeface="Tahoma"/>
                <a:cs typeface="Tahoma"/>
              </a:rPr>
              <a:t>участником</a:t>
            </a:r>
            <a:r>
              <a:rPr sz="1400" spc="50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соответствующих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правоотношений,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предприниматель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в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силу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презумпции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правосознания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не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55" dirty="0">
                <a:latin typeface="Tahoma"/>
                <a:cs typeface="Tahoma"/>
              </a:rPr>
              <a:t>мог </a:t>
            </a:r>
            <a:r>
              <a:rPr sz="1400" dirty="0">
                <a:latin typeface="Tahoma"/>
                <a:cs typeface="Tahoma"/>
              </a:rPr>
              <a:t>не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понимать,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что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контракты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заключены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вопреки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предписаниям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Закона</a:t>
            </a:r>
            <a:r>
              <a:rPr sz="1400" spc="8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44-</a:t>
            </a:r>
            <a:r>
              <a:rPr sz="1400" dirty="0">
                <a:latin typeface="Tahoma"/>
                <a:cs typeface="Tahoma"/>
              </a:rPr>
              <a:t>ФЗ,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spc="-40" dirty="0">
                <a:latin typeface="Tahoma"/>
                <a:cs typeface="Tahoma"/>
              </a:rPr>
              <a:t>а,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следовательно, </a:t>
            </a:r>
            <a:r>
              <a:rPr sz="1400" spc="10" dirty="0">
                <a:latin typeface="Tahoma"/>
                <a:cs typeface="Tahoma"/>
              </a:rPr>
              <a:t>работы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выполняются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в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отсутствие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законного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основания</a:t>
            </a:r>
            <a:endParaRPr sz="1400" dirty="0">
              <a:latin typeface="Tahoma"/>
              <a:cs typeface="Tahoma"/>
            </a:endParaRPr>
          </a:p>
          <a:p>
            <a:pPr marL="12700" marR="351155">
              <a:lnSpc>
                <a:spcPct val="98600"/>
              </a:lnSpc>
              <a:spcBef>
                <a:spcPts val="630"/>
              </a:spcBef>
            </a:pPr>
            <a:r>
              <a:rPr sz="1400" dirty="0">
                <a:latin typeface="Tahoma"/>
                <a:cs typeface="Tahoma"/>
              </a:rPr>
              <a:t>Поведение</a:t>
            </a:r>
            <a:r>
              <a:rPr sz="1400" spc="-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лица,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45" dirty="0">
                <a:solidFill>
                  <a:srgbClr val="00B050"/>
                </a:solidFill>
                <a:latin typeface="Tahoma"/>
                <a:cs typeface="Tahoma"/>
              </a:rPr>
              <a:t>заведомо</a:t>
            </a:r>
            <a:r>
              <a:rPr sz="14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заключившего</a:t>
            </a:r>
            <a:r>
              <a:rPr sz="1400" spc="-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ничтожную</a:t>
            </a:r>
            <a:r>
              <a:rPr sz="14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сделку</a:t>
            </a:r>
            <a:r>
              <a:rPr sz="1400" spc="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целью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обхода Закона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35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44-</a:t>
            </a:r>
            <a:r>
              <a:rPr sz="1400" spc="-25" dirty="0">
                <a:latin typeface="Tahoma"/>
                <a:cs typeface="Tahoma"/>
              </a:rPr>
              <a:t>ФЗ, </a:t>
            </a:r>
            <a:r>
              <a:rPr sz="1400" spc="20" dirty="0">
                <a:latin typeface="Tahoma"/>
                <a:cs typeface="Tahoma"/>
              </a:rPr>
              <a:t>знавшего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о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невозможности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возврата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результата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работ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и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настаивающего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на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оставлении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за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40" dirty="0">
                <a:latin typeface="Tahoma"/>
                <a:cs typeface="Tahoma"/>
              </a:rPr>
              <a:t>ним </a:t>
            </a:r>
            <a:r>
              <a:rPr sz="1400" dirty="0">
                <a:latin typeface="Tahoma"/>
                <a:cs typeface="Tahoma"/>
              </a:rPr>
              <a:t>полученной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ничтожной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сделке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платы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порядке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реституции,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solidFill>
                  <a:srgbClr val="00B050"/>
                </a:solidFill>
                <a:latin typeface="Tahoma"/>
                <a:cs typeface="Tahoma"/>
              </a:rPr>
              <a:t>недопустимо</a:t>
            </a:r>
            <a:r>
              <a:rPr sz="14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spc="-50" dirty="0">
                <a:latin typeface="Tahoma"/>
                <a:cs typeface="Tahoma"/>
              </a:rPr>
              <a:t>(п.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4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ст.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spc="-215" dirty="0">
                <a:latin typeface="Tahoma"/>
                <a:cs typeface="Tahoma"/>
              </a:rPr>
              <a:t>1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Г</a:t>
            </a:r>
            <a:r>
              <a:rPr sz="1400" spc="-10" dirty="0">
                <a:latin typeface="Tahoma"/>
                <a:cs typeface="Tahoma"/>
              </a:rPr>
              <a:t>К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РФ)</a:t>
            </a:r>
            <a:endParaRPr sz="1400" dirty="0">
              <a:latin typeface="Tahoma"/>
              <a:cs typeface="Tahoma"/>
            </a:endParaRPr>
          </a:p>
          <a:p>
            <a:pPr marL="12700" marR="102235">
              <a:lnSpc>
                <a:spcPts val="1670"/>
              </a:lnSpc>
              <a:spcBef>
                <a:spcPts val="710"/>
              </a:spcBef>
            </a:pPr>
            <a:r>
              <a:rPr sz="1400" spc="-50" dirty="0">
                <a:latin typeface="Tahoma"/>
                <a:cs typeface="Tahoma"/>
              </a:rPr>
              <a:t>См.: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постановление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Арбитражного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суда</a:t>
            </a:r>
            <a:r>
              <a:rPr sz="1400" spc="1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Северо-Кавказского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округа</a:t>
            </a:r>
            <a:r>
              <a:rPr sz="1400" spc="1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от</a:t>
            </a:r>
            <a:r>
              <a:rPr sz="1400" spc="135" dirty="0">
                <a:latin typeface="Tahoma"/>
                <a:cs typeface="Tahoma"/>
              </a:rPr>
              <a:t> </a:t>
            </a:r>
            <a:r>
              <a:rPr sz="1400" spc="-25" dirty="0">
                <a:latin typeface="Tahoma"/>
                <a:cs typeface="Tahoma"/>
              </a:rPr>
              <a:t>21.03.2025</a:t>
            </a:r>
            <a:r>
              <a:rPr sz="1400" spc="1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114" dirty="0">
                <a:latin typeface="Tahoma"/>
                <a:cs typeface="Tahoma"/>
              </a:rPr>
              <a:t> </a:t>
            </a:r>
            <a:r>
              <a:rPr sz="1400" spc="95" dirty="0">
                <a:latin typeface="Tahoma"/>
                <a:cs typeface="Tahoma"/>
              </a:rPr>
              <a:t>Ф08-</a:t>
            </a:r>
            <a:r>
              <a:rPr sz="1400" spc="50" dirty="0">
                <a:latin typeface="Tahoma"/>
                <a:cs typeface="Tahoma"/>
              </a:rPr>
              <a:t>820/2025 </a:t>
            </a:r>
            <a:r>
              <a:rPr sz="1400" dirty="0">
                <a:latin typeface="Tahoma"/>
                <a:cs typeface="Tahoma"/>
              </a:rPr>
              <a:t>по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делу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А53-</a:t>
            </a:r>
            <a:r>
              <a:rPr sz="1400" spc="-10" dirty="0">
                <a:latin typeface="Tahoma"/>
                <a:cs typeface="Tahoma"/>
              </a:rPr>
              <a:t>132</a:t>
            </a:r>
            <a:r>
              <a:rPr lang="ru-RU" sz="1400" spc="-10" dirty="0">
                <a:latin typeface="Tahoma"/>
                <a:cs typeface="Tahoma"/>
              </a:rPr>
              <a:t>6</a:t>
            </a:r>
            <a:r>
              <a:rPr sz="1400" spc="-10" dirty="0">
                <a:latin typeface="Tahoma"/>
                <a:cs typeface="Tahoma"/>
              </a:rPr>
              <a:t>0/2024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67556" y="172008"/>
            <a:ext cx="7990644" cy="87884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114" dirty="0">
                <a:solidFill>
                  <a:srgbClr val="00B050"/>
                </a:solidFill>
              </a:rPr>
              <a:t>Прокурорский</a:t>
            </a:r>
            <a:r>
              <a:rPr sz="2800" b="1" spc="-130" dirty="0">
                <a:solidFill>
                  <a:srgbClr val="00B050"/>
                </a:solidFill>
              </a:rPr>
              <a:t> </a:t>
            </a:r>
            <a:r>
              <a:rPr sz="2800" b="1" spc="-120" dirty="0">
                <a:solidFill>
                  <a:srgbClr val="00B050"/>
                </a:solidFill>
              </a:rPr>
              <a:t>надзор:</a:t>
            </a:r>
            <a:r>
              <a:rPr sz="2800" b="1" spc="-105" dirty="0">
                <a:solidFill>
                  <a:srgbClr val="00B050"/>
                </a:solidFill>
              </a:rPr>
              <a:t> </a:t>
            </a:r>
            <a:r>
              <a:rPr sz="2800" b="1" spc="-90" dirty="0">
                <a:solidFill>
                  <a:srgbClr val="00B050"/>
                </a:solidFill>
              </a:rPr>
              <a:t>признание </a:t>
            </a:r>
            <a:r>
              <a:rPr sz="2800" b="1" spc="-110" dirty="0">
                <a:solidFill>
                  <a:srgbClr val="00B050"/>
                </a:solidFill>
              </a:rPr>
              <a:t>сделки</a:t>
            </a:r>
            <a:r>
              <a:rPr sz="2800" b="1" spc="-185" dirty="0">
                <a:solidFill>
                  <a:srgbClr val="00B050"/>
                </a:solidFill>
              </a:rPr>
              <a:t> </a:t>
            </a:r>
            <a:r>
              <a:rPr sz="2800" b="1" spc="-40" dirty="0">
                <a:solidFill>
                  <a:srgbClr val="00B050"/>
                </a:solidFill>
              </a:rPr>
              <a:t>недействительной</a:t>
            </a:r>
            <a:endParaRPr sz="2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2400" y="228600"/>
            <a:ext cx="6928484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800" b="1" spc="-100" dirty="0">
                <a:solidFill>
                  <a:srgbClr val="00B050"/>
                </a:solidFill>
              </a:rPr>
              <a:t>Дробление</a:t>
            </a:r>
            <a:r>
              <a:rPr sz="2800" b="1" spc="-135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малых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120" dirty="0">
                <a:solidFill>
                  <a:srgbClr val="00B050"/>
                </a:solidFill>
              </a:rPr>
              <a:t>закупок:</a:t>
            </a:r>
            <a:r>
              <a:rPr sz="2800" b="1" spc="-125" dirty="0">
                <a:solidFill>
                  <a:srgbClr val="00B050"/>
                </a:solidFill>
              </a:rPr>
              <a:t> </a:t>
            </a:r>
            <a:r>
              <a:rPr sz="2800" b="1" spc="-90" dirty="0">
                <a:solidFill>
                  <a:srgbClr val="00B050"/>
                </a:solidFill>
              </a:rPr>
              <a:t>выводы</a:t>
            </a:r>
            <a:endParaRPr sz="2800" b="1" dirty="0">
              <a:solidFill>
                <a:srgbClr val="00B05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705188"/>
            <a:ext cx="8494395" cy="4176395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12700">
              <a:spcBef>
                <a:spcPts val="195"/>
              </a:spcBef>
            </a:pPr>
            <a:r>
              <a:rPr sz="1500" spc="20" dirty="0">
                <a:latin typeface="Tahoma"/>
                <a:cs typeface="Tahoma"/>
              </a:rPr>
              <a:t>Контролеры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привлекут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заказчика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к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административной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ответственности,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если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установят</a:t>
            </a:r>
            <a:endParaRPr sz="1500" dirty="0">
              <a:latin typeface="Tahoma"/>
              <a:cs typeface="Tahoma"/>
            </a:endParaRPr>
          </a:p>
          <a:p>
            <a:pPr marL="12700">
              <a:spcBef>
                <a:spcPts val="100"/>
              </a:spcBef>
            </a:pPr>
            <a:r>
              <a:rPr sz="1500" spc="10" dirty="0">
                <a:latin typeface="Tahoma"/>
                <a:cs typeface="Tahoma"/>
              </a:rPr>
              <a:t>факт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искусственного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дробления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20" dirty="0" err="1">
                <a:latin typeface="Tahoma"/>
                <a:cs typeface="Tahoma"/>
              </a:rPr>
              <a:t>закупки</a:t>
            </a:r>
            <a:r>
              <a:rPr sz="1500" spc="-45" dirty="0">
                <a:latin typeface="Tahoma"/>
                <a:cs typeface="Tahoma"/>
              </a:rPr>
              <a:t> </a:t>
            </a:r>
            <a:endParaRPr lang="ru-RU" sz="1500" spc="-45" dirty="0">
              <a:latin typeface="Tahoma"/>
              <a:cs typeface="Tahoma"/>
            </a:endParaRPr>
          </a:p>
          <a:p>
            <a:pPr marL="12700">
              <a:spcBef>
                <a:spcPts val="100"/>
              </a:spcBef>
            </a:pPr>
            <a:r>
              <a:rPr sz="1500" dirty="0" err="1">
                <a:solidFill>
                  <a:srgbClr val="00B050"/>
                </a:solidFill>
                <a:latin typeface="Tahoma"/>
                <a:cs typeface="Tahoma"/>
              </a:rPr>
              <a:t>Дробление</a:t>
            </a:r>
            <a:r>
              <a:rPr sz="15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определяют</a:t>
            </a:r>
            <a:r>
              <a:rPr sz="1500" spc="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по</a:t>
            </a:r>
            <a:r>
              <a:rPr sz="1500" spc="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различным</a:t>
            </a:r>
            <a:r>
              <a:rPr sz="1500" spc="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признакам,</a:t>
            </a:r>
            <a:r>
              <a:rPr sz="15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в</a:t>
            </a:r>
            <a:r>
              <a:rPr sz="1500" spc="7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частности: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608330" indent="-190500">
              <a:buClr>
                <a:srgbClr val="000000"/>
              </a:buClr>
              <a:buAutoNum type="arabicParenR"/>
              <a:tabLst>
                <a:tab pos="608330" algn="l"/>
              </a:tabLst>
            </a:pP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один</a:t>
            </a:r>
            <a:r>
              <a:rPr sz="15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500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тот</a:t>
            </a:r>
            <a:r>
              <a:rPr sz="15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же предмет</a:t>
            </a:r>
            <a:r>
              <a:rPr sz="1500" spc="-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закупки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638810" indent="-216535">
              <a:buClr>
                <a:srgbClr val="000000"/>
              </a:buClr>
              <a:buAutoNum type="arabicParenR"/>
              <a:tabLst>
                <a:tab pos="638810" algn="l"/>
              </a:tabLst>
            </a:pP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части</a:t>
            </a:r>
            <a:r>
              <a:rPr sz="15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одного</a:t>
            </a:r>
            <a:r>
              <a:rPr sz="1500" spc="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целого</a:t>
            </a:r>
            <a:r>
              <a:rPr sz="1500" spc="6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(например,</a:t>
            </a:r>
            <a:r>
              <a:rPr sz="1500" spc="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отдельная</a:t>
            </a:r>
            <a:r>
              <a:rPr sz="15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закупка</a:t>
            </a:r>
            <a:r>
              <a:rPr sz="1500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товара</a:t>
            </a:r>
            <a:r>
              <a:rPr sz="1500" spc="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1500" spc="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dirty="0">
                <a:solidFill>
                  <a:srgbClr val="00B050"/>
                </a:solidFill>
                <a:latin typeface="Tahoma"/>
                <a:cs typeface="Tahoma"/>
              </a:rPr>
              <a:t>его</a:t>
            </a:r>
            <a:r>
              <a:rPr sz="1500" spc="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500" spc="-10" dirty="0">
                <a:solidFill>
                  <a:srgbClr val="00B050"/>
                </a:solidFill>
                <a:latin typeface="Tahoma"/>
                <a:cs typeface="Tahoma"/>
              </a:rPr>
              <a:t>монтажа)</a:t>
            </a:r>
            <a:endParaRPr sz="15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204470">
              <a:lnSpc>
                <a:spcPct val="102000"/>
              </a:lnSpc>
              <a:spcBef>
                <a:spcPts val="530"/>
              </a:spcBef>
            </a:pPr>
            <a:r>
              <a:rPr sz="1500" spc="20" dirty="0">
                <a:latin typeface="Times New Roman"/>
                <a:cs typeface="Times New Roman"/>
              </a:rPr>
              <a:t>В</a:t>
            </a:r>
            <a:r>
              <a:rPr sz="1500" spc="25" dirty="0">
                <a:latin typeface="Times New Roman"/>
                <a:cs typeface="Times New Roman"/>
              </a:rPr>
              <a:t> </a:t>
            </a:r>
            <a:r>
              <a:rPr sz="1500" spc="20" dirty="0">
                <a:latin typeface="Tahoma"/>
                <a:cs typeface="Tahoma"/>
              </a:rPr>
              <a:t>случае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10" dirty="0" err="1">
                <a:latin typeface="Tahoma"/>
                <a:cs typeface="Tahoma"/>
              </a:rPr>
              <a:t>факта</a:t>
            </a:r>
            <a:r>
              <a:rPr sz="1500" spc="-60" dirty="0">
                <a:latin typeface="Tahoma"/>
                <a:cs typeface="Tahoma"/>
              </a:rPr>
              <a:t> </a:t>
            </a:r>
            <a:r>
              <a:rPr lang="ru-RU" sz="1500" spc="20" dirty="0">
                <a:latin typeface="Tahoma"/>
                <a:cs typeface="Tahoma"/>
              </a:rPr>
              <a:t>дробления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заказчик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должен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быть</a:t>
            </a:r>
            <a:r>
              <a:rPr sz="1500" spc="-4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готов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обосновать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необходимость </a:t>
            </a:r>
            <a:r>
              <a:rPr sz="1500" spc="20" dirty="0">
                <a:latin typeface="Tahoma"/>
                <a:cs typeface="Tahoma"/>
              </a:rPr>
              <a:t>неконкурентной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закупки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и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spc="45" dirty="0">
                <a:latin typeface="Tahoma"/>
                <a:cs typeface="Tahoma"/>
              </a:rPr>
              <a:t>невозможность</a:t>
            </a:r>
            <a:r>
              <a:rPr sz="1500" spc="1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конкурентного</a:t>
            </a:r>
            <a:r>
              <a:rPr sz="1500" spc="-20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способа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20" dirty="0">
                <a:latin typeface="Tahoma"/>
                <a:cs typeface="Tahoma"/>
              </a:rPr>
              <a:t>осуществления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spc="-10" dirty="0">
                <a:latin typeface="Tahoma"/>
                <a:cs typeface="Tahoma"/>
              </a:rPr>
              <a:t>закупки</a:t>
            </a:r>
            <a:endParaRPr sz="1500" dirty="0">
              <a:latin typeface="Tahoma"/>
              <a:cs typeface="Tahoma"/>
            </a:endParaRPr>
          </a:p>
          <a:p>
            <a:pPr marL="12700">
              <a:lnSpc>
                <a:spcPts val="1764"/>
              </a:lnSpc>
            </a:pPr>
            <a:r>
              <a:rPr sz="1500" dirty="0">
                <a:latin typeface="Tahoma"/>
                <a:cs typeface="Tahoma"/>
              </a:rPr>
              <a:t>в</a:t>
            </a:r>
            <a:r>
              <a:rPr sz="1500" spc="-5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конкретном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случае.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imes New Roman"/>
                <a:cs typeface="Times New Roman"/>
              </a:rPr>
              <a:t>В</a:t>
            </a:r>
            <a:r>
              <a:rPr sz="1500" spc="75" dirty="0">
                <a:latin typeface="Times New Roman"/>
                <a:cs typeface="Times New Roman"/>
              </a:rPr>
              <a:t> </a:t>
            </a:r>
            <a:r>
              <a:rPr sz="1500" dirty="0">
                <a:latin typeface="Tahoma"/>
                <a:cs typeface="Tahoma"/>
              </a:rPr>
              <a:t>противном</a:t>
            </a:r>
            <a:r>
              <a:rPr sz="1500" spc="-1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случае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его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ждет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штраф</a:t>
            </a:r>
            <a:r>
              <a:rPr sz="1500" spc="-3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в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размере</a:t>
            </a:r>
            <a:r>
              <a:rPr sz="1500" spc="-3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от</a:t>
            </a:r>
            <a:r>
              <a:rPr sz="1500" spc="-1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30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000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до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50</a:t>
            </a:r>
            <a:r>
              <a:rPr sz="1500" spc="-25" dirty="0">
                <a:latin typeface="Tahoma"/>
                <a:cs typeface="Tahoma"/>
              </a:rPr>
              <a:t> </a:t>
            </a:r>
            <a:r>
              <a:rPr sz="1500" spc="70" dirty="0">
                <a:latin typeface="Tahoma"/>
                <a:cs typeface="Tahoma"/>
              </a:rPr>
              <a:t>000</a:t>
            </a:r>
            <a:r>
              <a:rPr sz="1500" spc="-40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руб.</a:t>
            </a:r>
            <a:endParaRPr sz="1500" dirty="0">
              <a:latin typeface="Tahoma"/>
              <a:cs typeface="Tahoma"/>
            </a:endParaRPr>
          </a:p>
          <a:p>
            <a:pPr marL="12700">
              <a:spcBef>
                <a:spcPts val="35"/>
              </a:spcBef>
            </a:pPr>
            <a:r>
              <a:rPr sz="1500" dirty="0">
                <a:latin typeface="Tahoma"/>
                <a:cs typeface="Tahoma"/>
              </a:rPr>
              <a:t>в</a:t>
            </a:r>
            <a:r>
              <a:rPr sz="1500" spc="-9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соответствии</a:t>
            </a:r>
            <a:r>
              <a:rPr sz="1500" spc="-6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с</a:t>
            </a:r>
            <a:r>
              <a:rPr sz="1500" spc="-65" dirty="0">
                <a:latin typeface="Tahoma"/>
                <a:cs typeface="Tahoma"/>
              </a:rPr>
              <a:t> ч.</a:t>
            </a:r>
            <a:r>
              <a:rPr sz="1500" spc="-85" dirty="0">
                <a:latin typeface="Tahoma"/>
                <a:cs typeface="Tahoma"/>
              </a:rPr>
              <a:t> </a:t>
            </a:r>
            <a:r>
              <a:rPr sz="1500" spc="-240" dirty="0">
                <a:latin typeface="Tahoma"/>
                <a:cs typeface="Tahoma"/>
              </a:rPr>
              <a:t>1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и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2</a:t>
            </a:r>
            <a:r>
              <a:rPr sz="1500" spc="-75" dirty="0">
                <a:latin typeface="Tahoma"/>
                <a:cs typeface="Tahoma"/>
              </a:rPr>
              <a:t> </a:t>
            </a:r>
            <a:r>
              <a:rPr sz="1500" spc="-20" dirty="0">
                <a:latin typeface="Tahoma"/>
                <a:cs typeface="Tahoma"/>
              </a:rPr>
              <a:t>ст.</a:t>
            </a:r>
            <a:r>
              <a:rPr sz="1500" spc="-80" dirty="0">
                <a:latin typeface="Tahoma"/>
                <a:cs typeface="Tahoma"/>
              </a:rPr>
              <a:t> </a:t>
            </a:r>
            <a:r>
              <a:rPr sz="1500" spc="-35" dirty="0">
                <a:latin typeface="Tahoma"/>
                <a:cs typeface="Tahoma"/>
              </a:rPr>
              <a:t>7.29</a:t>
            </a:r>
            <a:r>
              <a:rPr sz="1500" spc="-70" dirty="0">
                <a:latin typeface="Tahoma"/>
                <a:cs typeface="Tahoma"/>
              </a:rPr>
              <a:t> </a:t>
            </a:r>
            <a:r>
              <a:rPr sz="1500" dirty="0">
                <a:latin typeface="Tahoma"/>
                <a:cs typeface="Tahoma"/>
              </a:rPr>
              <a:t>КоАП</a:t>
            </a:r>
            <a:r>
              <a:rPr sz="1500" spc="-55" dirty="0">
                <a:latin typeface="Tahoma"/>
                <a:cs typeface="Tahoma"/>
              </a:rPr>
              <a:t> </a:t>
            </a:r>
            <a:r>
              <a:rPr sz="1500" spc="50" dirty="0">
                <a:latin typeface="Tahoma"/>
                <a:cs typeface="Tahoma"/>
              </a:rPr>
              <a:t>РФ</a:t>
            </a:r>
            <a:endParaRPr sz="1500" dirty="0">
              <a:latin typeface="Tahoma"/>
              <a:cs typeface="Tahoma"/>
            </a:endParaRPr>
          </a:p>
          <a:p>
            <a:pPr marL="12700" marR="114935">
              <a:lnSpc>
                <a:spcPct val="99900"/>
              </a:lnSpc>
              <a:spcBef>
                <a:spcPts val="1050"/>
              </a:spcBef>
            </a:pPr>
            <a:r>
              <a:rPr sz="14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1400" b="1" spc="-30" dirty="0">
                <a:solidFill>
                  <a:srgbClr val="00B050"/>
                </a:solidFill>
                <a:latin typeface="Tahoma"/>
                <a:cs typeface="Tahoma"/>
              </a:rPr>
              <a:t>а</a:t>
            </a:r>
            <a:r>
              <a:rPr sz="1400" b="1" spc="-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b="1" spc="-45" dirty="0">
                <a:solidFill>
                  <a:srgbClr val="00B050"/>
                </a:solidFill>
                <a:latin typeface="Tahoma"/>
                <a:cs typeface="Tahoma"/>
              </a:rPr>
              <a:t>заметку:</a:t>
            </a:r>
            <a:r>
              <a:rPr sz="1400" b="1" spc="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есть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вероятность,</a:t>
            </a:r>
            <a:r>
              <a:rPr sz="1400" spc="-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что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суд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встанет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на</a:t>
            </a:r>
            <a:r>
              <a:rPr sz="1400" spc="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сторону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заказчика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отменит штраф </a:t>
            </a:r>
            <a:r>
              <a:rPr sz="1400" spc="-20" dirty="0">
                <a:latin typeface="Tahoma"/>
                <a:cs typeface="Tahoma"/>
              </a:rPr>
              <a:t>если </a:t>
            </a:r>
            <a:r>
              <a:rPr sz="1400" spc="10" dirty="0">
                <a:latin typeface="Tahoma"/>
                <a:cs typeface="Tahoma"/>
              </a:rPr>
              <a:t>последний</a:t>
            </a:r>
            <a:r>
              <a:rPr sz="1400" spc="-8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докажет,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что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предмет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контракта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совпадает,</a:t>
            </a:r>
            <a:r>
              <a:rPr sz="1400" spc="-7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но</a:t>
            </a:r>
            <a:r>
              <a:rPr sz="1400" spc="-25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по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45" dirty="0">
                <a:latin typeface="Tahoma"/>
                <a:cs typeface="Tahoma"/>
              </a:rPr>
              <a:t>условиям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spc="10" dirty="0">
                <a:latin typeface="Tahoma"/>
                <a:cs typeface="Tahoma"/>
              </a:rPr>
              <a:t>сделки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10" dirty="0">
                <a:latin typeface="Times New Roman"/>
                <a:cs typeface="Times New Roman"/>
              </a:rPr>
              <a:t>Т</a:t>
            </a:r>
            <a:r>
              <a:rPr sz="1400" spc="10" dirty="0">
                <a:latin typeface="Tahoma"/>
                <a:cs typeface="Tahoma"/>
              </a:rPr>
              <a:t>Р</a:t>
            </a:r>
            <a:r>
              <a:rPr sz="1400" spc="10" dirty="0">
                <a:latin typeface="Times New Roman"/>
                <a:cs typeface="Times New Roman"/>
              </a:rPr>
              <a:t>У</a:t>
            </a:r>
            <a:r>
              <a:rPr sz="1400" spc="45" dirty="0"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ahoma"/>
                <a:cs typeface="Tahoma"/>
              </a:rPr>
              <a:t>отличаются. </a:t>
            </a:r>
            <a:r>
              <a:rPr sz="1400" dirty="0">
                <a:latin typeface="Tahoma"/>
                <a:cs typeface="Tahoma"/>
              </a:rPr>
              <a:t>Однако,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есть</a:t>
            </a:r>
            <a:r>
              <a:rPr sz="1400" spc="8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8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противоположная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судебная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практика,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когда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суд</a:t>
            </a:r>
            <a:r>
              <a:rPr sz="1400" spc="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признал</a:t>
            </a:r>
            <a:r>
              <a:rPr sz="1400" spc="4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контракты</a:t>
            </a:r>
            <a:r>
              <a:rPr sz="1400" spc="4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ничтожными, </a:t>
            </a:r>
            <a:r>
              <a:rPr sz="1400" spc="20" dirty="0">
                <a:latin typeface="Tahoma"/>
                <a:cs typeface="Tahoma"/>
              </a:rPr>
              <a:t>поскольку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дробление</a:t>
            </a:r>
            <a:r>
              <a:rPr sz="1400" spc="-8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закупки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ограничивает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конкуренцию</a:t>
            </a:r>
            <a:r>
              <a:rPr sz="1400" spc="-7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и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нарушает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требования</a:t>
            </a:r>
            <a:r>
              <a:rPr sz="1400" spc="-65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Закона</a:t>
            </a:r>
            <a:r>
              <a:rPr sz="1400" dirty="0">
                <a:latin typeface="Tahoma"/>
                <a:cs typeface="Tahoma"/>
              </a:rPr>
              <a:t> </a:t>
            </a:r>
            <a:r>
              <a:rPr sz="1400" spc="20" dirty="0">
                <a:latin typeface="Tahoma"/>
                <a:cs typeface="Tahoma"/>
              </a:rPr>
              <a:t>N</a:t>
            </a:r>
            <a:r>
              <a:rPr sz="1400" spc="-40" dirty="0">
                <a:latin typeface="Tahoma"/>
                <a:cs typeface="Tahoma"/>
              </a:rPr>
              <a:t> </a:t>
            </a:r>
            <a:r>
              <a:rPr sz="1400" spc="105" dirty="0">
                <a:latin typeface="Tahoma"/>
                <a:cs typeface="Tahoma"/>
              </a:rPr>
              <a:t>44-</a:t>
            </a:r>
            <a:r>
              <a:rPr sz="1400" spc="35" dirty="0">
                <a:latin typeface="Tahoma"/>
                <a:cs typeface="Tahoma"/>
              </a:rPr>
              <a:t>ФЗ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Закона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-30" dirty="0">
                <a:latin typeface="Tahoma"/>
                <a:cs typeface="Tahoma"/>
              </a:rPr>
              <a:t>135-</a:t>
            </a:r>
            <a:r>
              <a:rPr sz="1400" spc="60" dirty="0">
                <a:latin typeface="Tahoma"/>
                <a:cs typeface="Tahoma"/>
              </a:rPr>
              <a:t>ФЗ</a:t>
            </a:r>
            <a:r>
              <a:rPr sz="1400" spc="-9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(см.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определение</a:t>
            </a:r>
            <a:r>
              <a:rPr sz="1400" spc="-100" dirty="0">
                <a:latin typeface="Tahoma"/>
                <a:cs typeface="Tahoma"/>
              </a:rPr>
              <a:t> </a:t>
            </a:r>
            <a:r>
              <a:rPr sz="1400" spc="-35" dirty="0">
                <a:latin typeface="Times New Roman"/>
                <a:cs typeface="Times New Roman"/>
              </a:rPr>
              <a:t>В</a:t>
            </a:r>
            <a:r>
              <a:rPr sz="1400" spc="-35" dirty="0">
                <a:latin typeface="Tahoma"/>
                <a:cs typeface="Tahoma"/>
              </a:rPr>
              <a:t>С</a:t>
            </a:r>
            <a:r>
              <a:rPr sz="1400" spc="-45" dirty="0">
                <a:latin typeface="Tahoma"/>
                <a:cs typeface="Tahoma"/>
              </a:rPr>
              <a:t> </a:t>
            </a:r>
            <a:r>
              <a:rPr sz="1400" spc="70" dirty="0">
                <a:latin typeface="Tahoma"/>
                <a:cs typeface="Tahoma"/>
              </a:rPr>
              <a:t>РФ</a:t>
            </a:r>
            <a:r>
              <a:rPr sz="1400" spc="-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от</a:t>
            </a:r>
            <a:r>
              <a:rPr sz="1400" spc="-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02.03.2021</a:t>
            </a:r>
            <a:r>
              <a:rPr sz="1400" spc="-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-35" dirty="0">
                <a:latin typeface="Tahoma"/>
                <a:cs typeface="Tahoma"/>
              </a:rPr>
              <a:t> </a:t>
            </a:r>
            <a:r>
              <a:rPr sz="1400" spc="60" dirty="0">
                <a:latin typeface="Tahoma"/>
                <a:cs typeface="Tahoma"/>
              </a:rPr>
              <a:t>309-</a:t>
            </a:r>
            <a:r>
              <a:rPr sz="1400" spc="-30" dirty="0">
                <a:latin typeface="Tahoma"/>
                <a:cs typeface="Tahoma"/>
              </a:rPr>
              <a:t>ЭС21-</a:t>
            </a:r>
            <a:r>
              <a:rPr sz="1400" dirty="0">
                <a:latin typeface="Tahoma"/>
                <a:cs typeface="Tahoma"/>
              </a:rPr>
              <a:t>215А60-</a:t>
            </a:r>
            <a:r>
              <a:rPr sz="1400" spc="-10" dirty="0">
                <a:latin typeface="Tahoma"/>
                <a:cs typeface="Tahoma"/>
              </a:rPr>
              <a:t>59271/2019)</a:t>
            </a:r>
            <a:endParaRPr sz="1400" dirty="0">
              <a:latin typeface="Tahoma"/>
              <a:cs typeface="Tahoma"/>
            </a:endParaRPr>
          </a:p>
          <a:p>
            <a:pPr marL="12700" marR="46990">
              <a:lnSpc>
                <a:spcPct val="100099"/>
              </a:lnSpc>
              <a:spcBef>
                <a:spcPts val="600"/>
              </a:spcBef>
            </a:pPr>
            <a:r>
              <a:rPr sz="1400" dirty="0">
                <a:latin typeface="Times New Roman"/>
                <a:cs typeface="Times New Roman"/>
              </a:rPr>
              <a:t>Н</a:t>
            </a:r>
            <a:r>
              <a:rPr sz="1400" dirty="0">
                <a:latin typeface="Tahoma"/>
                <a:cs typeface="Tahoma"/>
              </a:rPr>
              <a:t>едостаток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времени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на</a:t>
            </a:r>
            <a:r>
              <a:rPr sz="1400" spc="65" dirty="0">
                <a:latin typeface="Tahoma"/>
                <a:cs typeface="Tahoma"/>
              </a:rPr>
              <a:t> </a:t>
            </a:r>
            <a:r>
              <a:rPr sz="1400" spc="-20" dirty="0">
                <a:latin typeface="Tahoma"/>
                <a:cs typeface="Tahoma"/>
              </a:rPr>
              <a:t>то,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чтобы</a:t>
            </a:r>
            <a:r>
              <a:rPr sz="1400" spc="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провести</a:t>
            </a:r>
            <a:r>
              <a:rPr sz="1400" spc="2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конкурентную</a:t>
            </a:r>
            <a:r>
              <a:rPr sz="1400" spc="1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процедуру,</a:t>
            </a:r>
            <a:r>
              <a:rPr sz="1400" spc="60" dirty="0">
                <a:latin typeface="Tahoma"/>
                <a:cs typeface="Tahoma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–</a:t>
            </a:r>
            <a:r>
              <a:rPr sz="1400" spc="14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ahoma"/>
                <a:cs typeface="Tahoma"/>
              </a:rPr>
              <a:t>не</a:t>
            </a:r>
            <a:r>
              <a:rPr sz="1400" spc="3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признак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чрезвычайности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114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непредотвратимости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и</a:t>
            </a:r>
            <a:r>
              <a:rPr sz="1400" spc="13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не</a:t>
            </a:r>
            <a:r>
              <a:rPr sz="1400" spc="11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является</a:t>
            </a:r>
            <a:r>
              <a:rPr sz="1400" spc="7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обстоятельством</a:t>
            </a:r>
            <a:r>
              <a:rPr sz="1400" spc="5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непреодолимой</a:t>
            </a:r>
            <a:r>
              <a:rPr sz="1400" spc="5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силы</a:t>
            </a:r>
            <a:r>
              <a:rPr sz="1400" spc="10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(см.</a:t>
            </a:r>
            <a:r>
              <a:rPr sz="1400" spc="105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постановление </a:t>
            </a:r>
            <a:r>
              <a:rPr sz="1400" dirty="0">
                <a:latin typeface="Tahoma"/>
                <a:cs typeface="Tahoma"/>
              </a:rPr>
              <a:t>Президиума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В</a:t>
            </a:r>
            <a:r>
              <a:rPr sz="1400" spc="-10" dirty="0">
                <a:latin typeface="Tahoma"/>
                <a:cs typeface="Tahoma"/>
              </a:rPr>
              <a:t>АС</a:t>
            </a:r>
            <a:r>
              <a:rPr sz="1400" spc="-5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от</a:t>
            </a:r>
            <a:r>
              <a:rPr sz="1400" spc="5" dirty="0">
                <a:latin typeface="Tahoma"/>
                <a:cs typeface="Tahoma"/>
              </a:rPr>
              <a:t> </a:t>
            </a:r>
            <a:r>
              <a:rPr sz="1400" spc="-45" dirty="0">
                <a:latin typeface="Tahoma"/>
                <a:cs typeface="Tahoma"/>
              </a:rPr>
              <a:t>21.06.2012</a:t>
            </a:r>
            <a:r>
              <a:rPr sz="1400" spc="-20" dirty="0">
                <a:latin typeface="Tahoma"/>
                <a:cs typeface="Tahoma"/>
              </a:rPr>
              <a:t> </a:t>
            </a:r>
            <a:r>
              <a:rPr sz="1400" dirty="0">
                <a:latin typeface="Tahoma"/>
                <a:cs typeface="Tahoma"/>
              </a:rPr>
              <a:t>N</a:t>
            </a:r>
            <a:r>
              <a:rPr sz="1400" spc="10" dirty="0">
                <a:latin typeface="Tahoma"/>
                <a:cs typeface="Tahoma"/>
              </a:rPr>
              <a:t> </a:t>
            </a:r>
            <a:r>
              <a:rPr sz="1400" spc="-10" dirty="0">
                <a:latin typeface="Tahoma"/>
                <a:cs typeface="Tahoma"/>
              </a:rPr>
              <a:t>3352/12)</a:t>
            </a:r>
            <a:endParaRPr sz="1400" dirty="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800" y="3184863"/>
            <a:ext cx="0" cy="1696720"/>
          </a:xfrm>
          <a:custGeom>
            <a:avLst/>
            <a:gdLst/>
            <a:ahLst/>
            <a:cxnLst/>
            <a:rect l="l" t="t" r="r" b="b"/>
            <a:pathLst>
              <a:path h="1696720">
                <a:moveTo>
                  <a:pt x="0" y="0"/>
                </a:moveTo>
                <a:lnTo>
                  <a:pt x="0" y="1696351"/>
                </a:lnTo>
              </a:path>
            </a:pathLst>
          </a:custGeom>
          <a:ln w="571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8210550" cy="1019843"/>
          </a:xfrm>
          <a:prstGeom prst="rect">
            <a:avLst/>
          </a:prstGeom>
        </p:spPr>
        <p:txBody>
          <a:bodyPr vert="horz" wrap="square" lIns="0" tIns="156540" rIns="0" bIns="0" rtlCol="0">
            <a:spAutoFit/>
          </a:bodyPr>
          <a:lstStyle/>
          <a:p>
            <a:pPr marL="302895" marR="5080">
              <a:lnSpc>
                <a:spcPct val="100000"/>
              </a:lnSpc>
              <a:spcBef>
                <a:spcPts val="95"/>
              </a:spcBef>
            </a:pPr>
            <a:r>
              <a:rPr sz="2800" spc="-105" dirty="0">
                <a:solidFill>
                  <a:srgbClr val="7030A0"/>
                </a:solidFill>
              </a:rPr>
              <a:t>З</a:t>
            </a:r>
            <a:r>
              <a:rPr sz="2800" spc="-100" dirty="0">
                <a:solidFill>
                  <a:srgbClr val="7030A0"/>
                </a:solidFill>
              </a:rPr>
              <a:t>а</a:t>
            </a:r>
            <a:r>
              <a:rPr sz="2800" spc="-105" dirty="0">
                <a:solidFill>
                  <a:srgbClr val="7030A0"/>
                </a:solidFill>
              </a:rPr>
              <a:t>яв</a:t>
            </a:r>
            <a:r>
              <a:rPr sz="2800" spc="-155" dirty="0">
                <a:solidFill>
                  <a:srgbClr val="7030A0"/>
                </a:solidFill>
              </a:rPr>
              <a:t>к</a:t>
            </a:r>
            <a:r>
              <a:rPr sz="2800" spc="-95" dirty="0">
                <a:solidFill>
                  <a:srgbClr val="7030A0"/>
                </a:solidFill>
              </a:rPr>
              <a:t>а</a:t>
            </a:r>
            <a:r>
              <a:rPr sz="2800" spc="-100" dirty="0">
                <a:solidFill>
                  <a:srgbClr val="7030A0"/>
                </a:solidFill>
              </a:rPr>
              <a:t>-о</a:t>
            </a:r>
            <a:r>
              <a:rPr sz="2800" spc="-135" dirty="0">
                <a:solidFill>
                  <a:srgbClr val="7030A0"/>
                </a:solidFill>
              </a:rPr>
              <a:t>б</a:t>
            </a:r>
            <a:r>
              <a:rPr sz="2800" spc="-110" dirty="0">
                <a:solidFill>
                  <a:srgbClr val="7030A0"/>
                </a:solidFill>
              </a:rPr>
              <a:t>осн</a:t>
            </a:r>
            <a:r>
              <a:rPr sz="2800" spc="-185" dirty="0">
                <a:solidFill>
                  <a:srgbClr val="7030A0"/>
                </a:solidFill>
              </a:rPr>
              <a:t>о</a:t>
            </a:r>
            <a:r>
              <a:rPr sz="2800" spc="-105" dirty="0">
                <a:solidFill>
                  <a:srgbClr val="7030A0"/>
                </a:solidFill>
              </a:rPr>
              <a:t>в</a:t>
            </a:r>
            <a:r>
              <a:rPr sz="2800" spc="-110" dirty="0">
                <a:solidFill>
                  <a:srgbClr val="7030A0"/>
                </a:solidFill>
              </a:rPr>
              <a:t>ани</a:t>
            </a:r>
            <a:r>
              <a:rPr sz="2800" spc="-5" dirty="0">
                <a:solidFill>
                  <a:srgbClr val="7030A0"/>
                </a:solidFill>
              </a:rPr>
              <a:t>е</a:t>
            </a:r>
            <a:r>
              <a:rPr sz="2800" spc="-240" dirty="0">
                <a:solidFill>
                  <a:srgbClr val="7030A0"/>
                </a:solidFill>
              </a:rPr>
              <a:t> </a:t>
            </a:r>
            <a:r>
              <a:rPr sz="2800" spc="-100" dirty="0">
                <a:solidFill>
                  <a:srgbClr val="7030A0"/>
                </a:solidFill>
              </a:rPr>
              <a:t>за</a:t>
            </a:r>
            <a:r>
              <a:rPr sz="2800" spc="-145" dirty="0">
                <a:solidFill>
                  <a:srgbClr val="7030A0"/>
                </a:solidFill>
              </a:rPr>
              <a:t>к</a:t>
            </a:r>
            <a:r>
              <a:rPr sz="2800" spc="-100" dirty="0">
                <a:solidFill>
                  <a:srgbClr val="7030A0"/>
                </a:solidFill>
              </a:rPr>
              <a:t>у</a:t>
            </a:r>
            <a:r>
              <a:rPr sz="2800" spc="-110" dirty="0">
                <a:solidFill>
                  <a:srgbClr val="7030A0"/>
                </a:solidFill>
              </a:rPr>
              <a:t>пк</a:t>
            </a:r>
            <a:r>
              <a:rPr sz="2800" spc="-5" dirty="0">
                <a:solidFill>
                  <a:srgbClr val="7030A0"/>
                </a:solidFill>
              </a:rPr>
              <a:t>и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145" dirty="0">
                <a:solidFill>
                  <a:srgbClr val="7030A0"/>
                </a:solidFill>
              </a:rPr>
              <a:t>т</a:t>
            </a:r>
            <a:r>
              <a:rPr sz="2800" spc="-170" dirty="0">
                <a:solidFill>
                  <a:srgbClr val="7030A0"/>
                </a:solidFill>
              </a:rPr>
              <a:t>о</a:t>
            </a:r>
            <a:r>
              <a:rPr sz="2800" spc="-105" dirty="0">
                <a:solidFill>
                  <a:srgbClr val="7030A0"/>
                </a:solidFill>
              </a:rPr>
              <a:t>в</a:t>
            </a:r>
            <a:r>
              <a:rPr sz="2800" spc="-100" dirty="0">
                <a:solidFill>
                  <a:srgbClr val="7030A0"/>
                </a:solidFill>
              </a:rPr>
              <a:t>ар</a:t>
            </a:r>
            <a:r>
              <a:rPr sz="2800" spc="-170" dirty="0">
                <a:solidFill>
                  <a:srgbClr val="7030A0"/>
                </a:solidFill>
              </a:rPr>
              <a:t>о</a:t>
            </a:r>
            <a:r>
              <a:rPr sz="2800" spc="-105" dirty="0">
                <a:solidFill>
                  <a:srgbClr val="7030A0"/>
                </a:solidFill>
              </a:rPr>
              <a:t>в</a:t>
            </a:r>
            <a:r>
              <a:rPr sz="2800" spc="-5" dirty="0">
                <a:solidFill>
                  <a:srgbClr val="7030A0"/>
                </a:solidFill>
              </a:rPr>
              <a:t>,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100" dirty="0">
                <a:solidFill>
                  <a:srgbClr val="7030A0"/>
                </a:solidFill>
              </a:rPr>
              <a:t>ра</a:t>
            </a:r>
            <a:r>
              <a:rPr sz="2800" spc="-135" dirty="0">
                <a:solidFill>
                  <a:srgbClr val="7030A0"/>
                </a:solidFill>
              </a:rPr>
              <a:t>бо</a:t>
            </a:r>
            <a:r>
              <a:rPr sz="2800" spc="-325" dirty="0">
                <a:solidFill>
                  <a:srgbClr val="7030A0"/>
                </a:solidFill>
              </a:rPr>
              <a:t>т</a:t>
            </a:r>
            <a:r>
              <a:rPr sz="2800" spc="-5" dirty="0">
                <a:solidFill>
                  <a:srgbClr val="7030A0"/>
                </a:solidFill>
              </a:rPr>
              <a:t>,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185" dirty="0">
                <a:solidFill>
                  <a:srgbClr val="7030A0"/>
                </a:solidFill>
              </a:rPr>
              <a:t>у</a:t>
            </a:r>
            <a:r>
              <a:rPr sz="2800" spc="-110" dirty="0">
                <a:solidFill>
                  <a:srgbClr val="7030A0"/>
                </a:solidFill>
              </a:rPr>
              <a:t>с</a:t>
            </a:r>
            <a:r>
              <a:rPr sz="2800" spc="-105" dirty="0">
                <a:solidFill>
                  <a:srgbClr val="7030A0"/>
                </a:solidFill>
              </a:rPr>
              <a:t>л</a:t>
            </a:r>
            <a:r>
              <a:rPr sz="2800" spc="-100" dirty="0">
                <a:solidFill>
                  <a:srgbClr val="7030A0"/>
                </a:solidFill>
              </a:rPr>
              <a:t>у</a:t>
            </a:r>
            <a:r>
              <a:rPr sz="2800" spc="-5" dirty="0">
                <a:solidFill>
                  <a:srgbClr val="7030A0"/>
                </a:solidFill>
              </a:rPr>
              <a:t>г  </a:t>
            </a:r>
            <a:r>
              <a:rPr sz="2800" spc="-125" dirty="0">
                <a:solidFill>
                  <a:srgbClr val="7030A0"/>
                </a:solidFill>
              </a:rPr>
              <a:t>м</a:t>
            </a:r>
            <a:r>
              <a:rPr sz="2800" spc="-75" dirty="0">
                <a:solidFill>
                  <a:srgbClr val="7030A0"/>
                </a:solidFill>
              </a:rPr>
              <a:t>а</a:t>
            </a:r>
            <a:r>
              <a:rPr sz="2800" spc="-100" dirty="0">
                <a:solidFill>
                  <a:srgbClr val="7030A0"/>
                </a:solidFill>
              </a:rPr>
              <a:t>л</a:t>
            </a:r>
            <a:r>
              <a:rPr sz="2800" spc="-95" dirty="0">
                <a:solidFill>
                  <a:srgbClr val="7030A0"/>
                </a:solidFill>
              </a:rPr>
              <a:t>о</a:t>
            </a:r>
            <a:r>
              <a:rPr sz="2800" spc="-175" dirty="0">
                <a:solidFill>
                  <a:srgbClr val="7030A0"/>
                </a:solidFill>
              </a:rPr>
              <a:t>г</a:t>
            </a:r>
            <a:r>
              <a:rPr sz="2800" spc="-5" dirty="0">
                <a:solidFill>
                  <a:srgbClr val="7030A0"/>
                </a:solidFill>
              </a:rPr>
              <a:t>о</a:t>
            </a:r>
            <a:r>
              <a:rPr sz="2800" spc="-204" dirty="0">
                <a:solidFill>
                  <a:srgbClr val="7030A0"/>
                </a:solidFill>
              </a:rPr>
              <a:t> </a:t>
            </a:r>
            <a:r>
              <a:rPr sz="2800" spc="-95" dirty="0">
                <a:solidFill>
                  <a:srgbClr val="7030A0"/>
                </a:solidFill>
              </a:rPr>
              <a:t>о</a:t>
            </a:r>
            <a:r>
              <a:rPr sz="2800" spc="-170" dirty="0">
                <a:solidFill>
                  <a:srgbClr val="7030A0"/>
                </a:solidFill>
              </a:rPr>
              <a:t>б</a:t>
            </a:r>
            <a:r>
              <a:rPr sz="2800" spc="-105" dirty="0">
                <a:solidFill>
                  <a:srgbClr val="7030A0"/>
                </a:solidFill>
              </a:rPr>
              <a:t>ъ</a:t>
            </a:r>
            <a:r>
              <a:rPr sz="2800" spc="-110" dirty="0">
                <a:solidFill>
                  <a:srgbClr val="7030A0"/>
                </a:solidFill>
              </a:rPr>
              <a:t>е</a:t>
            </a:r>
            <a:r>
              <a:rPr sz="2800" spc="-125" dirty="0">
                <a:solidFill>
                  <a:srgbClr val="7030A0"/>
                </a:solidFill>
              </a:rPr>
              <a:t>м</a:t>
            </a:r>
            <a:r>
              <a:rPr sz="2800" spc="-5" dirty="0">
                <a:solidFill>
                  <a:srgbClr val="7030A0"/>
                </a:solidFill>
              </a:rPr>
              <a:t>а</a:t>
            </a:r>
            <a:endParaRPr sz="2800" dirty="0">
              <a:solidFill>
                <a:srgbClr val="7030A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1371600"/>
            <a:ext cx="8276590" cy="49673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</a:pPr>
            <a:r>
              <a:rPr sz="1600" i="1" spc="-25" dirty="0">
                <a:solidFill>
                  <a:srgbClr val="7030A0"/>
                </a:solidFill>
                <a:latin typeface="Times New Roman"/>
                <a:cs typeface="Times New Roman"/>
              </a:rPr>
              <a:t>Форма</a:t>
            </a:r>
            <a:r>
              <a:rPr sz="16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0504518,</a:t>
            </a:r>
            <a:r>
              <a:rPr sz="16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введена</a:t>
            </a:r>
            <a:r>
              <a:rPr sz="16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27.09.2020</a:t>
            </a:r>
            <a:r>
              <a:rPr sz="16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г.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R="6350" algn="r">
              <a:lnSpc>
                <a:spcPct val="100000"/>
              </a:lnSpc>
            </a:pPr>
            <a:r>
              <a:rPr sz="16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приказом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Минфина</a:t>
            </a:r>
            <a:r>
              <a:rPr sz="16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России</a:t>
            </a:r>
            <a:r>
              <a:rPr sz="16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от 30.03.2015</a:t>
            </a:r>
            <a:r>
              <a:rPr sz="1600" i="1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600" i="1" dirty="0">
                <a:solidFill>
                  <a:srgbClr val="7030A0"/>
                </a:solidFill>
                <a:latin typeface="Times New Roman"/>
                <a:cs typeface="Times New Roman"/>
              </a:rPr>
              <a:t> 52н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latin typeface="Times New Roman"/>
              <a:cs typeface="Times New Roman"/>
            </a:endParaRPr>
          </a:p>
          <a:p>
            <a:pPr marL="374015" marR="153670" indent="-361950">
              <a:lnSpc>
                <a:spcPct val="100000"/>
              </a:lnSpc>
              <a:buClr>
                <a:srgbClr val="D24717"/>
              </a:buClr>
              <a:buSzPct val="84375"/>
              <a:buFont typeface="Wingdings"/>
              <a:buChar char=""/>
              <a:tabLst>
                <a:tab pos="374015" algn="l"/>
                <a:tab pos="374650" algn="l"/>
              </a:tabLst>
            </a:pP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Приказ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52н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разработан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государственных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органов,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органов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местного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самоуправления,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органов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управления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государственными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внебюджетными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фондами,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государственных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(муниципальных)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учреждений.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Wingdings"/>
              <a:buChar char=""/>
            </a:pPr>
            <a:endParaRPr sz="16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74015" marR="96520" indent="-361950">
              <a:lnSpc>
                <a:spcPct val="100000"/>
              </a:lnSpc>
              <a:buClr>
                <a:srgbClr val="D24717"/>
              </a:buClr>
              <a:buSzPct val="84375"/>
              <a:buFont typeface="Wingdings"/>
              <a:buChar char=""/>
              <a:tabLst>
                <a:tab pos="374015" algn="l"/>
                <a:tab pos="374650" algn="l"/>
              </a:tabLst>
            </a:pP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Заявка-обоснование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применяется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формирования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электронном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виде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расчета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потребности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финансовом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обеспечении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расходов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закупки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товаров,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7030A0"/>
                </a:solidFill>
                <a:latin typeface="Times New Roman"/>
                <a:cs typeface="Times New Roman"/>
              </a:rPr>
              <a:t>работ,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услуг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для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собственных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хозяйственных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нужд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учреждения,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осуществляемых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 соответствии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п.4,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5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и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28 ч.1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7030A0"/>
                </a:solidFill>
                <a:latin typeface="Times New Roman"/>
                <a:cs typeface="Times New Roman"/>
              </a:rPr>
              <a:t>ст.93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Wingdings"/>
              <a:buChar char=""/>
            </a:pPr>
            <a:endParaRPr sz="16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74015" marR="15240" indent="-361950">
              <a:lnSpc>
                <a:spcPct val="100000"/>
              </a:lnSpc>
              <a:buClr>
                <a:srgbClr val="D24717"/>
              </a:buClr>
              <a:buSzPct val="84375"/>
              <a:buFont typeface="Wingdings"/>
              <a:buChar char=""/>
              <a:tabLst>
                <a:tab pos="374015" algn="l"/>
                <a:tab pos="374650" algn="l"/>
              </a:tabLst>
            </a:pP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Заявка-обоснование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электронном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виде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заполняется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работником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учреждения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(подотчетным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лицом),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7030A0"/>
                </a:solidFill>
                <a:latin typeface="Times New Roman"/>
                <a:cs typeface="Times New Roman"/>
              </a:rPr>
              <a:t>который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осуществляет</a:t>
            </a:r>
            <a:r>
              <a:rPr sz="1600" spc="7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закупки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товаров,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7030A0"/>
                </a:solidFill>
                <a:latin typeface="Times New Roman"/>
                <a:cs typeface="Times New Roman"/>
              </a:rPr>
              <a:t>работ,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услуг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малого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объема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для собственных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хозяйственных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нужд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учреждения.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D24717"/>
              </a:buClr>
              <a:buFont typeface="Wingdings"/>
              <a:buChar char=""/>
            </a:pPr>
            <a:endParaRPr sz="16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74015" indent="-361950">
              <a:lnSpc>
                <a:spcPct val="100000"/>
              </a:lnSpc>
              <a:spcBef>
                <a:spcPts val="5"/>
              </a:spcBef>
              <a:buClr>
                <a:srgbClr val="D24717"/>
              </a:buClr>
              <a:buSzPct val="84375"/>
              <a:buFont typeface="Wingdings"/>
              <a:buChar char=""/>
              <a:tabLst>
                <a:tab pos="374015" algn="l"/>
                <a:tab pos="374650" algn="l"/>
              </a:tabLst>
            </a:pP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Утверждение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Заявки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осуществляется</a:t>
            </a:r>
            <a:r>
              <a:rPr sz="1600" spc="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руководителем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учреждения,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которое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производит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74015">
              <a:lnSpc>
                <a:spcPct val="100000"/>
              </a:lnSpc>
            </a:pP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закупку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товаров, </a:t>
            </a:r>
            <a:r>
              <a:rPr sz="1600" spc="-25" dirty="0">
                <a:solidFill>
                  <a:srgbClr val="7030A0"/>
                </a:solidFill>
                <a:latin typeface="Times New Roman"/>
                <a:cs typeface="Times New Roman"/>
              </a:rPr>
              <a:t>работ,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40" dirty="0">
                <a:solidFill>
                  <a:srgbClr val="7030A0"/>
                </a:solidFill>
                <a:latin typeface="Times New Roman"/>
                <a:cs typeface="Times New Roman"/>
              </a:rPr>
              <a:t>услуг,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подписывается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ЭЦП.</a:t>
            </a:r>
            <a:endParaRPr lang="ru-RU" sz="1600" spc="-1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74015">
              <a:lnSpc>
                <a:spcPct val="100000"/>
              </a:lnSpc>
            </a:pPr>
            <a:endParaRPr lang="ru-RU" sz="1600" spc="-1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74015"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A27551-BBDF-42F2-B1FB-532A070C8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-166845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829300" cy="6021705"/>
          </a:xfrm>
          <a:custGeom>
            <a:avLst/>
            <a:gdLst/>
            <a:ahLst/>
            <a:cxnLst/>
            <a:rect l="l" t="t" r="r" b="b"/>
            <a:pathLst>
              <a:path w="5829300" h="6021705">
                <a:moveTo>
                  <a:pt x="5829300" y="0"/>
                </a:moveTo>
                <a:lnTo>
                  <a:pt x="0" y="0"/>
                </a:lnTo>
                <a:lnTo>
                  <a:pt x="0" y="6021451"/>
                </a:lnTo>
                <a:lnTo>
                  <a:pt x="5829300" y="6021451"/>
                </a:lnTo>
                <a:lnTo>
                  <a:pt x="58293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07040" y="0"/>
            <a:ext cx="103822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Times New Roman"/>
                <a:cs typeface="Times New Roman"/>
              </a:rPr>
              <a:t>Руководитель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dirty="0">
                <a:latin typeface="Times New Roman"/>
                <a:cs typeface="Times New Roman"/>
              </a:rPr>
              <a:t>учреждения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07040" y="112533"/>
            <a:ext cx="95250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(уполномоченное</a:t>
            </a:r>
            <a:r>
              <a:rPr sz="700" spc="-40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лицо)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7040" y="590222"/>
            <a:ext cx="7112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«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80095" y="590222"/>
            <a:ext cx="7112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»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76850" y="590222"/>
            <a:ext cx="8255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Times New Roman"/>
                <a:cs typeface="Times New Roman"/>
              </a:rPr>
              <a:t>г</a:t>
            </a:r>
            <a:r>
              <a:rPr sz="700" dirty="0"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29824" y="1067797"/>
            <a:ext cx="145732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1" spc="10" dirty="0">
                <a:latin typeface="Times New Roman"/>
                <a:cs typeface="Times New Roman"/>
              </a:rPr>
              <a:t>Заявка-обоснование </a:t>
            </a:r>
            <a:r>
              <a:rPr sz="1050" b="1" spc="20" dirty="0">
                <a:latin typeface="Times New Roman"/>
                <a:cs typeface="Times New Roman"/>
              </a:rPr>
              <a:t>№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1974" y="2006013"/>
            <a:ext cx="17907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от «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70139" y="2006013"/>
            <a:ext cx="7112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»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67008" y="2006013"/>
            <a:ext cx="8255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5" dirty="0">
                <a:latin typeface="Times New Roman"/>
                <a:cs typeface="Times New Roman"/>
              </a:rPr>
              <a:t>г</a:t>
            </a:r>
            <a:r>
              <a:rPr sz="700" dirty="0"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76045" y="2006013"/>
            <a:ext cx="20764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10" dirty="0">
                <a:latin typeface="Times New Roman"/>
                <a:cs typeface="Times New Roman"/>
              </a:rPr>
              <a:t>Д</a:t>
            </a:r>
            <a:r>
              <a:rPr sz="700" dirty="0">
                <a:latin typeface="Times New Roman"/>
                <a:cs typeface="Times New Roman"/>
              </a:rPr>
              <a:t>а</a:t>
            </a:r>
            <a:r>
              <a:rPr sz="700" spc="5" dirty="0">
                <a:latin typeface="Times New Roman"/>
                <a:cs typeface="Times New Roman"/>
              </a:rPr>
              <a:t>та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45948" y="2125690"/>
            <a:ext cx="54229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20" dirty="0">
                <a:latin typeface="Times New Roman"/>
                <a:cs typeface="Times New Roman"/>
              </a:rPr>
              <a:t>п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Св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spc="20" dirty="0">
                <a:latin typeface="Times New Roman"/>
                <a:cs typeface="Times New Roman"/>
              </a:rPr>
              <a:t>н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dirty="0">
                <a:latin typeface="Times New Roman"/>
                <a:cs typeface="Times New Roman"/>
              </a:rPr>
              <a:t>м</a:t>
            </a:r>
            <a:r>
              <a:rPr sz="700" spc="5" dirty="0">
                <a:latin typeface="Times New Roman"/>
                <a:cs typeface="Times New Roman"/>
              </a:rPr>
              <a:t>у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44" y="2245027"/>
            <a:ext cx="508634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" dirty="0">
                <a:latin typeface="Times New Roman"/>
                <a:cs typeface="Times New Roman"/>
              </a:rPr>
              <a:t>У</a:t>
            </a:r>
            <a:r>
              <a:rPr sz="700" dirty="0">
                <a:latin typeface="Times New Roman"/>
                <a:cs typeface="Times New Roman"/>
              </a:rPr>
              <a:t>ч</a:t>
            </a:r>
            <a:r>
              <a:rPr sz="700" spc="5" dirty="0">
                <a:latin typeface="Times New Roman"/>
                <a:cs typeface="Times New Roman"/>
              </a:rPr>
              <a:t>р</a:t>
            </a:r>
            <a:r>
              <a:rPr sz="700" dirty="0">
                <a:latin typeface="Times New Roman"/>
                <a:cs typeface="Times New Roman"/>
              </a:rPr>
              <a:t>еж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dirty="0">
                <a:latin typeface="Times New Roman"/>
                <a:cs typeface="Times New Roman"/>
              </a:rPr>
              <a:t>е</a:t>
            </a:r>
            <a:r>
              <a:rPr sz="700" spc="20" dirty="0">
                <a:latin typeface="Times New Roman"/>
                <a:cs typeface="Times New Roman"/>
              </a:rPr>
              <a:t>ни</a:t>
            </a:r>
            <a:r>
              <a:rPr sz="700" spc="5" dirty="0">
                <a:latin typeface="Times New Roman"/>
                <a:cs typeface="Times New Roman"/>
              </a:rPr>
              <a:t>е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667755" y="2245027"/>
            <a:ext cx="32067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р</a:t>
            </a:r>
            <a:r>
              <a:rPr sz="700" dirty="0">
                <a:latin typeface="Times New Roman"/>
                <a:cs typeface="Times New Roman"/>
              </a:rPr>
              <a:t>еес</a:t>
            </a:r>
            <a:r>
              <a:rPr sz="700" spc="5" dirty="0">
                <a:latin typeface="Times New Roman"/>
                <a:cs typeface="Times New Roman"/>
              </a:rPr>
              <a:t>тру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44" y="2421419"/>
            <a:ext cx="111061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5" dirty="0">
                <a:latin typeface="Times New Roman"/>
                <a:cs typeface="Times New Roman"/>
              </a:rPr>
              <a:t>Структурное</a:t>
            </a:r>
            <a:r>
              <a:rPr sz="700" spc="-25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подразделение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44" y="2597583"/>
            <a:ext cx="82232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30" dirty="0">
                <a:latin typeface="Times New Roman"/>
                <a:cs typeface="Times New Roman"/>
              </a:rPr>
              <a:t>Е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spc="20" dirty="0">
                <a:latin typeface="Times New Roman"/>
                <a:cs typeface="Times New Roman"/>
              </a:rPr>
              <a:t>иниц</a:t>
            </a:r>
            <a:r>
              <a:rPr sz="700" spc="5" dirty="0">
                <a:latin typeface="Times New Roman"/>
                <a:cs typeface="Times New Roman"/>
              </a:rPr>
              <a:t>а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и</a:t>
            </a:r>
            <a:r>
              <a:rPr sz="700" spc="-10" dirty="0">
                <a:latin typeface="Times New Roman"/>
                <a:cs typeface="Times New Roman"/>
              </a:rPr>
              <a:t>з</a:t>
            </a:r>
            <a:r>
              <a:rPr sz="700" dirty="0">
                <a:latin typeface="Times New Roman"/>
                <a:cs typeface="Times New Roman"/>
              </a:rPr>
              <a:t>ме</a:t>
            </a:r>
            <a:r>
              <a:rPr sz="700" spc="5" dirty="0">
                <a:latin typeface="Times New Roman"/>
                <a:cs typeface="Times New Roman"/>
              </a:rPr>
              <a:t>р</a:t>
            </a:r>
            <a:r>
              <a:rPr sz="700" dirty="0">
                <a:latin typeface="Times New Roman"/>
                <a:cs typeface="Times New Roman"/>
              </a:rPr>
              <a:t>е</a:t>
            </a:r>
            <a:r>
              <a:rPr sz="700" spc="20" dirty="0">
                <a:latin typeface="Times New Roman"/>
                <a:cs typeface="Times New Roman"/>
              </a:rPr>
              <a:t>ни</a:t>
            </a:r>
            <a:r>
              <a:rPr sz="700" spc="-15" dirty="0">
                <a:latin typeface="Times New Roman"/>
                <a:cs typeface="Times New Roman"/>
              </a:rPr>
              <a:t>я</a:t>
            </a:r>
            <a:r>
              <a:rPr sz="700" dirty="0">
                <a:latin typeface="Times New Roman"/>
                <a:cs typeface="Times New Roman"/>
              </a:rPr>
              <a:t>: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1201" y="2597583"/>
            <a:ext cx="1901189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10" dirty="0">
                <a:latin typeface="Times New Roman"/>
                <a:cs typeface="Times New Roman"/>
              </a:rPr>
              <a:t>руб.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(с </a:t>
            </a:r>
            <a:r>
              <a:rPr sz="700" spc="5" dirty="0">
                <a:latin typeface="Times New Roman"/>
                <a:cs typeface="Times New Roman"/>
              </a:rPr>
              <a:t>точностью </a:t>
            </a:r>
            <a:r>
              <a:rPr sz="700" dirty="0">
                <a:latin typeface="Times New Roman"/>
                <a:cs typeface="Times New Roman"/>
              </a:rPr>
              <a:t>до</a:t>
            </a:r>
            <a:r>
              <a:rPr sz="700" spc="5" dirty="0">
                <a:latin typeface="Times New Roman"/>
                <a:cs typeface="Times New Roman"/>
              </a:rPr>
              <a:t> второго</a:t>
            </a:r>
            <a:r>
              <a:rPr sz="700" dirty="0">
                <a:latin typeface="Times New Roman"/>
                <a:cs typeface="Times New Roman"/>
              </a:rPr>
              <a:t> десятичного </a:t>
            </a:r>
            <a:r>
              <a:rPr sz="700" spc="-5" dirty="0">
                <a:latin typeface="Times New Roman"/>
                <a:cs typeface="Times New Roman"/>
              </a:rPr>
              <a:t>знака)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593895" y="2597583"/>
            <a:ext cx="39243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20" dirty="0">
                <a:latin typeface="Times New Roman"/>
                <a:cs typeface="Times New Roman"/>
              </a:rPr>
              <a:t>п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dirty="0">
                <a:latin typeface="Times New Roman"/>
                <a:cs typeface="Times New Roman"/>
              </a:rPr>
              <a:t> </a:t>
            </a:r>
            <a:r>
              <a:rPr sz="700" spc="25" dirty="0">
                <a:latin typeface="Times New Roman"/>
                <a:cs typeface="Times New Roman"/>
              </a:rPr>
              <a:t>О</a:t>
            </a:r>
            <a:r>
              <a:rPr sz="700" spc="20" dirty="0">
                <a:latin typeface="Times New Roman"/>
                <a:cs typeface="Times New Roman"/>
              </a:rPr>
              <a:t>К</a:t>
            </a:r>
            <a:r>
              <a:rPr sz="700" spc="-30" dirty="0">
                <a:latin typeface="Times New Roman"/>
                <a:cs typeface="Times New Roman"/>
              </a:rPr>
              <a:t>Е</a:t>
            </a:r>
            <a:r>
              <a:rPr sz="700" spc="10" dirty="0">
                <a:latin typeface="Times New Roman"/>
                <a:cs typeface="Times New Roman"/>
              </a:rPr>
              <a:t>И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44" y="2847963"/>
            <a:ext cx="84328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Документ-основание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707526" y="2847963"/>
            <a:ext cx="27559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Times New Roman"/>
                <a:cs typeface="Times New Roman"/>
              </a:rPr>
              <a:t>Н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dirty="0">
                <a:latin typeface="Times New Roman"/>
                <a:cs typeface="Times New Roman"/>
              </a:rPr>
              <a:t>ме</a:t>
            </a:r>
            <a:r>
              <a:rPr sz="700" spc="5" dirty="0">
                <a:latin typeface="Times New Roman"/>
                <a:cs typeface="Times New Roman"/>
              </a:rPr>
              <a:t>р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776045" y="2967300"/>
            <a:ext cx="20764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10" dirty="0">
                <a:latin typeface="Times New Roman"/>
                <a:cs typeface="Times New Roman"/>
              </a:rPr>
              <a:t>Д</a:t>
            </a:r>
            <a:r>
              <a:rPr sz="700" dirty="0">
                <a:latin typeface="Times New Roman"/>
                <a:cs typeface="Times New Roman"/>
              </a:rPr>
              <a:t>а</a:t>
            </a:r>
            <a:r>
              <a:rPr sz="700" spc="5" dirty="0">
                <a:latin typeface="Times New Roman"/>
                <a:cs typeface="Times New Roman"/>
              </a:rPr>
              <a:t>та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344" y="3336904"/>
            <a:ext cx="132842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Идентификационный </a:t>
            </a:r>
            <a:r>
              <a:rPr sz="700" spc="-5" dirty="0">
                <a:latin typeface="Times New Roman"/>
                <a:cs typeface="Times New Roman"/>
              </a:rPr>
              <a:t>код</a:t>
            </a:r>
            <a:r>
              <a:rPr sz="700" spc="-20" dirty="0">
                <a:latin typeface="Times New Roman"/>
                <a:cs typeface="Times New Roman"/>
              </a:rPr>
              <a:t> </a:t>
            </a:r>
            <a:r>
              <a:rPr sz="700" spc="-15" dirty="0">
                <a:latin typeface="Times New Roman"/>
                <a:cs typeface="Times New Roman"/>
              </a:rPr>
              <a:t>закупки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86864" y="3336904"/>
            <a:ext cx="69532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20" dirty="0">
                <a:latin typeface="Times New Roman"/>
                <a:cs typeface="Times New Roman"/>
              </a:rPr>
              <a:t>С</a:t>
            </a:r>
            <a:r>
              <a:rPr sz="700" spc="5" dirty="0">
                <a:latin typeface="Times New Roman"/>
                <a:cs typeface="Times New Roman"/>
              </a:rPr>
              <a:t>рок</a:t>
            </a:r>
            <a:r>
              <a:rPr sz="700" spc="-35" dirty="0">
                <a:latin typeface="Times New Roman"/>
                <a:cs typeface="Times New Roman"/>
              </a:rPr>
              <a:t> </a:t>
            </a:r>
            <a:r>
              <a:rPr sz="700" spc="20" dirty="0">
                <a:latin typeface="Times New Roman"/>
                <a:cs typeface="Times New Roman"/>
              </a:rPr>
              <a:t>вы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dirty="0">
                <a:latin typeface="Times New Roman"/>
                <a:cs typeface="Times New Roman"/>
              </a:rPr>
              <a:t>ач</a:t>
            </a:r>
            <a:r>
              <a:rPr sz="700" spc="20" dirty="0">
                <a:latin typeface="Times New Roman"/>
                <a:cs typeface="Times New Roman"/>
              </a:rPr>
              <a:t>и</a:t>
            </a:r>
            <a:r>
              <a:rPr sz="700" dirty="0">
                <a:latin typeface="Times New Roman"/>
                <a:cs typeface="Times New Roman"/>
              </a:rPr>
              <a:t>, 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spc="20" dirty="0">
                <a:latin typeface="Times New Roman"/>
                <a:cs typeface="Times New Roman"/>
              </a:rPr>
              <a:t>н</a:t>
            </a:r>
            <a:r>
              <a:rPr sz="700" dirty="0"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729505" y="4661884"/>
            <a:ext cx="252729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-20" dirty="0">
                <a:latin typeface="Times New Roman"/>
                <a:cs typeface="Times New Roman"/>
              </a:rPr>
              <a:t>И</a:t>
            </a:r>
            <a:r>
              <a:rPr sz="700" spc="5" dirty="0">
                <a:latin typeface="Times New Roman"/>
                <a:cs typeface="Times New Roman"/>
              </a:rPr>
              <a:t>то</a:t>
            </a:r>
            <a:r>
              <a:rPr sz="700" spc="-25" dirty="0">
                <a:latin typeface="Times New Roman"/>
                <a:cs typeface="Times New Roman"/>
              </a:rPr>
              <a:t>г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344" y="5145461"/>
            <a:ext cx="82550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10" dirty="0">
                <a:latin typeface="Times New Roman"/>
                <a:cs typeface="Times New Roman"/>
              </a:rPr>
              <a:t>Ответственное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лицо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44" y="5264798"/>
            <a:ext cx="83058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Times New Roman"/>
                <a:cs typeface="Times New Roman"/>
              </a:rPr>
              <a:t>контрактной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-5" dirty="0">
                <a:latin typeface="Times New Roman"/>
                <a:cs typeface="Times New Roman"/>
              </a:rPr>
              <a:t>службы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344" y="5384134"/>
            <a:ext cx="115125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Times New Roman"/>
                <a:cs typeface="Times New Roman"/>
              </a:rPr>
              <a:t>(контрактный управляющий)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44" y="5623092"/>
            <a:ext cx="82550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10" dirty="0">
                <a:latin typeface="Times New Roman"/>
                <a:cs typeface="Times New Roman"/>
              </a:rPr>
              <a:t>Ответственное</a:t>
            </a:r>
            <a:r>
              <a:rPr sz="700" spc="-4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лицо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344" y="5742429"/>
            <a:ext cx="109855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dirty="0">
                <a:latin typeface="Times New Roman"/>
                <a:cs typeface="Times New Roman"/>
              </a:rPr>
              <a:t>финансово-экономического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344" y="5861765"/>
            <a:ext cx="60071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подразделения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648015" y="5861765"/>
            <a:ext cx="438150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" dirty="0">
                <a:latin typeface="Times New Roman"/>
                <a:cs typeface="Times New Roman"/>
              </a:rPr>
              <a:t>(должность)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949477" y="3666842"/>
            <a:ext cx="1924685" cy="161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5" dirty="0">
                <a:latin typeface="Times New Roman"/>
                <a:cs typeface="Times New Roman"/>
              </a:rPr>
              <a:t>1.</a:t>
            </a:r>
            <a:r>
              <a:rPr sz="900" b="1" spc="-15" dirty="0">
                <a:latin typeface="Times New Roman"/>
                <a:cs typeface="Times New Roman"/>
              </a:rPr>
              <a:t> </a:t>
            </a:r>
            <a:r>
              <a:rPr sz="900" b="1" dirty="0">
                <a:latin typeface="Times New Roman"/>
                <a:cs typeface="Times New Roman"/>
              </a:rPr>
              <a:t>Финансовое</a:t>
            </a:r>
            <a:r>
              <a:rPr sz="900" b="1" spc="35" dirty="0">
                <a:latin typeface="Times New Roman"/>
                <a:cs typeface="Times New Roman"/>
              </a:rPr>
              <a:t> </a:t>
            </a:r>
            <a:r>
              <a:rPr sz="900" b="1" dirty="0">
                <a:latin typeface="Times New Roman"/>
                <a:cs typeface="Times New Roman"/>
              </a:rPr>
              <a:t>обоснование</a:t>
            </a:r>
            <a:r>
              <a:rPr sz="900" b="1" spc="35" dirty="0">
                <a:latin typeface="Times New Roman"/>
                <a:cs typeface="Times New Roman"/>
              </a:rPr>
              <a:t> </a:t>
            </a:r>
            <a:r>
              <a:rPr sz="900" b="1" spc="5" dirty="0">
                <a:latin typeface="Times New Roman"/>
                <a:cs typeface="Times New Roman"/>
              </a:rPr>
              <a:t>закупки</a:t>
            </a:r>
            <a:endParaRPr sz="900">
              <a:latin typeface="Times New Roman"/>
              <a:cs typeface="Times New Roman"/>
            </a:endParaRPr>
          </a:p>
        </p:txBody>
      </p:sp>
      <p:graphicFrame>
        <p:nvGraphicFramePr>
          <p:cNvPr id="34" name="object 34"/>
          <p:cNvGraphicFramePr>
            <a:graphicFrameLocks noGrp="1"/>
          </p:cNvGraphicFramePr>
          <p:nvPr/>
        </p:nvGraphicFramePr>
        <p:xfrm>
          <a:off x="4731" y="3943788"/>
          <a:ext cx="5701026" cy="480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8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05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372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43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553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847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19336"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Код</a:t>
                      </a:r>
                      <a:r>
                        <a:rPr sz="7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15" dirty="0"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7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БК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од</a:t>
                      </a:r>
                      <a:r>
                        <a:rPr sz="7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15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о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15" dirty="0">
                          <a:latin typeface="Times New Roman"/>
                          <a:cs typeface="Times New Roman"/>
                        </a:rPr>
                        <a:t>Финан-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Коли-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Наименование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835"/>
                        </a:lnSpc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Цена</a:t>
                      </a:r>
                      <a:r>
                        <a:rPr sz="700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-5" dirty="0">
                          <a:latin typeface="Times New Roman"/>
                          <a:cs typeface="Times New Roman"/>
                        </a:rPr>
                        <a:t>за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Times New Roman"/>
                          <a:cs typeface="Times New Roman"/>
                        </a:rPr>
                        <a:t>Сумма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Дополнитель-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680"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Признак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564"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товаров,</a:t>
                      </a:r>
                      <a:r>
                        <a:rPr sz="7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работ,</a:t>
                      </a:r>
                      <a:r>
                        <a:rPr sz="700" spc="-15" dirty="0">
                          <a:latin typeface="Times New Roman"/>
                          <a:cs typeface="Times New Roman"/>
                        </a:rPr>
                        <a:t> услуг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КОСГУ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совый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чество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единицы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единицу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13970" algn="ctr">
                        <a:lnSpc>
                          <a:spcPts val="835"/>
                        </a:lnSpc>
                      </a:pPr>
                      <a:r>
                        <a:rPr sz="700" spc="15" dirty="0"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7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я</a:t>
                      </a:r>
                      <a:r>
                        <a:rPr sz="700" spc="-1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15" dirty="0">
                          <a:latin typeface="Times New Roman"/>
                          <a:cs typeface="Times New Roman"/>
                        </a:rPr>
                        <a:t>ин</a:t>
                      </a:r>
                      <a:r>
                        <a:rPr sz="700" spc="-65" dirty="0">
                          <a:latin typeface="Times New Roman"/>
                          <a:cs typeface="Times New Roman"/>
                        </a:rPr>
                        <a:t>ф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ор</a:t>
                      </a:r>
                      <a:r>
                        <a:rPr sz="700" spc="-10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7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700" dirty="0">
                          <a:latin typeface="Times New Roman"/>
                          <a:cs typeface="Times New Roman"/>
                        </a:rPr>
                        <a:t>-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4139" algn="ctr">
                        <a:lnSpc>
                          <a:spcPts val="835"/>
                        </a:lnSpc>
                      </a:pPr>
                      <a:r>
                        <a:rPr sz="700" spc="10" dirty="0">
                          <a:latin typeface="Times New Roman"/>
                          <a:cs typeface="Times New Roman"/>
                        </a:rPr>
                        <a:t>наличия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336">
                <a:tc>
                  <a:txBody>
                    <a:bodyPr/>
                    <a:lstStyle/>
                    <a:p>
                      <a:pPr marL="4445"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(по</a:t>
                      </a:r>
                      <a:r>
                        <a:rPr sz="700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700" spc="5" dirty="0">
                          <a:latin typeface="Times New Roman"/>
                          <a:cs typeface="Times New Roman"/>
                        </a:rPr>
                        <a:t>ОКПД)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835"/>
                        </a:lnSpc>
                      </a:pPr>
                      <a:r>
                        <a:rPr sz="700" spc="-5" dirty="0">
                          <a:latin typeface="Times New Roman"/>
                          <a:cs typeface="Times New Roman"/>
                        </a:rPr>
                        <a:t>год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измерения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ts val="835"/>
                        </a:lnSpc>
                      </a:pPr>
                      <a:r>
                        <a:rPr sz="700" spc="20" dirty="0">
                          <a:latin typeface="Times New Roman"/>
                          <a:cs typeface="Times New Roman"/>
                        </a:rPr>
                        <a:t>ция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 algn="ctr">
                        <a:lnSpc>
                          <a:spcPts val="835"/>
                        </a:lnSpc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ЛБО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178">
                <a:tc>
                  <a:txBody>
                    <a:bodyPr/>
                    <a:lstStyle/>
                    <a:p>
                      <a:pPr marL="3810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1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2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3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4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5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6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7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8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Times New Roman"/>
                          <a:cs typeface="Times New Roman"/>
                        </a:rPr>
                        <a:t>9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tc>
                  <a:txBody>
                    <a:bodyPr/>
                    <a:lstStyle/>
                    <a:p>
                      <a:pPr marL="108585" algn="ctr">
                        <a:lnSpc>
                          <a:spcPts val="825"/>
                        </a:lnSpc>
                        <a:spcBef>
                          <a:spcPts val="35"/>
                        </a:spcBef>
                      </a:pPr>
                      <a:r>
                        <a:rPr sz="700" spc="5" dirty="0">
                          <a:latin typeface="Times New Roman"/>
                          <a:cs typeface="Times New Roman"/>
                        </a:rPr>
                        <a:t>10</a:t>
                      </a: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" name="object 35"/>
          <p:cNvSpPr txBox="1"/>
          <p:nvPr/>
        </p:nvSpPr>
        <p:spPr>
          <a:xfrm>
            <a:off x="3331456" y="419400"/>
            <a:ext cx="438150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" dirty="0">
                <a:latin typeface="Times New Roman"/>
                <a:cs typeface="Times New Roman"/>
              </a:rPr>
              <a:t>(должность)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41412" y="419400"/>
            <a:ext cx="353060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5" dirty="0">
                <a:latin typeface="Times New Roman"/>
                <a:cs typeface="Times New Roman"/>
              </a:rPr>
              <a:t>(</a:t>
            </a:r>
            <a:r>
              <a:rPr sz="600" spc="-15" dirty="0">
                <a:latin typeface="Times New Roman"/>
                <a:cs typeface="Times New Roman"/>
              </a:rPr>
              <a:t>п</a:t>
            </a:r>
            <a:r>
              <a:rPr sz="600" spc="10" dirty="0">
                <a:latin typeface="Times New Roman"/>
                <a:cs typeface="Times New Roman"/>
              </a:rPr>
              <a:t>о</a:t>
            </a:r>
            <a:r>
              <a:rPr sz="600" dirty="0">
                <a:latin typeface="Times New Roman"/>
                <a:cs typeface="Times New Roman"/>
              </a:rPr>
              <a:t>д</a:t>
            </a:r>
            <a:r>
              <a:rPr sz="600" spc="-15" dirty="0">
                <a:latin typeface="Times New Roman"/>
                <a:cs typeface="Times New Roman"/>
              </a:rPr>
              <a:t>пи</a:t>
            </a:r>
            <a:r>
              <a:rPr sz="600" spc="40" dirty="0">
                <a:latin typeface="Times New Roman"/>
                <a:cs typeface="Times New Roman"/>
              </a:rPr>
              <a:t>с</a:t>
            </a:r>
            <a:r>
              <a:rPr sz="600" spc="-10" dirty="0">
                <a:latin typeface="Times New Roman"/>
                <a:cs typeface="Times New Roman"/>
              </a:rPr>
              <a:t>ь</a:t>
            </a:r>
            <a:r>
              <a:rPr sz="600" spc="5" dirty="0">
                <a:latin typeface="Times New Roman"/>
                <a:cs typeface="Times New Roman"/>
              </a:rPr>
              <a:t>)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861155" y="419400"/>
            <a:ext cx="841375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15" dirty="0">
                <a:latin typeface="Times New Roman"/>
                <a:cs typeface="Times New Roman"/>
              </a:rPr>
              <a:t>(расшифровка</a:t>
            </a:r>
            <a:r>
              <a:rPr sz="600" spc="-25" dirty="0">
                <a:latin typeface="Times New Roman"/>
                <a:cs typeface="Times New Roman"/>
              </a:rPr>
              <a:t> </a:t>
            </a:r>
            <a:r>
              <a:rPr sz="600" dirty="0">
                <a:latin typeface="Times New Roman"/>
                <a:cs typeface="Times New Roman"/>
              </a:rPr>
              <a:t>подписи)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252775" y="590222"/>
            <a:ext cx="116839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20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298227" y="1829848"/>
            <a:ext cx="1532890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962025" algn="l"/>
                <a:tab pos="1519555" algn="l"/>
              </a:tabLst>
            </a:pPr>
            <a:r>
              <a:rPr sz="700" spc="10" dirty="0">
                <a:latin typeface="Times New Roman"/>
                <a:cs typeface="Times New Roman"/>
              </a:rPr>
              <a:t>Форма</a:t>
            </a:r>
            <a:r>
              <a:rPr sz="700" spc="-5" dirty="0">
                <a:latin typeface="Times New Roman"/>
                <a:cs typeface="Times New Roman"/>
              </a:rPr>
              <a:t> </a:t>
            </a:r>
            <a:r>
              <a:rPr sz="700" spc="15" dirty="0">
                <a:latin typeface="Times New Roman"/>
                <a:cs typeface="Times New Roman"/>
              </a:rPr>
              <a:t>по</a:t>
            </a:r>
            <a:r>
              <a:rPr sz="700" spc="5" dirty="0">
                <a:latin typeface="Times New Roman"/>
                <a:cs typeface="Times New Roman"/>
              </a:rPr>
              <a:t> </a:t>
            </a:r>
            <a:r>
              <a:rPr sz="700" spc="10" dirty="0">
                <a:latin typeface="Times New Roman"/>
                <a:cs typeface="Times New Roman"/>
              </a:rPr>
              <a:t>ОКУД</a:t>
            </a:r>
            <a:r>
              <a:rPr sz="70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70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0504518	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511430" y="1238619"/>
            <a:ext cx="2808605" cy="1892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50" b="1" spc="15" dirty="0">
                <a:latin typeface="Times New Roman"/>
                <a:cs typeface="Times New Roman"/>
              </a:rPr>
              <a:t>закупки</a:t>
            </a:r>
            <a:r>
              <a:rPr sz="1050" b="1" spc="5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товаров,</a:t>
            </a:r>
            <a:r>
              <a:rPr sz="1050" b="1" spc="5" dirty="0">
                <a:latin typeface="Times New Roman"/>
                <a:cs typeface="Times New Roman"/>
              </a:rPr>
              <a:t> </a:t>
            </a:r>
            <a:r>
              <a:rPr sz="1050" b="1" dirty="0">
                <a:latin typeface="Times New Roman"/>
                <a:cs typeface="Times New Roman"/>
              </a:rPr>
              <a:t>работ,</a:t>
            </a:r>
            <a:r>
              <a:rPr sz="1050" b="1" spc="5" dirty="0">
                <a:latin typeface="Times New Roman"/>
                <a:cs typeface="Times New Roman"/>
              </a:rPr>
              <a:t> услуг</a:t>
            </a:r>
            <a:r>
              <a:rPr sz="1050" b="1" dirty="0">
                <a:latin typeface="Times New Roman"/>
                <a:cs typeface="Times New Roman"/>
              </a:rPr>
              <a:t> </a:t>
            </a:r>
            <a:r>
              <a:rPr sz="1050" b="1" spc="5" dirty="0">
                <a:latin typeface="Times New Roman"/>
                <a:cs typeface="Times New Roman"/>
              </a:rPr>
              <a:t>малого </a:t>
            </a:r>
            <a:r>
              <a:rPr sz="1050" b="1" spc="10" dirty="0">
                <a:latin typeface="Times New Roman"/>
                <a:cs typeface="Times New Roman"/>
              </a:rPr>
              <a:t>объема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298975" y="1648002"/>
            <a:ext cx="240029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20" dirty="0">
                <a:latin typeface="Times New Roman"/>
                <a:cs typeface="Times New Roman"/>
              </a:rPr>
              <a:t>К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spc="10" dirty="0">
                <a:latin typeface="Times New Roman"/>
                <a:cs typeface="Times New Roman"/>
              </a:rPr>
              <a:t>ы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342819" y="2006013"/>
            <a:ext cx="116839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20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339086" y="2603266"/>
            <a:ext cx="161925" cy="1346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700" spc="5" dirty="0">
                <a:latin typeface="Times New Roman"/>
                <a:cs typeface="Times New Roman"/>
              </a:rPr>
              <a:t>383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707028" y="5287398"/>
            <a:ext cx="3031490" cy="683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9895">
              <a:lnSpc>
                <a:spcPts val="780"/>
              </a:lnSpc>
              <a:tabLst>
                <a:tab pos="1950085" algn="l"/>
                <a:tab pos="2649855" algn="l"/>
                <a:tab pos="2974340" algn="l"/>
              </a:tabLst>
            </a:pPr>
            <a:r>
              <a:rPr sz="700" spc="5" dirty="0">
                <a:latin typeface="Times New Roman"/>
                <a:cs typeface="Times New Roman"/>
              </a:rPr>
              <a:t>«	»	20	</a:t>
            </a:r>
            <a:r>
              <a:rPr sz="700" spc="-25" dirty="0">
                <a:latin typeface="Times New Roman"/>
                <a:cs typeface="Times New Roman"/>
              </a:rPr>
              <a:t>г</a:t>
            </a:r>
            <a:r>
              <a:rPr sz="700" dirty="0"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"/>
              </a:spcBef>
              <a:tabLst>
                <a:tab pos="664845" algn="l"/>
              </a:tabLst>
            </a:pPr>
            <a:r>
              <a:rPr sz="600" spc="5" dirty="0">
                <a:latin typeface="Times New Roman"/>
                <a:cs typeface="Times New Roman"/>
              </a:rPr>
              <a:t>(подпись)	</a:t>
            </a:r>
            <a:r>
              <a:rPr sz="600" spc="15" dirty="0">
                <a:latin typeface="Times New Roman"/>
                <a:cs typeface="Times New Roman"/>
              </a:rPr>
              <a:t>(расшифровка</a:t>
            </a:r>
            <a:r>
              <a:rPr sz="600" spc="-20" dirty="0">
                <a:latin typeface="Times New Roman"/>
                <a:cs typeface="Times New Roman"/>
              </a:rPr>
              <a:t> </a:t>
            </a:r>
            <a:r>
              <a:rPr sz="600" dirty="0">
                <a:latin typeface="Times New Roman"/>
                <a:cs typeface="Times New Roman"/>
              </a:rPr>
              <a:t>подписи)</a:t>
            </a:r>
            <a:endParaRPr sz="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 marL="1699895">
              <a:lnSpc>
                <a:spcPct val="100000"/>
              </a:lnSpc>
              <a:spcBef>
                <a:spcPts val="480"/>
              </a:spcBef>
              <a:tabLst>
                <a:tab pos="1950085" algn="l"/>
                <a:tab pos="2649855" algn="l"/>
                <a:tab pos="2974340" algn="l"/>
              </a:tabLst>
            </a:pPr>
            <a:r>
              <a:rPr sz="700" spc="5" dirty="0">
                <a:latin typeface="Times New Roman"/>
                <a:cs typeface="Times New Roman"/>
              </a:rPr>
              <a:t>«	»	20	</a:t>
            </a:r>
            <a:r>
              <a:rPr sz="700" spc="-25" dirty="0">
                <a:latin typeface="Times New Roman"/>
                <a:cs typeface="Times New Roman"/>
              </a:rPr>
              <a:t>г</a:t>
            </a:r>
            <a:r>
              <a:rPr sz="700" dirty="0">
                <a:latin typeface="Times New Roman"/>
                <a:cs typeface="Times New Roman"/>
              </a:rPr>
              <a:t>.</a:t>
            </a: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0"/>
              </a:spcBef>
              <a:tabLst>
                <a:tab pos="664845" algn="l"/>
              </a:tabLst>
            </a:pPr>
            <a:r>
              <a:rPr sz="600" spc="5" dirty="0">
                <a:latin typeface="Times New Roman"/>
                <a:cs typeface="Times New Roman"/>
              </a:rPr>
              <a:t>(подпись)	</a:t>
            </a:r>
            <a:r>
              <a:rPr sz="600" spc="15" dirty="0">
                <a:latin typeface="Times New Roman"/>
                <a:cs typeface="Times New Roman"/>
              </a:rPr>
              <a:t>(расшифровка</a:t>
            </a:r>
            <a:r>
              <a:rPr sz="600" spc="-20" dirty="0">
                <a:latin typeface="Times New Roman"/>
                <a:cs typeface="Times New Roman"/>
              </a:rPr>
              <a:t> </a:t>
            </a:r>
            <a:r>
              <a:rPr sz="600" dirty="0">
                <a:latin typeface="Times New Roman"/>
                <a:cs typeface="Times New Roman"/>
              </a:rPr>
              <a:t>подписи)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648015" y="5384134"/>
            <a:ext cx="438150" cy="1212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00" spc="5" dirty="0">
                <a:latin typeface="Times New Roman"/>
                <a:cs typeface="Times New Roman"/>
              </a:rPr>
              <a:t>(должность)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-4762" y="0"/>
            <a:ext cx="9149080" cy="6837680"/>
            <a:chOff x="-4762" y="0"/>
            <a:chExt cx="9149080" cy="6837680"/>
          </a:xfrm>
        </p:grpSpPr>
        <p:sp>
          <p:nvSpPr>
            <p:cNvPr id="47" name="object 47"/>
            <p:cNvSpPr/>
            <p:nvPr/>
          </p:nvSpPr>
          <p:spPr>
            <a:xfrm>
              <a:off x="4006624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03783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096668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093827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187573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184732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278477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275636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369723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366882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460627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3457787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3551532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3548691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642778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639937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733682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730842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3824587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3821746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3915719" y="282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912878" y="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68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681" y="568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840" y="429259"/>
              <a:ext cx="2997200" cy="0"/>
            </a:xfrm>
            <a:custGeom>
              <a:avLst/>
              <a:gdLst/>
              <a:ahLst/>
              <a:cxnLst/>
              <a:rect l="l" t="t" r="r" b="b"/>
              <a:pathLst>
                <a:path w="2997200">
                  <a:moveTo>
                    <a:pt x="0" y="0"/>
                  </a:moveTo>
                  <a:lnTo>
                    <a:pt x="2997014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0" y="426417"/>
              <a:ext cx="3002915" cy="5715"/>
            </a:xfrm>
            <a:custGeom>
              <a:avLst/>
              <a:gdLst/>
              <a:ahLst/>
              <a:cxnLst/>
              <a:rect l="l" t="t" r="r" b="b"/>
              <a:pathLst>
                <a:path w="3002915" h="5715">
                  <a:moveTo>
                    <a:pt x="3002695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002695" y="5682"/>
                  </a:lnTo>
                  <a:lnTo>
                    <a:pt x="300269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005536" y="2828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5">
                  <a:moveTo>
                    <a:pt x="0" y="0"/>
                  </a:moveTo>
                  <a:lnTo>
                    <a:pt x="0" y="42074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002695" y="0"/>
              <a:ext cx="5715" cy="426720"/>
            </a:xfrm>
            <a:custGeom>
              <a:avLst/>
              <a:gdLst/>
              <a:ahLst/>
              <a:cxnLst/>
              <a:rect l="l" t="t" r="r" b="b"/>
              <a:pathLst>
                <a:path w="5714" h="426720">
                  <a:moveTo>
                    <a:pt x="5681" y="0"/>
                  </a:moveTo>
                  <a:lnTo>
                    <a:pt x="0" y="0"/>
                  </a:lnTo>
                  <a:lnTo>
                    <a:pt x="0" y="426487"/>
                  </a:lnTo>
                  <a:lnTo>
                    <a:pt x="5681" y="42648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005536" y="429259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91992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002695" y="426417"/>
              <a:ext cx="1097915" cy="5715"/>
            </a:xfrm>
            <a:custGeom>
              <a:avLst/>
              <a:gdLst/>
              <a:ahLst/>
              <a:cxnLst/>
              <a:rect l="l" t="t" r="r" b="b"/>
              <a:pathLst>
                <a:path w="1097914" h="5715">
                  <a:moveTo>
                    <a:pt x="109767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097674" y="5682"/>
                  </a:lnTo>
                  <a:lnTo>
                    <a:pt x="10976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4097528" y="2828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5">
                  <a:moveTo>
                    <a:pt x="0" y="0"/>
                  </a:moveTo>
                  <a:lnTo>
                    <a:pt x="0" y="42074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4094688" y="0"/>
              <a:ext cx="5715" cy="426720"/>
            </a:xfrm>
            <a:custGeom>
              <a:avLst/>
              <a:gdLst/>
              <a:ahLst/>
              <a:cxnLst/>
              <a:rect l="l" t="t" r="r" b="b"/>
              <a:pathLst>
                <a:path w="5714" h="426720">
                  <a:moveTo>
                    <a:pt x="5681" y="0"/>
                  </a:moveTo>
                  <a:lnTo>
                    <a:pt x="0" y="0"/>
                  </a:lnTo>
                  <a:lnTo>
                    <a:pt x="0" y="426487"/>
                  </a:lnTo>
                  <a:lnTo>
                    <a:pt x="5681" y="42648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103210" y="429259"/>
              <a:ext cx="80010" cy="0"/>
            </a:xfrm>
            <a:custGeom>
              <a:avLst/>
              <a:gdLst/>
              <a:ahLst/>
              <a:cxnLst/>
              <a:rect l="l" t="t" r="r" b="b"/>
              <a:pathLst>
                <a:path w="80010">
                  <a:moveTo>
                    <a:pt x="0" y="0"/>
                  </a:moveTo>
                  <a:lnTo>
                    <a:pt x="7954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4100369" y="426417"/>
              <a:ext cx="85725" cy="5715"/>
            </a:xfrm>
            <a:custGeom>
              <a:avLst/>
              <a:gdLst/>
              <a:ahLst/>
              <a:cxnLst/>
              <a:rect l="l" t="t" r="r" b="b"/>
              <a:pathLst>
                <a:path w="85725" h="5715">
                  <a:moveTo>
                    <a:pt x="8522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5223" y="5682"/>
                  </a:lnTo>
                  <a:lnTo>
                    <a:pt x="8522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4188433" y="2828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5">
                  <a:moveTo>
                    <a:pt x="0" y="0"/>
                  </a:moveTo>
                  <a:lnTo>
                    <a:pt x="0" y="42074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4185592" y="0"/>
              <a:ext cx="5715" cy="426720"/>
            </a:xfrm>
            <a:custGeom>
              <a:avLst/>
              <a:gdLst/>
              <a:ahLst/>
              <a:cxnLst/>
              <a:rect l="l" t="t" r="r" b="b"/>
              <a:pathLst>
                <a:path w="5714" h="426720">
                  <a:moveTo>
                    <a:pt x="5681" y="0"/>
                  </a:moveTo>
                  <a:lnTo>
                    <a:pt x="0" y="0"/>
                  </a:lnTo>
                  <a:lnTo>
                    <a:pt x="0" y="426487"/>
                  </a:lnTo>
                  <a:lnTo>
                    <a:pt x="5681" y="42648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188433" y="429259"/>
              <a:ext cx="455295" cy="0"/>
            </a:xfrm>
            <a:custGeom>
              <a:avLst/>
              <a:gdLst/>
              <a:ahLst/>
              <a:cxnLst/>
              <a:rect l="l" t="t" r="r" b="b"/>
              <a:pathLst>
                <a:path w="455295">
                  <a:moveTo>
                    <a:pt x="0" y="0"/>
                  </a:moveTo>
                  <a:lnTo>
                    <a:pt x="45509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185592" y="426417"/>
              <a:ext cx="461009" cy="5715"/>
            </a:xfrm>
            <a:custGeom>
              <a:avLst/>
              <a:gdLst/>
              <a:ahLst/>
              <a:cxnLst/>
              <a:rect l="l" t="t" r="r" b="b"/>
              <a:pathLst>
                <a:path w="461010" h="5715">
                  <a:moveTo>
                    <a:pt x="46077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60773" y="5682"/>
                  </a:lnTo>
                  <a:lnTo>
                    <a:pt x="4607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4643525" y="2828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5">
                  <a:moveTo>
                    <a:pt x="0" y="0"/>
                  </a:moveTo>
                  <a:lnTo>
                    <a:pt x="0" y="42074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4640684" y="0"/>
              <a:ext cx="5715" cy="426720"/>
            </a:xfrm>
            <a:custGeom>
              <a:avLst/>
              <a:gdLst/>
              <a:ahLst/>
              <a:cxnLst/>
              <a:rect l="l" t="t" r="r" b="b"/>
              <a:pathLst>
                <a:path w="5714" h="426720">
                  <a:moveTo>
                    <a:pt x="5681" y="0"/>
                  </a:moveTo>
                  <a:lnTo>
                    <a:pt x="0" y="0"/>
                  </a:lnTo>
                  <a:lnTo>
                    <a:pt x="0" y="426487"/>
                  </a:lnTo>
                  <a:lnTo>
                    <a:pt x="5681" y="42648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4649206" y="429259"/>
              <a:ext cx="80010" cy="0"/>
            </a:xfrm>
            <a:custGeom>
              <a:avLst/>
              <a:gdLst/>
              <a:ahLst/>
              <a:cxnLst/>
              <a:rect l="l" t="t" r="r" b="b"/>
              <a:pathLst>
                <a:path w="80010">
                  <a:moveTo>
                    <a:pt x="0" y="0"/>
                  </a:moveTo>
                  <a:lnTo>
                    <a:pt x="7954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646366" y="426417"/>
              <a:ext cx="85725" cy="5715"/>
            </a:xfrm>
            <a:custGeom>
              <a:avLst/>
              <a:gdLst/>
              <a:ahLst/>
              <a:cxnLst/>
              <a:rect l="l" t="t" r="r" b="b"/>
              <a:pathLst>
                <a:path w="85725" h="5715">
                  <a:moveTo>
                    <a:pt x="8522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5223" y="5682"/>
                  </a:lnTo>
                  <a:lnTo>
                    <a:pt x="8522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4734430" y="2828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5">
                  <a:moveTo>
                    <a:pt x="0" y="0"/>
                  </a:moveTo>
                  <a:lnTo>
                    <a:pt x="0" y="42074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731589" y="0"/>
              <a:ext cx="5715" cy="426720"/>
            </a:xfrm>
            <a:custGeom>
              <a:avLst/>
              <a:gdLst/>
              <a:ahLst/>
              <a:cxnLst/>
              <a:rect l="l" t="t" r="r" b="b"/>
              <a:pathLst>
                <a:path w="5714" h="426720">
                  <a:moveTo>
                    <a:pt x="5681" y="0"/>
                  </a:moveTo>
                  <a:lnTo>
                    <a:pt x="0" y="0"/>
                  </a:lnTo>
                  <a:lnTo>
                    <a:pt x="0" y="426487"/>
                  </a:lnTo>
                  <a:lnTo>
                    <a:pt x="5681" y="42648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4734430" y="429259"/>
              <a:ext cx="1092200" cy="0"/>
            </a:xfrm>
            <a:custGeom>
              <a:avLst/>
              <a:gdLst/>
              <a:ahLst/>
              <a:cxnLst/>
              <a:rect l="l" t="t" r="r" b="b"/>
              <a:pathLst>
                <a:path w="1092200">
                  <a:moveTo>
                    <a:pt x="0" y="0"/>
                  </a:moveTo>
                  <a:lnTo>
                    <a:pt x="1091992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4731589" y="426417"/>
              <a:ext cx="1097915" cy="5715"/>
            </a:xfrm>
            <a:custGeom>
              <a:avLst/>
              <a:gdLst/>
              <a:ahLst/>
              <a:cxnLst/>
              <a:rect l="l" t="t" r="r" b="b"/>
              <a:pathLst>
                <a:path w="1097914" h="5715">
                  <a:moveTo>
                    <a:pt x="109767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097674" y="5682"/>
                  </a:lnTo>
                  <a:lnTo>
                    <a:pt x="10976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5826422" y="2828"/>
              <a:ext cx="0" cy="421005"/>
            </a:xfrm>
            <a:custGeom>
              <a:avLst/>
              <a:gdLst/>
              <a:ahLst/>
              <a:cxnLst/>
              <a:rect l="l" t="t" r="r" b="b"/>
              <a:pathLst>
                <a:path h="421005">
                  <a:moveTo>
                    <a:pt x="0" y="0"/>
                  </a:moveTo>
                  <a:lnTo>
                    <a:pt x="0" y="42074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823581" y="0"/>
              <a:ext cx="5715" cy="426720"/>
            </a:xfrm>
            <a:custGeom>
              <a:avLst/>
              <a:gdLst/>
              <a:ahLst/>
              <a:cxnLst/>
              <a:rect l="l" t="t" r="r" b="b"/>
              <a:pathLst>
                <a:path w="5714" h="426720">
                  <a:moveTo>
                    <a:pt x="5681" y="0"/>
                  </a:moveTo>
                  <a:lnTo>
                    <a:pt x="0" y="0"/>
                  </a:lnTo>
                  <a:lnTo>
                    <a:pt x="0" y="426487"/>
                  </a:lnTo>
                  <a:lnTo>
                    <a:pt x="5681" y="42648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096668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093827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187573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184732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278477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275636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369723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366882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460627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457787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551532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548691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642778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639937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733682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730842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824587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821746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915719" y="247412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4">
                  <a:moveTo>
                    <a:pt x="0" y="0"/>
                  </a:moveTo>
                  <a:lnTo>
                    <a:pt x="0" y="625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912878" y="244570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192"/>
                  </a:lnTo>
                  <a:lnTo>
                    <a:pt x="5681" y="681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4006624" y="127848"/>
              <a:ext cx="0" cy="182245"/>
            </a:xfrm>
            <a:custGeom>
              <a:avLst/>
              <a:gdLst/>
              <a:ahLst/>
              <a:cxnLst/>
              <a:rect l="l" t="t" r="r" b="b"/>
              <a:pathLst>
                <a:path h="182245">
                  <a:moveTo>
                    <a:pt x="0" y="0"/>
                  </a:moveTo>
                  <a:lnTo>
                    <a:pt x="0" y="18207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4003783" y="124949"/>
              <a:ext cx="5715" cy="187960"/>
            </a:xfrm>
            <a:custGeom>
              <a:avLst/>
              <a:gdLst/>
              <a:ahLst/>
              <a:cxnLst/>
              <a:rect l="l" t="t" r="r" b="b"/>
              <a:pathLst>
                <a:path w="5714" h="187960">
                  <a:moveTo>
                    <a:pt x="5681" y="0"/>
                  </a:moveTo>
                  <a:lnTo>
                    <a:pt x="0" y="0"/>
                  </a:lnTo>
                  <a:lnTo>
                    <a:pt x="0" y="187813"/>
                  </a:lnTo>
                  <a:lnTo>
                    <a:pt x="5681" y="18781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4279679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4276838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4370583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4367743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4461488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4458648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4552620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4549780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4825675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4822834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4916580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4913739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5007485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5004644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5098617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5095776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5189521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5186680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5280426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5277585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5371671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5368831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5462576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5459735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5553481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5550640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5644613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5641772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5735517" y="2828"/>
              <a:ext cx="0" cy="307340"/>
            </a:xfrm>
            <a:custGeom>
              <a:avLst/>
              <a:gdLst/>
              <a:ahLst/>
              <a:cxnLst/>
              <a:rect l="l" t="t" r="r" b="b"/>
              <a:pathLst>
                <a:path h="307340">
                  <a:moveTo>
                    <a:pt x="0" y="0"/>
                  </a:moveTo>
                  <a:lnTo>
                    <a:pt x="0" y="3070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5732677" y="0"/>
              <a:ext cx="5715" cy="313055"/>
            </a:xfrm>
            <a:custGeom>
              <a:avLst/>
              <a:gdLst/>
              <a:ahLst/>
              <a:cxnLst/>
              <a:rect l="l" t="t" r="r" b="b"/>
              <a:pathLst>
                <a:path w="5714" h="313055">
                  <a:moveTo>
                    <a:pt x="5681" y="0"/>
                  </a:moveTo>
                  <a:lnTo>
                    <a:pt x="0" y="0"/>
                  </a:lnTo>
                  <a:lnTo>
                    <a:pt x="0" y="312833"/>
                  </a:lnTo>
                  <a:lnTo>
                    <a:pt x="5681" y="31283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2840" y="719418"/>
              <a:ext cx="3088640" cy="0"/>
            </a:xfrm>
            <a:custGeom>
              <a:avLst/>
              <a:gdLst/>
              <a:ahLst/>
              <a:cxnLst/>
              <a:rect l="l" t="t" r="r" b="b"/>
              <a:pathLst>
                <a:path w="3088640">
                  <a:moveTo>
                    <a:pt x="0" y="0"/>
                  </a:moveTo>
                  <a:lnTo>
                    <a:pt x="3088146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0" y="716576"/>
              <a:ext cx="3094355" cy="5715"/>
            </a:xfrm>
            <a:custGeom>
              <a:avLst/>
              <a:gdLst/>
              <a:ahLst/>
              <a:cxnLst/>
              <a:rect l="l" t="t" r="r" b="b"/>
              <a:pathLst>
                <a:path w="3094355" h="5715">
                  <a:moveTo>
                    <a:pt x="3093827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093827" y="5682"/>
                  </a:lnTo>
                  <a:lnTo>
                    <a:pt x="3093827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3096668" y="53723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3093827" y="534445"/>
              <a:ext cx="5715" cy="182245"/>
            </a:xfrm>
            <a:custGeom>
              <a:avLst/>
              <a:gdLst/>
              <a:ahLst/>
              <a:cxnLst/>
              <a:rect l="l" t="t" r="r" b="b"/>
              <a:pathLst>
                <a:path w="5714" h="182245">
                  <a:moveTo>
                    <a:pt x="5681" y="0"/>
                  </a:moveTo>
                  <a:lnTo>
                    <a:pt x="0" y="0"/>
                  </a:lnTo>
                  <a:lnTo>
                    <a:pt x="0" y="182130"/>
                  </a:lnTo>
                  <a:lnTo>
                    <a:pt x="5681" y="18213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3187573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3184732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3096668" y="71941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0" y="0"/>
                  </a:moveTo>
                  <a:lnTo>
                    <a:pt x="181809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3093827" y="716576"/>
              <a:ext cx="187960" cy="5715"/>
            </a:xfrm>
            <a:custGeom>
              <a:avLst/>
              <a:gdLst/>
              <a:ahLst/>
              <a:cxnLst/>
              <a:rect l="l" t="t" r="r" b="b"/>
              <a:pathLst>
                <a:path w="187960" h="5715">
                  <a:moveTo>
                    <a:pt x="187490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87490" y="5682"/>
                  </a:lnTo>
                  <a:lnTo>
                    <a:pt x="187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3278477" y="53723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3275636" y="534445"/>
              <a:ext cx="5715" cy="182245"/>
            </a:xfrm>
            <a:custGeom>
              <a:avLst/>
              <a:gdLst/>
              <a:ahLst/>
              <a:cxnLst/>
              <a:rect l="l" t="t" r="r" b="b"/>
              <a:pathLst>
                <a:path w="5714" h="182245">
                  <a:moveTo>
                    <a:pt x="5681" y="0"/>
                  </a:moveTo>
                  <a:lnTo>
                    <a:pt x="0" y="0"/>
                  </a:lnTo>
                  <a:lnTo>
                    <a:pt x="0" y="182130"/>
                  </a:lnTo>
                  <a:lnTo>
                    <a:pt x="5681" y="18213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3284159" y="719418"/>
              <a:ext cx="170815" cy="0"/>
            </a:xfrm>
            <a:custGeom>
              <a:avLst/>
              <a:gdLst/>
              <a:ahLst/>
              <a:cxnLst/>
              <a:rect l="l" t="t" r="r" b="b"/>
              <a:pathLst>
                <a:path w="170814">
                  <a:moveTo>
                    <a:pt x="0" y="0"/>
                  </a:moveTo>
                  <a:lnTo>
                    <a:pt x="17078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3281318" y="716576"/>
              <a:ext cx="176530" cy="5715"/>
            </a:xfrm>
            <a:custGeom>
              <a:avLst/>
              <a:gdLst/>
              <a:ahLst/>
              <a:cxnLst/>
              <a:rect l="l" t="t" r="r" b="b"/>
              <a:pathLst>
                <a:path w="176529" h="5715">
                  <a:moveTo>
                    <a:pt x="17641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76411" y="5682"/>
                  </a:lnTo>
                  <a:lnTo>
                    <a:pt x="17641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3460627" y="53723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3457787" y="534445"/>
              <a:ext cx="5715" cy="182245"/>
            </a:xfrm>
            <a:custGeom>
              <a:avLst/>
              <a:gdLst/>
              <a:ahLst/>
              <a:cxnLst/>
              <a:rect l="l" t="t" r="r" b="b"/>
              <a:pathLst>
                <a:path w="5714" h="182245">
                  <a:moveTo>
                    <a:pt x="5681" y="0"/>
                  </a:moveTo>
                  <a:lnTo>
                    <a:pt x="0" y="0"/>
                  </a:lnTo>
                  <a:lnTo>
                    <a:pt x="0" y="182130"/>
                  </a:lnTo>
                  <a:lnTo>
                    <a:pt x="5681" y="18213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3551532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3548691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3642778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3639937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3733682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3730842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3824587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3821746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3915719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3912878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006624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003783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097528" y="434941"/>
              <a:ext cx="0" cy="165735"/>
            </a:xfrm>
            <a:custGeom>
              <a:avLst/>
              <a:gdLst/>
              <a:ahLst/>
              <a:cxnLst/>
              <a:rect l="l" t="t" r="r" b="b"/>
              <a:pathLst>
                <a:path h="165734">
                  <a:moveTo>
                    <a:pt x="0" y="0"/>
                  </a:moveTo>
                  <a:lnTo>
                    <a:pt x="0" y="16513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4094688" y="432157"/>
              <a:ext cx="5715" cy="170815"/>
            </a:xfrm>
            <a:custGeom>
              <a:avLst/>
              <a:gdLst/>
              <a:ahLst/>
              <a:cxnLst/>
              <a:rect l="l" t="t" r="r" b="b"/>
              <a:pathLst>
                <a:path w="5714" h="170815">
                  <a:moveTo>
                    <a:pt x="5681" y="0"/>
                  </a:moveTo>
                  <a:lnTo>
                    <a:pt x="0" y="0"/>
                  </a:lnTo>
                  <a:lnTo>
                    <a:pt x="0" y="170765"/>
                  </a:lnTo>
                  <a:lnTo>
                    <a:pt x="5681" y="17076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3460627" y="719418"/>
              <a:ext cx="728345" cy="0"/>
            </a:xfrm>
            <a:custGeom>
              <a:avLst/>
              <a:gdLst/>
              <a:ahLst/>
              <a:cxnLst/>
              <a:rect l="l" t="t" r="r" b="b"/>
              <a:pathLst>
                <a:path w="728345">
                  <a:moveTo>
                    <a:pt x="0" y="0"/>
                  </a:moveTo>
                  <a:lnTo>
                    <a:pt x="727805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3457787" y="716576"/>
              <a:ext cx="734060" cy="5715"/>
            </a:xfrm>
            <a:custGeom>
              <a:avLst/>
              <a:gdLst/>
              <a:ahLst/>
              <a:cxnLst/>
              <a:rect l="l" t="t" r="r" b="b"/>
              <a:pathLst>
                <a:path w="734060" h="5715">
                  <a:moveTo>
                    <a:pt x="733487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733487" y="5682"/>
                  </a:lnTo>
                  <a:lnTo>
                    <a:pt x="733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4188433" y="434941"/>
              <a:ext cx="0" cy="279400"/>
            </a:xfrm>
            <a:custGeom>
              <a:avLst/>
              <a:gdLst/>
              <a:ahLst/>
              <a:cxnLst/>
              <a:rect l="l" t="t" r="r" b="b"/>
              <a:pathLst>
                <a:path h="279400">
                  <a:moveTo>
                    <a:pt x="0" y="0"/>
                  </a:moveTo>
                  <a:lnTo>
                    <a:pt x="0" y="2787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4185592" y="432157"/>
              <a:ext cx="5715" cy="284480"/>
            </a:xfrm>
            <a:custGeom>
              <a:avLst/>
              <a:gdLst/>
              <a:ahLst/>
              <a:cxnLst/>
              <a:rect l="l" t="t" r="r" b="b"/>
              <a:pathLst>
                <a:path w="5714" h="284480">
                  <a:moveTo>
                    <a:pt x="5681" y="0"/>
                  </a:moveTo>
                  <a:lnTo>
                    <a:pt x="0" y="0"/>
                  </a:lnTo>
                  <a:lnTo>
                    <a:pt x="0" y="284419"/>
                  </a:lnTo>
                  <a:lnTo>
                    <a:pt x="5681" y="2844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4279679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4276838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4194115" y="719418"/>
              <a:ext cx="170815" cy="0"/>
            </a:xfrm>
            <a:custGeom>
              <a:avLst/>
              <a:gdLst/>
              <a:ahLst/>
              <a:cxnLst/>
              <a:rect l="l" t="t" r="r" b="b"/>
              <a:pathLst>
                <a:path w="170814">
                  <a:moveTo>
                    <a:pt x="0" y="0"/>
                  </a:moveTo>
                  <a:lnTo>
                    <a:pt x="17078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4191274" y="716576"/>
              <a:ext cx="176530" cy="5715"/>
            </a:xfrm>
            <a:custGeom>
              <a:avLst/>
              <a:gdLst/>
              <a:ahLst/>
              <a:cxnLst/>
              <a:rect l="l" t="t" r="r" b="b"/>
              <a:pathLst>
                <a:path w="176529" h="5715">
                  <a:moveTo>
                    <a:pt x="17641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76411" y="5682"/>
                  </a:lnTo>
                  <a:lnTo>
                    <a:pt x="17641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4370583" y="53723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4367743" y="534445"/>
              <a:ext cx="5715" cy="182245"/>
            </a:xfrm>
            <a:custGeom>
              <a:avLst/>
              <a:gdLst/>
              <a:ahLst/>
              <a:cxnLst/>
              <a:rect l="l" t="t" r="r" b="b"/>
              <a:pathLst>
                <a:path w="5714" h="182245">
                  <a:moveTo>
                    <a:pt x="5681" y="0"/>
                  </a:moveTo>
                  <a:lnTo>
                    <a:pt x="0" y="0"/>
                  </a:lnTo>
                  <a:lnTo>
                    <a:pt x="0" y="182130"/>
                  </a:lnTo>
                  <a:lnTo>
                    <a:pt x="5681" y="18213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4461488" y="537230"/>
              <a:ext cx="0" cy="62865"/>
            </a:xfrm>
            <a:custGeom>
              <a:avLst/>
              <a:gdLst/>
              <a:ahLst/>
              <a:cxnLst/>
              <a:rect l="l" t="t" r="r" b="b"/>
              <a:pathLst>
                <a:path h="62865">
                  <a:moveTo>
                    <a:pt x="0" y="0"/>
                  </a:moveTo>
                  <a:lnTo>
                    <a:pt x="0" y="6285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4458648" y="534445"/>
              <a:ext cx="5715" cy="68580"/>
            </a:xfrm>
            <a:custGeom>
              <a:avLst/>
              <a:gdLst/>
              <a:ahLst/>
              <a:cxnLst/>
              <a:rect l="l" t="t" r="r" b="b"/>
              <a:pathLst>
                <a:path w="5714" h="68579">
                  <a:moveTo>
                    <a:pt x="5681" y="0"/>
                  </a:moveTo>
                  <a:lnTo>
                    <a:pt x="0" y="0"/>
                  </a:lnTo>
                  <a:lnTo>
                    <a:pt x="0" y="68476"/>
                  </a:lnTo>
                  <a:lnTo>
                    <a:pt x="5681" y="684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4370583" y="719418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0" y="0"/>
                  </a:moveTo>
                  <a:lnTo>
                    <a:pt x="182036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4367743" y="716576"/>
              <a:ext cx="187960" cy="5715"/>
            </a:xfrm>
            <a:custGeom>
              <a:avLst/>
              <a:gdLst/>
              <a:ahLst/>
              <a:cxnLst/>
              <a:rect l="l" t="t" r="r" b="b"/>
              <a:pathLst>
                <a:path w="187960" h="5715">
                  <a:moveTo>
                    <a:pt x="187775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87775" y="5682"/>
                  </a:lnTo>
                  <a:lnTo>
                    <a:pt x="1877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4552620" y="537230"/>
              <a:ext cx="0" cy="176530"/>
            </a:xfrm>
            <a:custGeom>
              <a:avLst/>
              <a:gdLst/>
              <a:ahLst/>
              <a:cxnLst/>
              <a:rect l="l" t="t" r="r" b="b"/>
              <a:pathLst>
                <a:path h="176529">
                  <a:moveTo>
                    <a:pt x="0" y="0"/>
                  </a:moveTo>
                  <a:lnTo>
                    <a:pt x="0" y="17650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4549780" y="534445"/>
              <a:ext cx="5715" cy="182245"/>
            </a:xfrm>
            <a:custGeom>
              <a:avLst/>
              <a:gdLst/>
              <a:ahLst/>
              <a:cxnLst/>
              <a:rect l="l" t="t" r="r" b="b"/>
              <a:pathLst>
                <a:path w="5714" h="182245">
                  <a:moveTo>
                    <a:pt x="5681" y="0"/>
                  </a:moveTo>
                  <a:lnTo>
                    <a:pt x="0" y="0"/>
                  </a:lnTo>
                  <a:lnTo>
                    <a:pt x="0" y="182130"/>
                  </a:lnTo>
                  <a:lnTo>
                    <a:pt x="5681" y="18213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4643525" y="434941"/>
              <a:ext cx="0" cy="165735"/>
            </a:xfrm>
            <a:custGeom>
              <a:avLst/>
              <a:gdLst/>
              <a:ahLst/>
              <a:cxnLst/>
              <a:rect l="l" t="t" r="r" b="b"/>
              <a:pathLst>
                <a:path h="165734">
                  <a:moveTo>
                    <a:pt x="0" y="0"/>
                  </a:moveTo>
                  <a:lnTo>
                    <a:pt x="0" y="16513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4640684" y="432157"/>
              <a:ext cx="5715" cy="170815"/>
            </a:xfrm>
            <a:custGeom>
              <a:avLst/>
              <a:gdLst/>
              <a:ahLst/>
              <a:cxnLst/>
              <a:rect l="l" t="t" r="r" b="b"/>
              <a:pathLst>
                <a:path w="5714" h="170815">
                  <a:moveTo>
                    <a:pt x="5681" y="0"/>
                  </a:moveTo>
                  <a:lnTo>
                    <a:pt x="0" y="0"/>
                  </a:lnTo>
                  <a:lnTo>
                    <a:pt x="0" y="170765"/>
                  </a:lnTo>
                  <a:lnTo>
                    <a:pt x="5681" y="17076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2840" y="1248137"/>
              <a:ext cx="3361690" cy="0"/>
            </a:xfrm>
            <a:custGeom>
              <a:avLst/>
              <a:gdLst/>
              <a:ahLst/>
              <a:cxnLst/>
              <a:rect l="l" t="t" r="r" b="b"/>
              <a:pathLst>
                <a:path w="3361690">
                  <a:moveTo>
                    <a:pt x="0" y="0"/>
                  </a:moveTo>
                  <a:lnTo>
                    <a:pt x="336120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0" y="1245296"/>
              <a:ext cx="3367404" cy="5715"/>
            </a:xfrm>
            <a:custGeom>
              <a:avLst/>
              <a:gdLst/>
              <a:ahLst/>
              <a:cxnLst/>
              <a:rect l="l" t="t" r="r" b="b"/>
              <a:pathLst>
                <a:path w="3367404" h="5715">
                  <a:moveTo>
                    <a:pt x="336688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366882" y="5682"/>
                  </a:lnTo>
                  <a:lnTo>
                    <a:pt x="336688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3369723" y="1248137"/>
              <a:ext cx="636905" cy="0"/>
            </a:xfrm>
            <a:custGeom>
              <a:avLst/>
              <a:gdLst/>
              <a:ahLst/>
              <a:cxnLst/>
              <a:rect l="l" t="t" r="r" b="b"/>
              <a:pathLst>
                <a:path w="636904">
                  <a:moveTo>
                    <a:pt x="0" y="0"/>
                  </a:moveTo>
                  <a:lnTo>
                    <a:pt x="63690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3366882" y="1245296"/>
              <a:ext cx="642620" cy="5715"/>
            </a:xfrm>
            <a:custGeom>
              <a:avLst/>
              <a:gdLst/>
              <a:ahLst/>
              <a:cxnLst/>
              <a:rect l="l" t="t" r="r" b="b"/>
              <a:pathLst>
                <a:path w="642620" h="5715">
                  <a:moveTo>
                    <a:pt x="64258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642582" y="5682"/>
                  </a:lnTo>
                  <a:lnTo>
                    <a:pt x="6425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93745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90904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184934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182093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4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275838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272998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4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366743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363902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4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457932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455091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48837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45996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39741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636900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730930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728089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821835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818994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912739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909899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1003644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1000803" y="0"/>
              <a:ext cx="6350" cy="1251585"/>
            </a:xfrm>
            <a:custGeom>
              <a:avLst/>
              <a:gdLst/>
              <a:ahLst/>
              <a:cxnLst/>
              <a:rect l="l" t="t" r="r" b="b"/>
              <a:pathLst>
                <a:path w="6350" h="1251585">
                  <a:moveTo>
                    <a:pt x="5965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965" y="1251105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1094833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1091992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1185738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1182897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1276642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1273801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1367774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1364933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1458793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1455952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1549697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1546856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5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1640829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1637988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4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1731734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1728893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4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1822639" y="2828"/>
              <a:ext cx="0" cy="1245870"/>
            </a:xfrm>
            <a:custGeom>
              <a:avLst/>
              <a:gdLst/>
              <a:ahLst/>
              <a:cxnLst/>
              <a:rect l="l" t="t" r="r" b="b"/>
              <a:pathLst>
                <a:path h="1245870">
                  <a:moveTo>
                    <a:pt x="0" y="0"/>
                  </a:moveTo>
                  <a:lnTo>
                    <a:pt x="0" y="12453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1819798" y="0"/>
              <a:ext cx="5715" cy="1251585"/>
            </a:xfrm>
            <a:custGeom>
              <a:avLst/>
              <a:gdLst/>
              <a:ahLst/>
              <a:cxnLst/>
              <a:rect l="l" t="t" r="r" b="b"/>
              <a:pathLst>
                <a:path w="5714" h="1251585">
                  <a:moveTo>
                    <a:pt x="5681" y="0"/>
                  </a:moveTo>
                  <a:lnTo>
                    <a:pt x="0" y="0"/>
                  </a:lnTo>
                  <a:lnTo>
                    <a:pt x="0" y="1251105"/>
                  </a:lnTo>
                  <a:lnTo>
                    <a:pt x="5681" y="125110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1913884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1911043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2004789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2001948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2095693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2092853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2186826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2183985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2277730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2274890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2368635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2365794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2459881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2457040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2550785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2547944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2641690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2638849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2732595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2729754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2823727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2820886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2914631" y="2828"/>
              <a:ext cx="0" cy="1075055"/>
            </a:xfrm>
            <a:custGeom>
              <a:avLst/>
              <a:gdLst/>
              <a:ahLst/>
              <a:cxnLst/>
              <a:rect l="l" t="t" r="r" b="b"/>
              <a:pathLst>
                <a:path h="1075055">
                  <a:moveTo>
                    <a:pt x="0" y="0"/>
                  </a:moveTo>
                  <a:lnTo>
                    <a:pt x="0" y="107482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2911790" y="0"/>
              <a:ext cx="5715" cy="1080770"/>
            </a:xfrm>
            <a:custGeom>
              <a:avLst/>
              <a:gdLst/>
              <a:ahLst/>
              <a:cxnLst/>
              <a:rect l="l" t="t" r="r" b="b"/>
              <a:pathLst>
                <a:path w="5714" h="1080770">
                  <a:moveTo>
                    <a:pt x="5681" y="0"/>
                  </a:moveTo>
                  <a:lnTo>
                    <a:pt x="0" y="0"/>
                  </a:lnTo>
                  <a:lnTo>
                    <a:pt x="0" y="1080567"/>
                  </a:lnTo>
                  <a:lnTo>
                    <a:pt x="5681" y="108056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3005536" y="434941"/>
              <a:ext cx="0" cy="643255"/>
            </a:xfrm>
            <a:custGeom>
              <a:avLst/>
              <a:gdLst/>
              <a:ahLst/>
              <a:cxnLst/>
              <a:rect l="l" t="t" r="r" b="b"/>
              <a:pathLst>
                <a:path h="643255">
                  <a:moveTo>
                    <a:pt x="0" y="0"/>
                  </a:moveTo>
                  <a:lnTo>
                    <a:pt x="0" y="64271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3002695" y="432100"/>
              <a:ext cx="5715" cy="648970"/>
            </a:xfrm>
            <a:custGeom>
              <a:avLst/>
              <a:gdLst/>
              <a:ahLst/>
              <a:cxnLst/>
              <a:rect l="l" t="t" r="r" b="b"/>
              <a:pathLst>
                <a:path w="5714" h="648969">
                  <a:moveTo>
                    <a:pt x="5681" y="0"/>
                  </a:moveTo>
                  <a:lnTo>
                    <a:pt x="0" y="0"/>
                  </a:lnTo>
                  <a:lnTo>
                    <a:pt x="0" y="648397"/>
                  </a:lnTo>
                  <a:lnTo>
                    <a:pt x="5681" y="64839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3096668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3093827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3187573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3184732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3278477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3275636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3369723" y="537230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522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3366882" y="534389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3460627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3457787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3551532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3548691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3642778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3639937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3733682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3730842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3824587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3821746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3915719" y="725100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59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3912878" y="722202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4006624" y="725100"/>
              <a:ext cx="0" cy="517525"/>
            </a:xfrm>
            <a:custGeom>
              <a:avLst/>
              <a:gdLst/>
              <a:ahLst/>
              <a:cxnLst/>
              <a:rect l="l" t="t" r="r" b="b"/>
              <a:pathLst>
                <a:path h="517525">
                  <a:moveTo>
                    <a:pt x="0" y="0"/>
                  </a:moveTo>
                  <a:lnTo>
                    <a:pt x="0" y="5173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4003783" y="722202"/>
              <a:ext cx="5715" cy="523240"/>
            </a:xfrm>
            <a:custGeom>
              <a:avLst/>
              <a:gdLst/>
              <a:ahLst/>
              <a:cxnLst/>
              <a:rect l="l" t="t" r="r" b="b"/>
              <a:pathLst>
                <a:path w="5714" h="523240">
                  <a:moveTo>
                    <a:pt x="5681" y="0"/>
                  </a:moveTo>
                  <a:lnTo>
                    <a:pt x="0" y="0"/>
                  </a:lnTo>
                  <a:lnTo>
                    <a:pt x="0" y="523093"/>
                  </a:lnTo>
                  <a:lnTo>
                    <a:pt x="5681" y="52309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4097528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4094688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4188433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4185592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4279679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4276838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4370583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4367743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4461488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4458648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4552620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4549780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4643525" y="725100"/>
              <a:ext cx="0" cy="523240"/>
            </a:xfrm>
            <a:custGeom>
              <a:avLst/>
              <a:gdLst/>
              <a:ahLst/>
              <a:cxnLst/>
              <a:rect l="l" t="t" r="r" b="b"/>
              <a:pathLst>
                <a:path h="523240">
                  <a:moveTo>
                    <a:pt x="0" y="0"/>
                  </a:moveTo>
                  <a:lnTo>
                    <a:pt x="0" y="5230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4640684" y="722202"/>
              <a:ext cx="5715" cy="528955"/>
            </a:xfrm>
            <a:custGeom>
              <a:avLst/>
              <a:gdLst/>
              <a:ahLst/>
              <a:cxnLst/>
              <a:rect l="l" t="t" r="r" b="b"/>
              <a:pathLst>
                <a:path w="5714" h="528955">
                  <a:moveTo>
                    <a:pt x="5681" y="0"/>
                  </a:moveTo>
                  <a:lnTo>
                    <a:pt x="0" y="0"/>
                  </a:lnTo>
                  <a:lnTo>
                    <a:pt x="0" y="528776"/>
                  </a:lnTo>
                  <a:lnTo>
                    <a:pt x="5681" y="52877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4734430" y="434941"/>
              <a:ext cx="0" cy="813435"/>
            </a:xfrm>
            <a:custGeom>
              <a:avLst/>
              <a:gdLst/>
              <a:ahLst/>
              <a:cxnLst/>
              <a:rect l="l" t="t" r="r" b="b"/>
              <a:pathLst>
                <a:path h="813435">
                  <a:moveTo>
                    <a:pt x="0" y="0"/>
                  </a:moveTo>
                  <a:lnTo>
                    <a:pt x="0" y="81319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4731589" y="432100"/>
              <a:ext cx="5715" cy="819150"/>
            </a:xfrm>
            <a:custGeom>
              <a:avLst/>
              <a:gdLst/>
              <a:ahLst/>
              <a:cxnLst/>
              <a:rect l="l" t="t" r="r" b="b"/>
              <a:pathLst>
                <a:path w="5714" h="819150">
                  <a:moveTo>
                    <a:pt x="5681" y="0"/>
                  </a:moveTo>
                  <a:lnTo>
                    <a:pt x="0" y="0"/>
                  </a:lnTo>
                  <a:lnTo>
                    <a:pt x="0" y="818878"/>
                  </a:lnTo>
                  <a:lnTo>
                    <a:pt x="5681" y="81887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4825675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4822834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4916580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4913739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5007485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5004644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5098617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5095776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5189521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5186680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5280426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5277585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5371671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5368831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5462576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5459735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5553481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5550640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5644613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5641772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5735517" y="537230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5732677" y="534389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5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2840" y="1657633"/>
              <a:ext cx="4999355" cy="0"/>
            </a:xfrm>
            <a:custGeom>
              <a:avLst/>
              <a:gdLst/>
              <a:ahLst/>
              <a:cxnLst/>
              <a:rect l="l" t="t" r="r" b="b"/>
              <a:pathLst>
                <a:path w="4999355">
                  <a:moveTo>
                    <a:pt x="0" y="0"/>
                  </a:moveTo>
                  <a:lnTo>
                    <a:pt x="499896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0" y="1654792"/>
              <a:ext cx="5005070" cy="5715"/>
            </a:xfrm>
            <a:custGeom>
              <a:avLst/>
              <a:gdLst/>
              <a:ahLst/>
              <a:cxnLst/>
              <a:rect l="l" t="t" r="r" b="b"/>
              <a:pathLst>
                <a:path w="5005070" h="5714">
                  <a:moveTo>
                    <a:pt x="500464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004644" y="5682"/>
                  </a:lnTo>
                  <a:lnTo>
                    <a:pt x="500464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5007485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5004644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5013166" y="1657633"/>
              <a:ext cx="813435" cy="0"/>
            </a:xfrm>
            <a:custGeom>
              <a:avLst/>
              <a:gdLst/>
              <a:ahLst/>
              <a:cxnLst/>
              <a:rect l="l" t="t" r="r" b="b"/>
              <a:pathLst>
                <a:path w="813435">
                  <a:moveTo>
                    <a:pt x="0" y="0"/>
                  </a:moveTo>
                  <a:lnTo>
                    <a:pt x="813256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5010325" y="1654792"/>
              <a:ext cx="819150" cy="5715"/>
            </a:xfrm>
            <a:custGeom>
              <a:avLst/>
              <a:gdLst/>
              <a:ahLst/>
              <a:cxnLst/>
              <a:rect l="l" t="t" r="r" b="b"/>
              <a:pathLst>
                <a:path w="819150" h="5714">
                  <a:moveTo>
                    <a:pt x="81899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18994" y="5682"/>
                  </a:lnTo>
                  <a:lnTo>
                    <a:pt x="8189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5826422" y="434941"/>
              <a:ext cx="0" cy="1217295"/>
            </a:xfrm>
            <a:custGeom>
              <a:avLst/>
              <a:gdLst/>
              <a:ahLst/>
              <a:cxnLst/>
              <a:rect l="l" t="t" r="r" b="b"/>
              <a:pathLst>
                <a:path h="1217295">
                  <a:moveTo>
                    <a:pt x="0" y="0"/>
                  </a:moveTo>
                  <a:lnTo>
                    <a:pt x="0" y="12170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5823581" y="432100"/>
              <a:ext cx="5715" cy="1223010"/>
            </a:xfrm>
            <a:custGeom>
              <a:avLst/>
              <a:gdLst/>
              <a:ahLst/>
              <a:cxnLst/>
              <a:rect l="l" t="t" r="r" b="b"/>
              <a:pathLst>
                <a:path w="5714" h="1223010">
                  <a:moveTo>
                    <a:pt x="5681" y="0"/>
                  </a:moveTo>
                  <a:lnTo>
                    <a:pt x="0" y="0"/>
                  </a:lnTo>
                  <a:lnTo>
                    <a:pt x="0" y="1222692"/>
                  </a:lnTo>
                  <a:lnTo>
                    <a:pt x="5681" y="122269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2840" y="1782880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0" y="1780039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5007485" y="1657633"/>
              <a:ext cx="0" cy="114300"/>
            </a:xfrm>
            <a:custGeom>
              <a:avLst/>
              <a:gdLst/>
              <a:ahLst/>
              <a:cxnLst/>
              <a:rect l="l" t="t" r="r" b="b"/>
              <a:pathLst>
                <a:path h="114300">
                  <a:moveTo>
                    <a:pt x="0" y="0"/>
                  </a:moveTo>
                  <a:lnTo>
                    <a:pt x="0" y="113881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5004638" y="1654746"/>
              <a:ext cx="824865" cy="131445"/>
            </a:xfrm>
            <a:custGeom>
              <a:avLst/>
              <a:gdLst/>
              <a:ahLst/>
              <a:cxnLst/>
              <a:rect l="l" t="t" r="r" b="b"/>
              <a:pathLst>
                <a:path w="824864" h="131444">
                  <a:moveTo>
                    <a:pt x="5676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76" y="119621"/>
                  </a:lnTo>
                  <a:lnTo>
                    <a:pt x="5676" y="0"/>
                  </a:lnTo>
                  <a:close/>
                </a:path>
                <a:path w="824864" h="131444">
                  <a:moveTo>
                    <a:pt x="824674" y="119621"/>
                  </a:moveTo>
                  <a:lnTo>
                    <a:pt x="5676" y="119621"/>
                  </a:lnTo>
                  <a:lnTo>
                    <a:pt x="5676" y="130987"/>
                  </a:lnTo>
                  <a:lnTo>
                    <a:pt x="824674" y="130987"/>
                  </a:lnTo>
                  <a:lnTo>
                    <a:pt x="824674" y="1196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5826422" y="1663316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198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5823581" y="1660418"/>
              <a:ext cx="5715" cy="114300"/>
            </a:xfrm>
            <a:custGeom>
              <a:avLst/>
              <a:gdLst/>
              <a:ahLst/>
              <a:cxnLst/>
              <a:rect l="l" t="t" r="r" b="b"/>
              <a:pathLst>
                <a:path w="5714" h="114300">
                  <a:moveTo>
                    <a:pt x="5681" y="0"/>
                  </a:moveTo>
                  <a:lnTo>
                    <a:pt x="0" y="0"/>
                  </a:lnTo>
                  <a:lnTo>
                    <a:pt x="0" y="113938"/>
                  </a:lnTo>
                  <a:lnTo>
                    <a:pt x="5681" y="11393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2840" y="1839707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0" y="1836866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4370583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4367743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4461488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4458648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4552620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4549780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4643525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4640684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4734430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4731589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4825675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4822834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4916580" y="1424642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0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4913739" y="1421744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2840" y="1959044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0" y="1956203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2840" y="2015871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0" y="2013030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2840" y="2135549"/>
              <a:ext cx="2178685" cy="0"/>
            </a:xfrm>
            <a:custGeom>
              <a:avLst/>
              <a:gdLst/>
              <a:ahLst/>
              <a:cxnLst/>
              <a:rect l="l" t="t" r="r" b="b"/>
              <a:pathLst>
                <a:path w="2178685">
                  <a:moveTo>
                    <a:pt x="0" y="0"/>
                  </a:moveTo>
                  <a:lnTo>
                    <a:pt x="2178303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0" y="2132708"/>
              <a:ext cx="2184400" cy="5715"/>
            </a:xfrm>
            <a:custGeom>
              <a:avLst/>
              <a:gdLst/>
              <a:ahLst/>
              <a:cxnLst/>
              <a:rect l="l" t="t" r="r" b="b"/>
              <a:pathLst>
                <a:path w="2184400" h="5714">
                  <a:moveTo>
                    <a:pt x="2183985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2183985" y="5682"/>
                  </a:lnTo>
                  <a:lnTo>
                    <a:pt x="218398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2186826" y="213554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4">
                  <a:moveTo>
                    <a:pt x="0" y="0"/>
                  </a:moveTo>
                  <a:lnTo>
                    <a:pt x="181809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2183985" y="2132708"/>
              <a:ext cx="187960" cy="5715"/>
            </a:xfrm>
            <a:custGeom>
              <a:avLst/>
              <a:gdLst/>
              <a:ahLst/>
              <a:cxnLst/>
              <a:rect l="l" t="t" r="r" b="b"/>
              <a:pathLst>
                <a:path w="187960" h="5714">
                  <a:moveTo>
                    <a:pt x="187490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87490" y="5682"/>
                  </a:lnTo>
                  <a:lnTo>
                    <a:pt x="18749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2374316" y="2135549"/>
              <a:ext cx="170815" cy="0"/>
            </a:xfrm>
            <a:custGeom>
              <a:avLst/>
              <a:gdLst/>
              <a:ahLst/>
              <a:cxnLst/>
              <a:rect l="l" t="t" r="r" b="b"/>
              <a:pathLst>
                <a:path w="170814">
                  <a:moveTo>
                    <a:pt x="0" y="0"/>
                  </a:moveTo>
                  <a:lnTo>
                    <a:pt x="17078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2371476" y="2132708"/>
              <a:ext cx="176530" cy="5715"/>
            </a:xfrm>
            <a:custGeom>
              <a:avLst/>
              <a:gdLst/>
              <a:ahLst/>
              <a:cxnLst/>
              <a:rect l="l" t="t" r="r" b="b"/>
              <a:pathLst>
                <a:path w="176530" h="5714">
                  <a:moveTo>
                    <a:pt x="17641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76411" y="5682"/>
                  </a:lnTo>
                  <a:lnTo>
                    <a:pt x="17641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2550785" y="2135549"/>
              <a:ext cx="727710" cy="0"/>
            </a:xfrm>
            <a:custGeom>
              <a:avLst/>
              <a:gdLst/>
              <a:ahLst/>
              <a:cxnLst/>
              <a:rect l="l" t="t" r="r" b="b"/>
              <a:pathLst>
                <a:path w="727710">
                  <a:moveTo>
                    <a:pt x="0" y="0"/>
                  </a:moveTo>
                  <a:lnTo>
                    <a:pt x="727692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2547944" y="2132708"/>
              <a:ext cx="734060" cy="5715"/>
            </a:xfrm>
            <a:custGeom>
              <a:avLst/>
              <a:gdLst/>
              <a:ahLst/>
              <a:cxnLst/>
              <a:rect l="l" t="t" r="r" b="b"/>
              <a:pathLst>
                <a:path w="734060" h="5714">
                  <a:moveTo>
                    <a:pt x="733487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733487" y="5682"/>
                  </a:lnTo>
                  <a:lnTo>
                    <a:pt x="7334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3284159" y="2135549"/>
              <a:ext cx="170815" cy="0"/>
            </a:xfrm>
            <a:custGeom>
              <a:avLst/>
              <a:gdLst/>
              <a:ahLst/>
              <a:cxnLst/>
              <a:rect l="l" t="t" r="r" b="b"/>
              <a:pathLst>
                <a:path w="170814">
                  <a:moveTo>
                    <a:pt x="0" y="0"/>
                  </a:moveTo>
                  <a:lnTo>
                    <a:pt x="17078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3281318" y="2132708"/>
              <a:ext cx="176530" cy="5715"/>
            </a:xfrm>
            <a:custGeom>
              <a:avLst/>
              <a:gdLst/>
              <a:ahLst/>
              <a:cxnLst/>
              <a:rect l="l" t="t" r="r" b="b"/>
              <a:pathLst>
                <a:path w="176529" h="5714">
                  <a:moveTo>
                    <a:pt x="17641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76411" y="5682"/>
                  </a:lnTo>
                  <a:lnTo>
                    <a:pt x="17641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3460627" y="2135549"/>
              <a:ext cx="182245" cy="0"/>
            </a:xfrm>
            <a:custGeom>
              <a:avLst/>
              <a:gdLst/>
              <a:ahLst/>
              <a:cxnLst/>
              <a:rect l="l" t="t" r="r" b="b"/>
              <a:pathLst>
                <a:path w="182245">
                  <a:moveTo>
                    <a:pt x="0" y="0"/>
                  </a:moveTo>
                  <a:lnTo>
                    <a:pt x="18215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3457787" y="2132708"/>
              <a:ext cx="187960" cy="5715"/>
            </a:xfrm>
            <a:custGeom>
              <a:avLst/>
              <a:gdLst/>
              <a:ahLst/>
              <a:cxnLst/>
              <a:rect l="l" t="t" r="r" b="b"/>
              <a:pathLst>
                <a:path w="187960" h="5714">
                  <a:moveTo>
                    <a:pt x="187775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87775" y="5682"/>
                  </a:lnTo>
                  <a:lnTo>
                    <a:pt x="18777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3648459" y="2135549"/>
              <a:ext cx="1348105" cy="0"/>
            </a:xfrm>
            <a:custGeom>
              <a:avLst/>
              <a:gdLst/>
              <a:ahLst/>
              <a:cxnLst/>
              <a:rect l="l" t="t" r="r" b="b"/>
              <a:pathLst>
                <a:path w="1348104">
                  <a:moveTo>
                    <a:pt x="0" y="0"/>
                  </a:moveTo>
                  <a:lnTo>
                    <a:pt x="134766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3645618" y="2132708"/>
              <a:ext cx="1353820" cy="5715"/>
            </a:xfrm>
            <a:custGeom>
              <a:avLst/>
              <a:gdLst/>
              <a:ahLst/>
              <a:cxnLst/>
              <a:rect l="l" t="t" r="r" b="b"/>
              <a:pathLst>
                <a:path w="1353820" h="5714">
                  <a:moveTo>
                    <a:pt x="135334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353343" y="5682"/>
                  </a:lnTo>
                  <a:lnTo>
                    <a:pt x="135334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5013166" y="2135549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1893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5010325" y="2132708"/>
              <a:ext cx="807720" cy="5715"/>
            </a:xfrm>
            <a:custGeom>
              <a:avLst/>
              <a:gdLst/>
              <a:ahLst/>
              <a:cxnLst/>
              <a:rect l="l" t="t" r="r" b="b"/>
              <a:pathLst>
                <a:path w="807720" h="5714">
                  <a:moveTo>
                    <a:pt x="80763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07631" y="5682"/>
                  </a:lnTo>
                  <a:lnTo>
                    <a:pt x="8076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2840" y="2254886"/>
              <a:ext cx="1546860" cy="0"/>
            </a:xfrm>
            <a:custGeom>
              <a:avLst/>
              <a:gdLst/>
              <a:ahLst/>
              <a:cxnLst/>
              <a:rect l="l" t="t" r="r" b="b"/>
              <a:pathLst>
                <a:path w="1546860">
                  <a:moveTo>
                    <a:pt x="0" y="0"/>
                  </a:moveTo>
                  <a:lnTo>
                    <a:pt x="1546856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0" y="2252045"/>
              <a:ext cx="1552575" cy="5715"/>
            </a:xfrm>
            <a:custGeom>
              <a:avLst/>
              <a:gdLst/>
              <a:ahLst/>
              <a:cxnLst/>
              <a:rect l="l" t="t" r="r" b="b"/>
              <a:pathLst>
                <a:path w="1552575" h="5714">
                  <a:moveTo>
                    <a:pt x="1552538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552538" y="5682"/>
                  </a:lnTo>
                  <a:lnTo>
                    <a:pt x="1552538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4461488" y="1964727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082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4458648" y="1961943"/>
              <a:ext cx="5715" cy="176530"/>
            </a:xfrm>
            <a:custGeom>
              <a:avLst/>
              <a:gdLst/>
              <a:ahLst/>
              <a:cxnLst/>
              <a:rect l="l" t="t" r="r" b="b"/>
              <a:pathLst>
                <a:path w="5714" h="176530">
                  <a:moveTo>
                    <a:pt x="5681" y="0"/>
                  </a:moveTo>
                  <a:lnTo>
                    <a:pt x="0" y="0"/>
                  </a:lnTo>
                  <a:lnTo>
                    <a:pt x="0" y="176448"/>
                  </a:lnTo>
                  <a:lnTo>
                    <a:pt x="5681" y="17644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4552620" y="1964727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082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4549780" y="1961943"/>
              <a:ext cx="5715" cy="176530"/>
            </a:xfrm>
            <a:custGeom>
              <a:avLst/>
              <a:gdLst/>
              <a:ahLst/>
              <a:cxnLst/>
              <a:rect l="l" t="t" r="r" b="b"/>
              <a:pathLst>
                <a:path w="5714" h="176530">
                  <a:moveTo>
                    <a:pt x="5681" y="0"/>
                  </a:moveTo>
                  <a:lnTo>
                    <a:pt x="0" y="0"/>
                  </a:lnTo>
                  <a:lnTo>
                    <a:pt x="0" y="176448"/>
                  </a:lnTo>
                  <a:lnTo>
                    <a:pt x="5681" y="17644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4643525" y="1964727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082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4640684" y="1961943"/>
              <a:ext cx="5715" cy="176530"/>
            </a:xfrm>
            <a:custGeom>
              <a:avLst/>
              <a:gdLst/>
              <a:ahLst/>
              <a:cxnLst/>
              <a:rect l="l" t="t" r="r" b="b"/>
              <a:pathLst>
                <a:path w="5714" h="176530">
                  <a:moveTo>
                    <a:pt x="5681" y="0"/>
                  </a:moveTo>
                  <a:lnTo>
                    <a:pt x="0" y="0"/>
                  </a:lnTo>
                  <a:lnTo>
                    <a:pt x="0" y="176448"/>
                  </a:lnTo>
                  <a:lnTo>
                    <a:pt x="5681" y="17644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4103210" y="2254886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4100369" y="2252045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93745" y="1424642"/>
              <a:ext cx="0" cy="830580"/>
            </a:xfrm>
            <a:custGeom>
              <a:avLst/>
              <a:gdLst/>
              <a:ahLst/>
              <a:cxnLst/>
              <a:rect l="l" t="t" r="r" b="b"/>
              <a:pathLst>
                <a:path h="830580">
                  <a:moveTo>
                    <a:pt x="0" y="0"/>
                  </a:moveTo>
                  <a:lnTo>
                    <a:pt x="0" y="8302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2" name="object 382"/>
            <p:cNvSpPr/>
            <p:nvPr/>
          </p:nvSpPr>
          <p:spPr>
            <a:xfrm>
              <a:off x="90904" y="1421801"/>
              <a:ext cx="5715" cy="836294"/>
            </a:xfrm>
            <a:custGeom>
              <a:avLst/>
              <a:gdLst/>
              <a:ahLst/>
              <a:cxnLst/>
              <a:rect l="l" t="t" r="r" b="b"/>
              <a:pathLst>
                <a:path w="5715" h="836294">
                  <a:moveTo>
                    <a:pt x="5681" y="0"/>
                  </a:moveTo>
                  <a:lnTo>
                    <a:pt x="0" y="0"/>
                  </a:lnTo>
                  <a:lnTo>
                    <a:pt x="0" y="835926"/>
                  </a:lnTo>
                  <a:lnTo>
                    <a:pt x="5681" y="83592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3" name="object 383"/>
            <p:cNvSpPr/>
            <p:nvPr/>
          </p:nvSpPr>
          <p:spPr>
            <a:xfrm>
              <a:off x="184934" y="1424642"/>
              <a:ext cx="0" cy="830580"/>
            </a:xfrm>
            <a:custGeom>
              <a:avLst/>
              <a:gdLst/>
              <a:ahLst/>
              <a:cxnLst/>
              <a:rect l="l" t="t" r="r" b="b"/>
              <a:pathLst>
                <a:path h="830580">
                  <a:moveTo>
                    <a:pt x="0" y="0"/>
                  </a:moveTo>
                  <a:lnTo>
                    <a:pt x="0" y="8302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4" name="object 384"/>
            <p:cNvSpPr/>
            <p:nvPr/>
          </p:nvSpPr>
          <p:spPr>
            <a:xfrm>
              <a:off x="182093" y="1421801"/>
              <a:ext cx="5715" cy="836294"/>
            </a:xfrm>
            <a:custGeom>
              <a:avLst/>
              <a:gdLst/>
              <a:ahLst/>
              <a:cxnLst/>
              <a:rect l="l" t="t" r="r" b="b"/>
              <a:pathLst>
                <a:path w="5714" h="836294">
                  <a:moveTo>
                    <a:pt x="5681" y="0"/>
                  </a:moveTo>
                  <a:lnTo>
                    <a:pt x="0" y="0"/>
                  </a:lnTo>
                  <a:lnTo>
                    <a:pt x="0" y="835926"/>
                  </a:lnTo>
                  <a:lnTo>
                    <a:pt x="5681" y="83592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5" name="object 385"/>
            <p:cNvSpPr/>
            <p:nvPr/>
          </p:nvSpPr>
          <p:spPr>
            <a:xfrm>
              <a:off x="275838" y="1424642"/>
              <a:ext cx="0" cy="830580"/>
            </a:xfrm>
            <a:custGeom>
              <a:avLst/>
              <a:gdLst/>
              <a:ahLst/>
              <a:cxnLst/>
              <a:rect l="l" t="t" r="r" b="b"/>
              <a:pathLst>
                <a:path h="830580">
                  <a:moveTo>
                    <a:pt x="0" y="0"/>
                  </a:moveTo>
                  <a:lnTo>
                    <a:pt x="0" y="8302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6" name="object 386"/>
            <p:cNvSpPr/>
            <p:nvPr/>
          </p:nvSpPr>
          <p:spPr>
            <a:xfrm>
              <a:off x="272998" y="1421801"/>
              <a:ext cx="5715" cy="836294"/>
            </a:xfrm>
            <a:custGeom>
              <a:avLst/>
              <a:gdLst/>
              <a:ahLst/>
              <a:cxnLst/>
              <a:rect l="l" t="t" r="r" b="b"/>
              <a:pathLst>
                <a:path w="5714" h="836294">
                  <a:moveTo>
                    <a:pt x="5681" y="0"/>
                  </a:moveTo>
                  <a:lnTo>
                    <a:pt x="0" y="0"/>
                  </a:lnTo>
                  <a:lnTo>
                    <a:pt x="0" y="835926"/>
                  </a:lnTo>
                  <a:lnTo>
                    <a:pt x="5681" y="83592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7" name="object 387"/>
            <p:cNvSpPr/>
            <p:nvPr/>
          </p:nvSpPr>
          <p:spPr>
            <a:xfrm>
              <a:off x="366743" y="1424642"/>
              <a:ext cx="0" cy="830580"/>
            </a:xfrm>
            <a:custGeom>
              <a:avLst/>
              <a:gdLst/>
              <a:ahLst/>
              <a:cxnLst/>
              <a:rect l="l" t="t" r="r" b="b"/>
              <a:pathLst>
                <a:path h="830580">
                  <a:moveTo>
                    <a:pt x="0" y="0"/>
                  </a:moveTo>
                  <a:lnTo>
                    <a:pt x="0" y="8302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8" name="object 388"/>
            <p:cNvSpPr/>
            <p:nvPr/>
          </p:nvSpPr>
          <p:spPr>
            <a:xfrm>
              <a:off x="363902" y="1421801"/>
              <a:ext cx="5715" cy="836294"/>
            </a:xfrm>
            <a:custGeom>
              <a:avLst/>
              <a:gdLst/>
              <a:ahLst/>
              <a:cxnLst/>
              <a:rect l="l" t="t" r="r" b="b"/>
              <a:pathLst>
                <a:path w="5714" h="836294">
                  <a:moveTo>
                    <a:pt x="5681" y="0"/>
                  </a:moveTo>
                  <a:lnTo>
                    <a:pt x="0" y="0"/>
                  </a:lnTo>
                  <a:lnTo>
                    <a:pt x="0" y="835926"/>
                  </a:lnTo>
                  <a:lnTo>
                    <a:pt x="5681" y="83592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9" name="object 389"/>
            <p:cNvSpPr/>
            <p:nvPr/>
          </p:nvSpPr>
          <p:spPr>
            <a:xfrm>
              <a:off x="457932" y="1424642"/>
              <a:ext cx="0" cy="830580"/>
            </a:xfrm>
            <a:custGeom>
              <a:avLst/>
              <a:gdLst/>
              <a:ahLst/>
              <a:cxnLst/>
              <a:rect l="l" t="t" r="r" b="b"/>
              <a:pathLst>
                <a:path h="830580">
                  <a:moveTo>
                    <a:pt x="0" y="0"/>
                  </a:moveTo>
                  <a:lnTo>
                    <a:pt x="0" y="8302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0" name="object 390"/>
            <p:cNvSpPr/>
            <p:nvPr/>
          </p:nvSpPr>
          <p:spPr>
            <a:xfrm>
              <a:off x="455091" y="1421801"/>
              <a:ext cx="5715" cy="836294"/>
            </a:xfrm>
            <a:custGeom>
              <a:avLst/>
              <a:gdLst/>
              <a:ahLst/>
              <a:cxnLst/>
              <a:rect l="l" t="t" r="r" b="b"/>
              <a:pathLst>
                <a:path w="5715" h="836294">
                  <a:moveTo>
                    <a:pt x="5681" y="0"/>
                  </a:moveTo>
                  <a:lnTo>
                    <a:pt x="0" y="0"/>
                  </a:lnTo>
                  <a:lnTo>
                    <a:pt x="0" y="835926"/>
                  </a:lnTo>
                  <a:lnTo>
                    <a:pt x="5681" y="83592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2840" y="2374223"/>
              <a:ext cx="1541780" cy="0"/>
            </a:xfrm>
            <a:custGeom>
              <a:avLst/>
              <a:gdLst/>
              <a:ahLst/>
              <a:cxnLst/>
              <a:rect l="l" t="t" r="r" b="b"/>
              <a:pathLst>
                <a:path w="1541780">
                  <a:moveTo>
                    <a:pt x="0" y="0"/>
                  </a:moveTo>
                  <a:lnTo>
                    <a:pt x="1541175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2" name="object 392"/>
            <p:cNvSpPr/>
            <p:nvPr/>
          </p:nvSpPr>
          <p:spPr>
            <a:xfrm>
              <a:off x="0" y="2371382"/>
              <a:ext cx="1546860" cy="5715"/>
            </a:xfrm>
            <a:custGeom>
              <a:avLst/>
              <a:gdLst/>
              <a:ahLst/>
              <a:cxnLst/>
              <a:rect l="l" t="t" r="r" b="b"/>
              <a:pathLst>
                <a:path w="1546860" h="5714">
                  <a:moveTo>
                    <a:pt x="154685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546856" y="5682"/>
                  </a:lnTo>
                  <a:lnTo>
                    <a:pt x="154685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3" name="object 393"/>
            <p:cNvSpPr/>
            <p:nvPr/>
          </p:nvSpPr>
          <p:spPr>
            <a:xfrm>
              <a:off x="1549697" y="1424642"/>
              <a:ext cx="0" cy="944244"/>
            </a:xfrm>
            <a:custGeom>
              <a:avLst/>
              <a:gdLst/>
              <a:ahLst/>
              <a:cxnLst/>
              <a:rect l="l" t="t" r="r" b="b"/>
              <a:pathLst>
                <a:path h="944244">
                  <a:moveTo>
                    <a:pt x="0" y="0"/>
                  </a:moveTo>
                  <a:lnTo>
                    <a:pt x="0" y="9438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1546856" y="1421801"/>
              <a:ext cx="5715" cy="949960"/>
            </a:xfrm>
            <a:custGeom>
              <a:avLst/>
              <a:gdLst/>
              <a:ahLst/>
              <a:cxnLst/>
              <a:rect l="l" t="t" r="r" b="b"/>
              <a:pathLst>
                <a:path w="5715" h="949960">
                  <a:moveTo>
                    <a:pt x="5681" y="0"/>
                  </a:moveTo>
                  <a:lnTo>
                    <a:pt x="0" y="0"/>
                  </a:lnTo>
                  <a:lnTo>
                    <a:pt x="0" y="949580"/>
                  </a:lnTo>
                  <a:lnTo>
                    <a:pt x="5681" y="94958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5" name="object 395"/>
            <p:cNvSpPr/>
            <p:nvPr/>
          </p:nvSpPr>
          <p:spPr>
            <a:xfrm>
              <a:off x="1549697" y="2374223"/>
              <a:ext cx="2548255" cy="0"/>
            </a:xfrm>
            <a:custGeom>
              <a:avLst/>
              <a:gdLst/>
              <a:ahLst/>
              <a:cxnLst/>
              <a:rect l="l" t="t" r="r" b="b"/>
              <a:pathLst>
                <a:path w="2548254">
                  <a:moveTo>
                    <a:pt x="0" y="0"/>
                  </a:moveTo>
                  <a:lnTo>
                    <a:pt x="254783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6" name="object 396"/>
            <p:cNvSpPr/>
            <p:nvPr/>
          </p:nvSpPr>
          <p:spPr>
            <a:xfrm>
              <a:off x="1546856" y="2371382"/>
              <a:ext cx="2553970" cy="5715"/>
            </a:xfrm>
            <a:custGeom>
              <a:avLst/>
              <a:gdLst/>
              <a:ahLst/>
              <a:cxnLst/>
              <a:rect l="l" t="t" r="r" b="b"/>
              <a:pathLst>
                <a:path w="2553970" h="5714">
                  <a:moveTo>
                    <a:pt x="255362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2553626" y="5682"/>
                  </a:lnTo>
                  <a:lnTo>
                    <a:pt x="25536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4097528" y="1424642"/>
              <a:ext cx="0" cy="944244"/>
            </a:xfrm>
            <a:custGeom>
              <a:avLst/>
              <a:gdLst/>
              <a:ahLst/>
              <a:cxnLst/>
              <a:rect l="l" t="t" r="r" b="b"/>
              <a:pathLst>
                <a:path h="944244">
                  <a:moveTo>
                    <a:pt x="0" y="0"/>
                  </a:moveTo>
                  <a:lnTo>
                    <a:pt x="0" y="9438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8" name="object 398"/>
            <p:cNvSpPr/>
            <p:nvPr/>
          </p:nvSpPr>
          <p:spPr>
            <a:xfrm>
              <a:off x="4094688" y="1421801"/>
              <a:ext cx="5715" cy="949960"/>
            </a:xfrm>
            <a:custGeom>
              <a:avLst/>
              <a:gdLst/>
              <a:ahLst/>
              <a:cxnLst/>
              <a:rect l="l" t="t" r="r" b="b"/>
              <a:pathLst>
                <a:path w="5714" h="949960">
                  <a:moveTo>
                    <a:pt x="5681" y="0"/>
                  </a:moveTo>
                  <a:lnTo>
                    <a:pt x="0" y="0"/>
                  </a:lnTo>
                  <a:lnTo>
                    <a:pt x="0" y="949580"/>
                  </a:lnTo>
                  <a:lnTo>
                    <a:pt x="5681" y="94958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9" name="object 399"/>
            <p:cNvSpPr/>
            <p:nvPr/>
          </p:nvSpPr>
          <p:spPr>
            <a:xfrm>
              <a:off x="4734430" y="1964727"/>
              <a:ext cx="0" cy="171450"/>
            </a:xfrm>
            <a:custGeom>
              <a:avLst/>
              <a:gdLst/>
              <a:ahLst/>
              <a:cxnLst/>
              <a:rect l="l" t="t" r="r" b="b"/>
              <a:pathLst>
                <a:path h="171450">
                  <a:moveTo>
                    <a:pt x="0" y="0"/>
                  </a:moveTo>
                  <a:lnTo>
                    <a:pt x="0" y="17082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4731589" y="1961943"/>
              <a:ext cx="5715" cy="176530"/>
            </a:xfrm>
            <a:custGeom>
              <a:avLst/>
              <a:gdLst/>
              <a:ahLst/>
              <a:cxnLst/>
              <a:rect l="l" t="t" r="r" b="b"/>
              <a:pathLst>
                <a:path w="5714" h="176530">
                  <a:moveTo>
                    <a:pt x="5681" y="0"/>
                  </a:moveTo>
                  <a:lnTo>
                    <a:pt x="0" y="0"/>
                  </a:lnTo>
                  <a:lnTo>
                    <a:pt x="0" y="176448"/>
                  </a:lnTo>
                  <a:lnTo>
                    <a:pt x="5681" y="17644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1" name="object 401"/>
            <p:cNvSpPr/>
            <p:nvPr/>
          </p:nvSpPr>
          <p:spPr>
            <a:xfrm>
              <a:off x="4825675" y="196472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2" name="object 402"/>
            <p:cNvSpPr/>
            <p:nvPr/>
          </p:nvSpPr>
          <p:spPr>
            <a:xfrm>
              <a:off x="4822834" y="196188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4916580" y="196472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4" name="object 404"/>
            <p:cNvSpPr/>
            <p:nvPr/>
          </p:nvSpPr>
          <p:spPr>
            <a:xfrm>
              <a:off x="4913739" y="196188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5" name="object 405"/>
            <p:cNvSpPr/>
            <p:nvPr/>
          </p:nvSpPr>
          <p:spPr>
            <a:xfrm>
              <a:off x="4103210" y="2374223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100369" y="2371382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7" name="object 407"/>
            <p:cNvSpPr/>
            <p:nvPr/>
          </p:nvSpPr>
          <p:spPr>
            <a:xfrm>
              <a:off x="5013166" y="2374223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1893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8" name="object 408"/>
            <p:cNvSpPr/>
            <p:nvPr/>
          </p:nvSpPr>
          <p:spPr>
            <a:xfrm>
              <a:off x="5010325" y="2371382"/>
              <a:ext cx="807720" cy="5715"/>
            </a:xfrm>
            <a:custGeom>
              <a:avLst/>
              <a:gdLst/>
              <a:ahLst/>
              <a:cxnLst/>
              <a:rect l="l" t="t" r="r" b="b"/>
              <a:pathLst>
                <a:path w="807720" h="5714">
                  <a:moveTo>
                    <a:pt x="80763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07631" y="5682"/>
                  </a:lnTo>
                  <a:lnTo>
                    <a:pt x="8076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2840" y="2431050"/>
              <a:ext cx="1546860" cy="0"/>
            </a:xfrm>
            <a:custGeom>
              <a:avLst/>
              <a:gdLst/>
              <a:ahLst/>
              <a:cxnLst/>
              <a:rect l="l" t="t" r="r" b="b"/>
              <a:pathLst>
                <a:path w="1546860">
                  <a:moveTo>
                    <a:pt x="0" y="0"/>
                  </a:moveTo>
                  <a:lnTo>
                    <a:pt x="1546856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0" name="object 410"/>
            <p:cNvSpPr/>
            <p:nvPr/>
          </p:nvSpPr>
          <p:spPr>
            <a:xfrm>
              <a:off x="0" y="2428209"/>
              <a:ext cx="1552575" cy="5715"/>
            </a:xfrm>
            <a:custGeom>
              <a:avLst/>
              <a:gdLst/>
              <a:ahLst/>
              <a:cxnLst/>
              <a:rect l="l" t="t" r="r" b="b"/>
              <a:pathLst>
                <a:path w="1552575" h="5714">
                  <a:moveTo>
                    <a:pt x="1552538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552538" y="5682"/>
                  </a:lnTo>
                  <a:lnTo>
                    <a:pt x="1552538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1" name="object 411"/>
            <p:cNvSpPr/>
            <p:nvPr/>
          </p:nvSpPr>
          <p:spPr>
            <a:xfrm>
              <a:off x="4103210" y="2431050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2" name="object 412"/>
            <p:cNvSpPr/>
            <p:nvPr/>
          </p:nvSpPr>
          <p:spPr>
            <a:xfrm>
              <a:off x="4100369" y="2428209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3" name="object 413"/>
            <p:cNvSpPr/>
            <p:nvPr/>
          </p:nvSpPr>
          <p:spPr>
            <a:xfrm>
              <a:off x="93745" y="2379906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90904" y="2377064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5" name="object 415"/>
            <p:cNvSpPr/>
            <p:nvPr/>
          </p:nvSpPr>
          <p:spPr>
            <a:xfrm>
              <a:off x="184934" y="2379906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6" name="object 416"/>
            <p:cNvSpPr/>
            <p:nvPr/>
          </p:nvSpPr>
          <p:spPr>
            <a:xfrm>
              <a:off x="182093" y="2377064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275838" y="2379906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8" name="object 418"/>
            <p:cNvSpPr/>
            <p:nvPr/>
          </p:nvSpPr>
          <p:spPr>
            <a:xfrm>
              <a:off x="272998" y="2377064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9" name="object 419"/>
            <p:cNvSpPr/>
            <p:nvPr/>
          </p:nvSpPr>
          <p:spPr>
            <a:xfrm>
              <a:off x="366743" y="2379906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363902" y="2377064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1" name="object 421"/>
            <p:cNvSpPr/>
            <p:nvPr/>
          </p:nvSpPr>
          <p:spPr>
            <a:xfrm>
              <a:off x="457932" y="2379906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2" name="object 422"/>
            <p:cNvSpPr/>
            <p:nvPr/>
          </p:nvSpPr>
          <p:spPr>
            <a:xfrm>
              <a:off x="455091" y="2377064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3" name="object 423"/>
            <p:cNvSpPr/>
            <p:nvPr/>
          </p:nvSpPr>
          <p:spPr>
            <a:xfrm>
              <a:off x="548837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4" name="object 424"/>
            <p:cNvSpPr/>
            <p:nvPr/>
          </p:nvSpPr>
          <p:spPr>
            <a:xfrm>
              <a:off x="545996" y="1421801"/>
              <a:ext cx="5715" cy="1012190"/>
            </a:xfrm>
            <a:custGeom>
              <a:avLst/>
              <a:gdLst/>
              <a:ahLst/>
              <a:cxnLst/>
              <a:rect l="l" t="t" r="r" b="b"/>
              <a:pathLst>
                <a:path w="5715" h="1012189">
                  <a:moveTo>
                    <a:pt x="5681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681" y="101209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5" name="object 425"/>
            <p:cNvSpPr/>
            <p:nvPr/>
          </p:nvSpPr>
          <p:spPr>
            <a:xfrm>
              <a:off x="639741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6" name="object 426"/>
            <p:cNvSpPr/>
            <p:nvPr/>
          </p:nvSpPr>
          <p:spPr>
            <a:xfrm>
              <a:off x="636900" y="1421801"/>
              <a:ext cx="5715" cy="1012190"/>
            </a:xfrm>
            <a:custGeom>
              <a:avLst/>
              <a:gdLst/>
              <a:ahLst/>
              <a:cxnLst/>
              <a:rect l="l" t="t" r="r" b="b"/>
              <a:pathLst>
                <a:path w="5715" h="1012189">
                  <a:moveTo>
                    <a:pt x="5681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681" y="101209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7" name="object 427"/>
            <p:cNvSpPr/>
            <p:nvPr/>
          </p:nvSpPr>
          <p:spPr>
            <a:xfrm>
              <a:off x="730930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728089" y="1421801"/>
              <a:ext cx="5715" cy="1012190"/>
            </a:xfrm>
            <a:custGeom>
              <a:avLst/>
              <a:gdLst/>
              <a:ahLst/>
              <a:cxnLst/>
              <a:rect l="l" t="t" r="r" b="b"/>
              <a:pathLst>
                <a:path w="5715" h="1012189">
                  <a:moveTo>
                    <a:pt x="5681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681" y="101209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821835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818994" y="1421801"/>
              <a:ext cx="5715" cy="1012190"/>
            </a:xfrm>
            <a:custGeom>
              <a:avLst/>
              <a:gdLst/>
              <a:ahLst/>
              <a:cxnLst/>
              <a:rect l="l" t="t" r="r" b="b"/>
              <a:pathLst>
                <a:path w="5715" h="1012189">
                  <a:moveTo>
                    <a:pt x="5681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681" y="101209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1" name="object 431"/>
            <p:cNvSpPr/>
            <p:nvPr/>
          </p:nvSpPr>
          <p:spPr>
            <a:xfrm>
              <a:off x="912739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2" name="object 432"/>
            <p:cNvSpPr/>
            <p:nvPr/>
          </p:nvSpPr>
          <p:spPr>
            <a:xfrm>
              <a:off x="909899" y="1421801"/>
              <a:ext cx="5715" cy="1012190"/>
            </a:xfrm>
            <a:custGeom>
              <a:avLst/>
              <a:gdLst/>
              <a:ahLst/>
              <a:cxnLst/>
              <a:rect l="l" t="t" r="r" b="b"/>
              <a:pathLst>
                <a:path w="5715" h="1012189">
                  <a:moveTo>
                    <a:pt x="5681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681" y="101209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3" name="object 433"/>
            <p:cNvSpPr/>
            <p:nvPr/>
          </p:nvSpPr>
          <p:spPr>
            <a:xfrm>
              <a:off x="1003644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4" name="object 434"/>
            <p:cNvSpPr/>
            <p:nvPr/>
          </p:nvSpPr>
          <p:spPr>
            <a:xfrm>
              <a:off x="1000803" y="1421801"/>
              <a:ext cx="6350" cy="1012190"/>
            </a:xfrm>
            <a:custGeom>
              <a:avLst/>
              <a:gdLst/>
              <a:ahLst/>
              <a:cxnLst/>
              <a:rect l="l" t="t" r="r" b="b"/>
              <a:pathLst>
                <a:path w="6350" h="1012189">
                  <a:moveTo>
                    <a:pt x="5965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965" y="1012090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5" name="object 435"/>
            <p:cNvSpPr/>
            <p:nvPr/>
          </p:nvSpPr>
          <p:spPr>
            <a:xfrm>
              <a:off x="1094833" y="1424642"/>
              <a:ext cx="0" cy="1006475"/>
            </a:xfrm>
            <a:custGeom>
              <a:avLst/>
              <a:gdLst/>
              <a:ahLst/>
              <a:cxnLst/>
              <a:rect l="l" t="t" r="r" b="b"/>
              <a:pathLst>
                <a:path h="1006475">
                  <a:moveTo>
                    <a:pt x="0" y="0"/>
                  </a:moveTo>
                  <a:lnTo>
                    <a:pt x="0" y="10064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6" name="object 436"/>
            <p:cNvSpPr/>
            <p:nvPr/>
          </p:nvSpPr>
          <p:spPr>
            <a:xfrm>
              <a:off x="1091992" y="1421801"/>
              <a:ext cx="5715" cy="1012190"/>
            </a:xfrm>
            <a:custGeom>
              <a:avLst/>
              <a:gdLst/>
              <a:ahLst/>
              <a:cxnLst/>
              <a:rect l="l" t="t" r="r" b="b"/>
              <a:pathLst>
                <a:path w="5715" h="1012189">
                  <a:moveTo>
                    <a:pt x="5681" y="0"/>
                  </a:moveTo>
                  <a:lnTo>
                    <a:pt x="0" y="0"/>
                  </a:lnTo>
                  <a:lnTo>
                    <a:pt x="0" y="1012090"/>
                  </a:lnTo>
                  <a:lnTo>
                    <a:pt x="5681" y="101209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7" name="object 437"/>
            <p:cNvSpPr/>
            <p:nvPr/>
          </p:nvSpPr>
          <p:spPr>
            <a:xfrm>
              <a:off x="2840" y="2550615"/>
              <a:ext cx="1541780" cy="0"/>
            </a:xfrm>
            <a:custGeom>
              <a:avLst/>
              <a:gdLst/>
              <a:ahLst/>
              <a:cxnLst/>
              <a:rect l="l" t="t" r="r" b="b"/>
              <a:pathLst>
                <a:path w="1541780">
                  <a:moveTo>
                    <a:pt x="0" y="0"/>
                  </a:moveTo>
                  <a:lnTo>
                    <a:pt x="1541175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8" name="object 438"/>
            <p:cNvSpPr/>
            <p:nvPr/>
          </p:nvSpPr>
          <p:spPr>
            <a:xfrm>
              <a:off x="0" y="2547773"/>
              <a:ext cx="1546860" cy="5715"/>
            </a:xfrm>
            <a:custGeom>
              <a:avLst/>
              <a:gdLst/>
              <a:ahLst/>
              <a:cxnLst/>
              <a:rect l="l" t="t" r="r" b="b"/>
              <a:pathLst>
                <a:path w="1546860" h="5714">
                  <a:moveTo>
                    <a:pt x="154685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546856" y="5682"/>
                  </a:lnTo>
                  <a:lnTo>
                    <a:pt x="154685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9" name="object 439"/>
            <p:cNvSpPr/>
            <p:nvPr/>
          </p:nvSpPr>
          <p:spPr>
            <a:xfrm>
              <a:off x="1549697" y="2379906"/>
              <a:ext cx="0" cy="165100"/>
            </a:xfrm>
            <a:custGeom>
              <a:avLst/>
              <a:gdLst/>
              <a:ahLst/>
              <a:cxnLst/>
              <a:rect l="l" t="t" r="r" b="b"/>
              <a:pathLst>
                <a:path h="165100">
                  <a:moveTo>
                    <a:pt x="0" y="0"/>
                  </a:moveTo>
                  <a:lnTo>
                    <a:pt x="0" y="16502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0" name="object 440"/>
            <p:cNvSpPr/>
            <p:nvPr/>
          </p:nvSpPr>
          <p:spPr>
            <a:xfrm>
              <a:off x="1546856" y="2377008"/>
              <a:ext cx="5715" cy="170815"/>
            </a:xfrm>
            <a:custGeom>
              <a:avLst/>
              <a:gdLst/>
              <a:ahLst/>
              <a:cxnLst/>
              <a:rect l="l" t="t" r="r" b="b"/>
              <a:pathLst>
                <a:path w="5715" h="170814">
                  <a:moveTo>
                    <a:pt x="5681" y="0"/>
                  </a:moveTo>
                  <a:lnTo>
                    <a:pt x="0" y="0"/>
                  </a:lnTo>
                  <a:lnTo>
                    <a:pt x="0" y="170765"/>
                  </a:lnTo>
                  <a:lnTo>
                    <a:pt x="5681" y="17076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1" name="object 441"/>
            <p:cNvSpPr/>
            <p:nvPr/>
          </p:nvSpPr>
          <p:spPr>
            <a:xfrm>
              <a:off x="1640829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2" name="object 442"/>
            <p:cNvSpPr/>
            <p:nvPr/>
          </p:nvSpPr>
          <p:spPr>
            <a:xfrm>
              <a:off x="1637988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3" name="object 443"/>
            <p:cNvSpPr/>
            <p:nvPr/>
          </p:nvSpPr>
          <p:spPr>
            <a:xfrm>
              <a:off x="1731734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4" name="object 444"/>
            <p:cNvSpPr/>
            <p:nvPr/>
          </p:nvSpPr>
          <p:spPr>
            <a:xfrm>
              <a:off x="1728893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5" name="object 445"/>
            <p:cNvSpPr/>
            <p:nvPr/>
          </p:nvSpPr>
          <p:spPr>
            <a:xfrm>
              <a:off x="1822639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6" name="object 446"/>
            <p:cNvSpPr/>
            <p:nvPr/>
          </p:nvSpPr>
          <p:spPr>
            <a:xfrm>
              <a:off x="1819798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7" name="object 447"/>
            <p:cNvSpPr/>
            <p:nvPr/>
          </p:nvSpPr>
          <p:spPr>
            <a:xfrm>
              <a:off x="1913884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8" name="object 448"/>
            <p:cNvSpPr/>
            <p:nvPr/>
          </p:nvSpPr>
          <p:spPr>
            <a:xfrm>
              <a:off x="1911043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9" name="object 449"/>
            <p:cNvSpPr/>
            <p:nvPr/>
          </p:nvSpPr>
          <p:spPr>
            <a:xfrm>
              <a:off x="2004789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0" name="object 450"/>
            <p:cNvSpPr/>
            <p:nvPr/>
          </p:nvSpPr>
          <p:spPr>
            <a:xfrm>
              <a:off x="2001948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1" name="object 451"/>
            <p:cNvSpPr/>
            <p:nvPr/>
          </p:nvSpPr>
          <p:spPr>
            <a:xfrm>
              <a:off x="2095693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2" name="object 452"/>
            <p:cNvSpPr/>
            <p:nvPr/>
          </p:nvSpPr>
          <p:spPr>
            <a:xfrm>
              <a:off x="2092853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3" name="object 453"/>
            <p:cNvSpPr/>
            <p:nvPr/>
          </p:nvSpPr>
          <p:spPr>
            <a:xfrm>
              <a:off x="2186826" y="1424642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48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4" name="object 454"/>
            <p:cNvSpPr/>
            <p:nvPr/>
          </p:nvSpPr>
          <p:spPr>
            <a:xfrm>
              <a:off x="2183985" y="1421801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5" name="object 455"/>
            <p:cNvSpPr/>
            <p:nvPr/>
          </p:nvSpPr>
          <p:spPr>
            <a:xfrm>
              <a:off x="2277730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6" name="object 456"/>
            <p:cNvSpPr/>
            <p:nvPr/>
          </p:nvSpPr>
          <p:spPr>
            <a:xfrm>
              <a:off x="2274890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7" name="object 457"/>
            <p:cNvSpPr/>
            <p:nvPr/>
          </p:nvSpPr>
          <p:spPr>
            <a:xfrm>
              <a:off x="2368635" y="1424642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48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8" name="object 458"/>
            <p:cNvSpPr/>
            <p:nvPr/>
          </p:nvSpPr>
          <p:spPr>
            <a:xfrm>
              <a:off x="2365794" y="1421801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9" name="object 459"/>
            <p:cNvSpPr/>
            <p:nvPr/>
          </p:nvSpPr>
          <p:spPr>
            <a:xfrm>
              <a:off x="2459881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0" name="object 460"/>
            <p:cNvSpPr/>
            <p:nvPr/>
          </p:nvSpPr>
          <p:spPr>
            <a:xfrm>
              <a:off x="2457040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1" name="object 461"/>
            <p:cNvSpPr/>
            <p:nvPr/>
          </p:nvSpPr>
          <p:spPr>
            <a:xfrm>
              <a:off x="2550785" y="1424642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48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2" name="object 462"/>
            <p:cNvSpPr/>
            <p:nvPr/>
          </p:nvSpPr>
          <p:spPr>
            <a:xfrm>
              <a:off x="2547944" y="1421801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3" name="object 463"/>
            <p:cNvSpPr/>
            <p:nvPr/>
          </p:nvSpPr>
          <p:spPr>
            <a:xfrm>
              <a:off x="2641690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4" name="object 464"/>
            <p:cNvSpPr/>
            <p:nvPr/>
          </p:nvSpPr>
          <p:spPr>
            <a:xfrm>
              <a:off x="2638849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5" name="object 465"/>
            <p:cNvSpPr/>
            <p:nvPr/>
          </p:nvSpPr>
          <p:spPr>
            <a:xfrm>
              <a:off x="2732595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6" name="object 466"/>
            <p:cNvSpPr/>
            <p:nvPr/>
          </p:nvSpPr>
          <p:spPr>
            <a:xfrm>
              <a:off x="2729754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7" name="object 467"/>
            <p:cNvSpPr/>
            <p:nvPr/>
          </p:nvSpPr>
          <p:spPr>
            <a:xfrm>
              <a:off x="2823727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8" name="object 468"/>
            <p:cNvSpPr/>
            <p:nvPr/>
          </p:nvSpPr>
          <p:spPr>
            <a:xfrm>
              <a:off x="2820886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9" name="object 469"/>
            <p:cNvSpPr/>
            <p:nvPr/>
          </p:nvSpPr>
          <p:spPr>
            <a:xfrm>
              <a:off x="2914631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0" name="object 470"/>
            <p:cNvSpPr/>
            <p:nvPr/>
          </p:nvSpPr>
          <p:spPr>
            <a:xfrm>
              <a:off x="2911790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1" name="object 471"/>
            <p:cNvSpPr/>
            <p:nvPr/>
          </p:nvSpPr>
          <p:spPr>
            <a:xfrm>
              <a:off x="3005536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2" name="object 472"/>
            <p:cNvSpPr/>
            <p:nvPr/>
          </p:nvSpPr>
          <p:spPr>
            <a:xfrm>
              <a:off x="3002695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3"/>
            <p:cNvSpPr/>
            <p:nvPr/>
          </p:nvSpPr>
          <p:spPr>
            <a:xfrm>
              <a:off x="3096668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4"/>
            <p:cNvSpPr/>
            <p:nvPr/>
          </p:nvSpPr>
          <p:spPr>
            <a:xfrm>
              <a:off x="3093827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5"/>
            <p:cNvSpPr/>
            <p:nvPr/>
          </p:nvSpPr>
          <p:spPr>
            <a:xfrm>
              <a:off x="3187573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6"/>
            <p:cNvSpPr/>
            <p:nvPr/>
          </p:nvSpPr>
          <p:spPr>
            <a:xfrm>
              <a:off x="3184732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7"/>
            <p:cNvSpPr/>
            <p:nvPr/>
          </p:nvSpPr>
          <p:spPr>
            <a:xfrm>
              <a:off x="3278477" y="1424642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48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8"/>
            <p:cNvSpPr/>
            <p:nvPr/>
          </p:nvSpPr>
          <p:spPr>
            <a:xfrm>
              <a:off x="3275636" y="1421801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9" name="object 479"/>
            <p:cNvSpPr/>
            <p:nvPr/>
          </p:nvSpPr>
          <p:spPr>
            <a:xfrm>
              <a:off x="3369723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0" name="object 480"/>
            <p:cNvSpPr/>
            <p:nvPr/>
          </p:nvSpPr>
          <p:spPr>
            <a:xfrm>
              <a:off x="3366882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81"/>
            <p:cNvSpPr/>
            <p:nvPr/>
          </p:nvSpPr>
          <p:spPr>
            <a:xfrm>
              <a:off x="3460627" y="1424642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48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2" name="object 482"/>
            <p:cNvSpPr/>
            <p:nvPr/>
          </p:nvSpPr>
          <p:spPr>
            <a:xfrm>
              <a:off x="3457787" y="1421801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3" name="object 483"/>
            <p:cNvSpPr/>
            <p:nvPr/>
          </p:nvSpPr>
          <p:spPr>
            <a:xfrm>
              <a:off x="3551532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4" name="object 484"/>
            <p:cNvSpPr/>
            <p:nvPr/>
          </p:nvSpPr>
          <p:spPr>
            <a:xfrm>
              <a:off x="3548691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5" name="object 485"/>
            <p:cNvSpPr/>
            <p:nvPr/>
          </p:nvSpPr>
          <p:spPr>
            <a:xfrm>
              <a:off x="3642778" y="1424642"/>
              <a:ext cx="0" cy="705485"/>
            </a:xfrm>
            <a:custGeom>
              <a:avLst/>
              <a:gdLst/>
              <a:ahLst/>
              <a:cxnLst/>
              <a:rect l="l" t="t" r="r" b="b"/>
              <a:pathLst>
                <a:path h="705485">
                  <a:moveTo>
                    <a:pt x="0" y="0"/>
                  </a:moveTo>
                  <a:lnTo>
                    <a:pt x="0" y="7048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6" name="object 486"/>
            <p:cNvSpPr/>
            <p:nvPr/>
          </p:nvSpPr>
          <p:spPr>
            <a:xfrm>
              <a:off x="3639937" y="1421801"/>
              <a:ext cx="5715" cy="711200"/>
            </a:xfrm>
            <a:custGeom>
              <a:avLst/>
              <a:gdLst/>
              <a:ahLst/>
              <a:cxnLst/>
              <a:rect l="l" t="t" r="r" b="b"/>
              <a:pathLst>
                <a:path w="5714" h="711200">
                  <a:moveTo>
                    <a:pt x="5681" y="0"/>
                  </a:moveTo>
                  <a:lnTo>
                    <a:pt x="0" y="0"/>
                  </a:lnTo>
                  <a:lnTo>
                    <a:pt x="0" y="710907"/>
                  </a:lnTo>
                  <a:lnTo>
                    <a:pt x="5681" y="71090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7" name="object 487"/>
            <p:cNvSpPr/>
            <p:nvPr/>
          </p:nvSpPr>
          <p:spPr>
            <a:xfrm>
              <a:off x="3733682" y="1424642"/>
              <a:ext cx="0" cy="591820"/>
            </a:xfrm>
            <a:custGeom>
              <a:avLst/>
              <a:gdLst/>
              <a:ahLst/>
              <a:cxnLst/>
              <a:rect l="l" t="t" r="r" b="b"/>
              <a:pathLst>
                <a:path h="591819">
                  <a:moveTo>
                    <a:pt x="0" y="0"/>
                  </a:moveTo>
                  <a:lnTo>
                    <a:pt x="0" y="59122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8" name="object 488"/>
            <p:cNvSpPr/>
            <p:nvPr/>
          </p:nvSpPr>
          <p:spPr>
            <a:xfrm>
              <a:off x="3730842" y="1421744"/>
              <a:ext cx="5715" cy="597535"/>
            </a:xfrm>
            <a:custGeom>
              <a:avLst/>
              <a:gdLst/>
              <a:ahLst/>
              <a:cxnLst/>
              <a:rect l="l" t="t" r="r" b="b"/>
              <a:pathLst>
                <a:path w="5714" h="597535">
                  <a:moveTo>
                    <a:pt x="5681" y="0"/>
                  </a:moveTo>
                  <a:lnTo>
                    <a:pt x="0" y="0"/>
                  </a:lnTo>
                  <a:lnTo>
                    <a:pt x="0" y="596968"/>
                  </a:lnTo>
                  <a:lnTo>
                    <a:pt x="5681" y="59696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9"/>
            <p:cNvSpPr/>
            <p:nvPr/>
          </p:nvSpPr>
          <p:spPr>
            <a:xfrm>
              <a:off x="3824587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90"/>
            <p:cNvSpPr/>
            <p:nvPr/>
          </p:nvSpPr>
          <p:spPr>
            <a:xfrm>
              <a:off x="3821746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91"/>
            <p:cNvSpPr/>
            <p:nvPr/>
          </p:nvSpPr>
          <p:spPr>
            <a:xfrm>
              <a:off x="3915719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92"/>
            <p:cNvSpPr/>
            <p:nvPr/>
          </p:nvSpPr>
          <p:spPr>
            <a:xfrm>
              <a:off x="3912878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3"/>
            <p:cNvSpPr/>
            <p:nvPr/>
          </p:nvSpPr>
          <p:spPr>
            <a:xfrm>
              <a:off x="4006624" y="1424642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90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4"/>
            <p:cNvSpPr/>
            <p:nvPr/>
          </p:nvSpPr>
          <p:spPr>
            <a:xfrm>
              <a:off x="4003783" y="1421801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5"/>
            <p:cNvSpPr/>
            <p:nvPr/>
          </p:nvSpPr>
          <p:spPr>
            <a:xfrm>
              <a:off x="1549697" y="2550615"/>
              <a:ext cx="2548255" cy="0"/>
            </a:xfrm>
            <a:custGeom>
              <a:avLst/>
              <a:gdLst/>
              <a:ahLst/>
              <a:cxnLst/>
              <a:rect l="l" t="t" r="r" b="b"/>
              <a:pathLst>
                <a:path w="2548254">
                  <a:moveTo>
                    <a:pt x="0" y="0"/>
                  </a:moveTo>
                  <a:lnTo>
                    <a:pt x="254783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6"/>
            <p:cNvSpPr/>
            <p:nvPr/>
          </p:nvSpPr>
          <p:spPr>
            <a:xfrm>
              <a:off x="1546856" y="2547773"/>
              <a:ext cx="2553970" cy="5715"/>
            </a:xfrm>
            <a:custGeom>
              <a:avLst/>
              <a:gdLst/>
              <a:ahLst/>
              <a:cxnLst/>
              <a:rect l="l" t="t" r="r" b="b"/>
              <a:pathLst>
                <a:path w="2553970" h="5714">
                  <a:moveTo>
                    <a:pt x="255362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2553626" y="5682"/>
                  </a:lnTo>
                  <a:lnTo>
                    <a:pt x="25536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7" name="object 497"/>
            <p:cNvSpPr/>
            <p:nvPr/>
          </p:nvSpPr>
          <p:spPr>
            <a:xfrm>
              <a:off x="4097528" y="2379906"/>
              <a:ext cx="0" cy="165100"/>
            </a:xfrm>
            <a:custGeom>
              <a:avLst/>
              <a:gdLst/>
              <a:ahLst/>
              <a:cxnLst/>
              <a:rect l="l" t="t" r="r" b="b"/>
              <a:pathLst>
                <a:path h="165100">
                  <a:moveTo>
                    <a:pt x="0" y="0"/>
                  </a:moveTo>
                  <a:lnTo>
                    <a:pt x="0" y="16502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8" name="object 498"/>
            <p:cNvSpPr/>
            <p:nvPr/>
          </p:nvSpPr>
          <p:spPr>
            <a:xfrm>
              <a:off x="4094688" y="2377008"/>
              <a:ext cx="5715" cy="170815"/>
            </a:xfrm>
            <a:custGeom>
              <a:avLst/>
              <a:gdLst/>
              <a:ahLst/>
              <a:cxnLst/>
              <a:rect l="l" t="t" r="r" b="b"/>
              <a:pathLst>
                <a:path w="5714" h="170814">
                  <a:moveTo>
                    <a:pt x="5681" y="0"/>
                  </a:moveTo>
                  <a:lnTo>
                    <a:pt x="0" y="0"/>
                  </a:lnTo>
                  <a:lnTo>
                    <a:pt x="0" y="170765"/>
                  </a:lnTo>
                  <a:lnTo>
                    <a:pt x="5681" y="17076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9" name="object 499"/>
            <p:cNvSpPr/>
            <p:nvPr/>
          </p:nvSpPr>
          <p:spPr>
            <a:xfrm>
              <a:off x="4103210" y="2550615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0" name="object 500"/>
            <p:cNvSpPr/>
            <p:nvPr/>
          </p:nvSpPr>
          <p:spPr>
            <a:xfrm>
              <a:off x="4100369" y="2547773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1" name="object 501"/>
            <p:cNvSpPr/>
            <p:nvPr/>
          </p:nvSpPr>
          <p:spPr>
            <a:xfrm>
              <a:off x="5013166" y="2550615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1893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2" name="object 502"/>
            <p:cNvSpPr/>
            <p:nvPr/>
          </p:nvSpPr>
          <p:spPr>
            <a:xfrm>
              <a:off x="5010325" y="2547773"/>
              <a:ext cx="807720" cy="5715"/>
            </a:xfrm>
            <a:custGeom>
              <a:avLst/>
              <a:gdLst/>
              <a:ahLst/>
              <a:cxnLst/>
              <a:rect l="l" t="t" r="r" b="b"/>
              <a:pathLst>
                <a:path w="807720" h="5714">
                  <a:moveTo>
                    <a:pt x="80763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07631" y="5682"/>
                  </a:lnTo>
                  <a:lnTo>
                    <a:pt x="8076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3" name="object 503"/>
            <p:cNvSpPr/>
            <p:nvPr/>
          </p:nvSpPr>
          <p:spPr>
            <a:xfrm>
              <a:off x="2840" y="2607442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4" name="object 504"/>
            <p:cNvSpPr/>
            <p:nvPr/>
          </p:nvSpPr>
          <p:spPr>
            <a:xfrm>
              <a:off x="0" y="2604600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5" name="object 505"/>
            <p:cNvSpPr/>
            <p:nvPr/>
          </p:nvSpPr>
          <p:spPr>
            <a:xfrm>
              <a:off x="93745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6" name="object 506"/>
            <p:cNvSpPr/>
            <p:nvPr/>
          </p:nvSpPr>
          <p:spPr>
            <a:xfrm>
              <a:off x="90904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7" name="object 507"/>
            <p:cNvSpPr/>
            <p:nvPr/>
          </p:nvSpPr>
          <p:spPr>
            <a:xfrm>
              <a:off x="184934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8" name="object 508"/>
            <p:cNvSpPr/>
            <p:nvPr/>
          </p:nvSpPr>
          <p:spPr>
            <a:xfrm>
              <a:off x="182093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9" name="object 509"/>
            <p:cNvSpPr/>
            <p:nvPr/>
          </p:nvSpPr>
          <p:spPr>
            <a:xfrm>
              <a:off x="275838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0" name="object 510"/>
            <p:cNvSpPr/>
            <p:nvPr/>
          </p:nvSpPr>
          <p:spPr>
            <a:xfrm>
              <a:off x="272998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1" name="object 511"/>
            <p:cNvSpPr/>
            <p:nvPr/>
          </p:nvSpPr>
          <p:spPr>
            <a:xfrm>
              <a:off x="366743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2" name="object 512"/>
            <p:cNvSpPr/>
            <p:nvPr/>
          </p:nvSpPr>
          <p:spPr>
            <a:xfrm>
              <a:off x="363902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3" name="object 513"/>
            <p:cNvSpPr/>
            <p:nvPr/>
          </p:nvSpPr>
          <p:spPr>
            <a:xfrm>
              <a:off x="457932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4" name="object 514"/>
            <p:cNvSpPr/>
            <p:nvPr/>
          </p:nvSpPr>
          <p:spPr>
            <a:xfrm>
              <a:off x="455091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5" name="object 515"/>
            <p:cNvSpPr/>
            <p:nvPr/>
          </p:nvSpPr>
          <p:spPr>
            <a:xfrm>
              <a:off x="548837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6" name="object 516"/>
            <p:cNvSpPr/>
            <p:nvPr/>
          </p:nvSpPr>
          <p:spPr>
            <a:xfrm>
              <a:off x="545996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7" name="object 517"/>
            <p:cNvSpPr/>
            <p:nvPr/>
          </p:nvSpPr>
          <p:spPr>
            <a:xfrm>
              <a:off x="639741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8" name="object 518"/>
            <p:cNvSpPr/>
            <p:nvPr/>
          </p:nvSpPr>
          <p:spPr>
            <a:xfrm>
              <a:off x="636900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9" name="object 519"/>
            <p:cNvSpPr/>
            <p:nvPr/>
          </p:nvSpPr>
          <p:spPr>
            <a:xfrm>
              <a:off x="730930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0" name="object 520"/>
            <p:cNvSpPr/>
            <p:nvPr/>
          </p:nvSpPr>
          <p:spPr>
            <a:xfrm>
              <a:off x="728089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5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1" name="object 521"/>
            <p:cNvSpPr/>
            <p:nvPr/>
          </p:nvSpPr>
          <p:spPr>
            <a:xfrm>
              <a:off x="1640829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2" name="object 522"/>
            <p:cNvSpPr/>
            <p:nvPr/>
          </p:nvSpPr>
          <p:spPr>
            <a:xfrm>
              <a:off x="1637988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3" name="object 523"/>
            <p:cNvSpPr/>
            <p:nvPr/>
          </p:nvSpPr>
          <p:spPr>
            <a:xfrm>
              <a:off x="1731734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4" name="object 524"/>
            <p:cNvSpPr/>
            <p:nvPr/>
          </p:nvSpPr>
          <p:spPr>
            <a:xfrm>
              <a:off x="1728893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5" name="object 525"/>
            <p:cNvSpPr/>
            <p:nvPr/>
          </p:nvSpPr>
          <p:spPr>
            <a:xfrm>
              <a:off x="1822639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6" name="object 526"/>
            <p:cNvSpPr/>
            <p:nvPr/>
          </p:nvSpPr>
          <p:spPr>
            <a:xfrm>
              <a:off x="1819798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7" name="object 527"/>
            <p:cNvSpPr/>
            <p:nvPr/>
          </p:nvSpPr>
          <p:spPr>
            <a:xfrm>
              <a:off x="1913884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8" name="object 528"/>
            <p:cNvSpPr/>
            <p:nvPr/>
          </p:nvSpPr>
          <p:spPr>
            <a:xfrm>
              <a:off x="1911043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9" name="object 529"/>
            <p:cNvSpPr/>
            <p:nvPr/>
          </p:nvSpPr>
          <p:spPr>
            <a:xfrm>
              <a:off x="2004789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0" name="object 530"/>
            <p:cNvSpPr/>
            <p:nvPr/>
          </p:nvSpPr>
          <p:spPr>
            <a:xfrm>
              <a:off x="2001948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1" name="object 531"/>
            <p:cNvSpPr/>
            <p:nvPr/>
          </p:nvSpPr>
          <p:spPr>
            <a:xfrm>
              <a:off x="2095693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2" name="object 532"/>
            <p:cNvSpPr/>
            <p:nvPr/>
          </p:nvSpPr>
          <p:spPr>
            <a:xfrm>
              <a:off x="2092853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3" name="object 533"/>
            <p:cNvSpPr/>
            <p:nvPr/>
          </p:nvSpPr>
          <p:spPr>
            <a:xfrm>
              <a:off x="2186826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4" name="object 534"/>
            <p:cNvSpPr/>
            <p:nvPr/>
          </p:nvSpPr>
          <p:spPr>
            <a:xfrm>
              <a:off x="2183985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5" name="object 535"/>
            <p:cNvSpPr/>
            <p:nvPr/>
          </p:nvSpPr>
          <p:spPr>
            <a:xfrm>
              <a:off x="2277730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6" name="object 536"/>
            <p:cNvSpPr/>
            <p:nvPr/>
          </p:nvSpPr>
          <p:spPr>
            <a:xfrm>
              <a:off x="2274890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7" name="object 537"/>
            <p:cNvSpPr/>
            <p:nvPr/>
          </p:nvSpPr>
          <p:spPr>
            <a:xfrm>
              <a:off x="2368635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8" name="object 538"/>
            <p:cNvSpPr/>
            <p:nvPr/>
          </p:nvSpPr>
          <p:spPr>
            <a:xfrm>
              <a:off x="2365794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9" name="object 539"/>
            <p:cNvSpPr/>
            <p:nvPr/>
          </p:nvSpPr>
          <p:spPr>
            <a:xfrm>
              <a:off x="2459881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0" name="object 540"/>
            <p:cNvSpPr/>
            <p:nvPr/>
          </p:nvSpPr>
          <p:spPr>
            <a:xfrm>
              <a:off x="2457040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1" name="object 541"/>
            <p:cNvSpPr/>
            <p:nvPr/>
          </p:nvSpPr>
          <p:spPr>
            <a:xfrm>
              <a:off x="2550785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2" name="object 542"/>
            <p:cNvSpPr/>
            <p:nvPr/>
          </p:nvSpPr>
          <p:spPr>
            <a:xfrm>
              <a:off x="2547944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3" name="object 543"/>
            <p:cNvSpPr/>
            <p:nvPr/>
          </p:nvSpPr>
          <p:spPr>
            <a:xfrm>
              <a:off x="2641690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4" name="object 544"/>
            <p:cNvSpPr/>
            <p:nvPr/>
          </p:nvSpPr>
          <p:spPr>
            <a:xfrm>
              <a:off x="2638849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5" name="object 545"/>
            <p:cNvSpPr/>
            <p:nvPr/>
          </p:nvSpPr>
          <p:spPr>
            <a:xfrm>
              <a:off x="2732595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6" name="object 546"/>
            <p:cNvSpPr/>
            <p:nvPr/>
          </p:nvSpPr>
          <p:spPr>
            <a:xfrm>
              <a:off x="2729754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7" name="object 547"/>
            <p:cNvSpPr/>
            <p:nvPr/>
          </p:nvSpPr>
          <p:spPr>
            <a:xfrm>
              <a:off x="2823727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8" name="object 548"/>
            <p:cNvSpPr/>
            <p:nvPr/>
          </p:nvSpPr>
          <p:spPr>
            <a:xfrm>
              <a:off x="2820886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9" name="object 549"/>
            <p:cNvSpPr/>
            <p:nvPr/>
          </p:nvSpPr>
          <p:spPr>
            <a:xfrm>
              <a:off x="2914631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0" name="object 550"/>
            <p:cNvSpPr/>
            <p:nvPr/>
          </p:nvSpPr>
          <p:spPr>
            <a:xfrm>
              <a:off x="2911790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1" name="object 551"/>
            <p:cNvSpPr/>
            <p:nvPr/>
          </p:nvSpPr>
          <p:spPr>
            <a:xfrm>
              <a:off x="3005536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2" name="object 552"/>
            <p:cNvSpPr/>
            <p:nvPr/>
          </p:nvSpPr>
          <p:spPr>
            <a:xfrm>
              <a:off x="3002695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3" name="object 553"/>
            <p:cNvSpPr/>
            <p:nvPr/>
          </p:nvSpPr>
          <p:spPr>
            <a:xfrm>
              <a:off x="3096668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4" name="object 554"/>
            <p:cNvSpPr/>
            <p:nvPr/>
          </p:nvSpPr>
          <p:spPr>
            <a:xfrm>
              <a:off x="3093827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5" name="object 555"/>
            <p:cNvSpPr/>
            <p:nvPr/>
          </p:nvSpPr>
          <p:spPr>
            <a:xfrm>
              <a:off x="3187573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6" name="object 556"/>
            <p:cNvSpPr/>
            <p:nvPr/>
          </p:nvSpPr>
          <p:spPr>
            <a:xfrm>
              <a:off x="3184732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7" name="object 557"/>
            <p:cNvSpPr/>
            <p:nvPr/>
          </p:nvSpPr>
          <p:spPr>
            <a:xfrm>
              <a:off x="3278477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8" name="object 558"/>
            <p:cNvSpPr/>
            <p:nvPr/>
          </p:nvSpPr>
          <p:spPr>
            <a:xfrm>
              <a:off x="3275636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9" name="object 559"/>
            <p:cNvSpPr/>
            <p:nvPr/>
          </p:nvSpPr>
          <p:spPr>
            <a:xfrm>
              <a:off x="3369723" y="2556297"/>
              <a:ext cx="0" cy="51435"/>
            </a:xfrm>
            <a:custGeom>
              <a:avLst/>
              <a:gdLst/>
              <a:ahLst/>
              <a:cxnLst/>
              <a:rect l="l" t="t" r="r" b="b"/>
              <a:pathLst>
                <a:path h="51435">
                  <a:moveTo>
                    <a:pt x="0" y="0"/>
                  </a:moveTo>
                  <a:lnTo>
                    <a:pt x="0" y="5114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0" name="object 560"/>
            <p:cNvSpPr/>
            <p:nvPr/>
          </p:nvSpPr>
          <p:spPr>
            <a:xfrm>
              <a:off x="3366882" y="2553456"/>
              <a:ext cx="5715" cy="57150"/>
            </a:xfrm>
            <a:custGeom>
              <a:avLst/>
              <a:gdLst/>
              <a:ahLst/>
              <a:cxnLst/>
              <a:rect l="l" t="t" r="r" b="b"/>
              <a:pathLst>
                <a:path w="5714" h="57150">
                  <a:moveTo>
                    <a:pt x="5681" y="0"/>
                  </a:moveTo>
                  <a:lnTo>
                    <a:pt x="0" y="0"/>
                  </a:lnTo>
                  <a:lnTo>
                    <a:pt x="0" y="56827"/>
                  </a:lnTo>
                  <a:lnTo>
                    <a:pt x="5681" y="5682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1" name="object 561"/>
            <p:cNvSpPr/>
            <p:nvPr/>
          </p:nvSpPr>
          <p:spPr>
            <a:xfrm>
              <a:off x="4643525" y="2260569"/>
              <a:ext cx="0" cy="347345"/>
            </a:xfrm>
            <a:custGeom>
              <a:avLst/>
              <a:gdLst/>
              <a:ahLst/>
              <a:cxnLst/>
              <a:rect l="l" t="t" r="r" b="b"/>
              <a:pathLst>
                <a:path h="347344">
                  <a:moveTo>
                    <a:pt x="0" y="0"/>
                  </a:moveTo>
                  <a:lnTo>
                    <a:pt x="0" y="34687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2" name="object 562"/>
            <p:cNvSpPr/>
            <p:nvPr/>
          </p:nvSpPr>
          <p:spPr>
            <a:xfrm>
              <a:off x="4640684" y="2257671"/>
              <a:ext cx="5715" cy="353060"/>
            </a:xfrm>
            <a:custGeom>
              <a:avLst/>
              <a:gdLst/>
              <a:ahLst/>
              <a:cxnLst/>
              <a:rect l="l" t="t" r="r" b="b"/>
              <a:pathLst>
                <a:path w="5714" h="353060">
                  <a:moveTo>
                    <a:pt x="5681" y="0"/>
                  </a:moveTo>
                  <a:lnTo>
                    <a:pt x="0" y="0"/>
                  </a:lnTo>
                  <a:lnTo>
                    <a:pt x="0" y="352612"/>
                  </a:lnTo>
                  <a:lnTo>
                    <a:pt x="5681" y="35261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3" name="object 563"/>
            <p:cNvSpPr/>
            <p:nvPr/>
          </p:nvSpPr>
          <p:spPr>
            <a:xfrm>
              <a:off x="4734430" y="2379906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4" name="object 564"/>
            <p:cNvSpPr/>
            <p:nvPr/>
          </p:nvSpPr>
          <p:spPr>
            <a:xfrm>
              <a:off x="4731589" y="2377008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80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5" name="object 565"/>
            <p:cNvSpPr/>
            <p:nvPr/>
          </p:nvSpPr>
          <p:spPr>
            <a:xfrm>
              <a:off x="4825675" y="2379906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6" name="object 566"/>
            <p:cNvSpPr/>
            <p:nvPr/>
          </p:nvSpPr>
          <p:spPr>
            <a:xfrm>
              <a:off x="4822834" y="2377008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80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7" name="object 567"/>
            <p:cNvSpPr/>
            <p:nvPr/>
          </p:nvSpPr>
          <p:spPr>
            <a:xfrm>
              <a:off x="4916580" y="2379906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8" name="object 568"/>
            <p:cNvSpPr/>
            <p:nvPr/>
          </p:nvSpPr>
          <p:spPr>
            <a:xfrm>
              <a:off x="4913739" y="2377008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80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9" name="object 569"/>
            <p:cNvSpPr/>
            <p:nvPr/>
          </p:nvSpPr>
          <p:spPr>
            <a:xfrm>
              <a:off x="2840" y="2732461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0" name="object 570"/>
            <p:cNvSpPr/>
            <p:nvPr/>
          </p:nvSpPr>
          <p:spPr>
            <a:xfrm>
              <a:off x="0" y="2729620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1" name="object 571"/>
            <p:cNvSpPr/>
            <p:nvPr/>
          </p:nvSpPr>
          <p:spPr>
            <a:xfrm>
              <a:off x="4998962" y="1774356"/>
              <a:ext cx="11430" cy="961390"/>
            </a:xfrm>
            <a:custGeom>
              <a:avLst/>
              <a:gdLst/>
              <a:ahLst/>
              <a:cxnLst/>
              <a:rect l="l" t="t" r="r" b="b"/>
              <a:pathLst>
                <a:path w="11429" h="961389">
                  <a:moveTo>
                    <a:pt x="11363" y="0"/>
                  </a:moveTo>
                  <a:lnTo>
                    <a:pt x="0" y="0"/>
                  </a:lnTo>
                  <a:lnTo>
                    <a:pt x="0" y="960946"/>
                  </a:lnTo>
                  <a:lnTo>
                    <a:pt x="11363" y="960946"/>
                  </a:lnTo>
                  <a:lnTo>
                    <a:pt x="11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2" name="object 572"/>
            <p:cNvSpPr/>
            <p:nvPr/>
          </p:nvSpPr>
          <p:spPr>
            <a:xfrm>
              <a:off x="5098617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3" name="object 573"/>
            <p:cNvSpPr/>
            <p:nvPr/>
          </p:nvSpPr>
          <p:spPr>
            <a:xfrm>
              <a:off x="5095776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4" name="object 574"/>
            <p:cNvSpPr/>
            <p:nvPr/>
          </p:nvSpPr>
          <p:spPr>
            <a:xfrm>
              <a:off x="5189521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5" name="object 575"/>
            <p:cNvSpPr/>
            <p:nvPr/>
          </p:nvSpPr>
          <p:spPr>
            <a:xfrm>
              <a:off x="5186680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6" name="object 576"/>
            <p:cNvSpPr/>
            <p:nvPr/>
          </p:nvSpPr>
          <p:spPr>
            <a:xfrm>
              <a:off x="5280426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7" name="object 577"/>
            <p:cNvSpPr/>
            <p:nvPr/>
          </p:nvSpPr>
          <p:spPr>
            <a:xfrm>
              <a:off x="5277585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8" name="object 578"/>
            <p:cNvSpPr/>
            <p:nvPr/>
          </p:nvSpPr>
          <p:spPr>
            <a:xfrm>
              <a:off x="5371671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9" name="object 579"/>
            <p:cNvSpPr/>
            <p:nvPr/>
          </p:nvSpPr>
          <p:spPr>
            <a:xfrm>
              <a:off x="5368831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0" name="object 580"/>
            <p:cNvSpPr/>
            <p:nvPr/>
          </p:nvSpPr>
          <p:spPr>
            <a:xfrm>
              <a:off x="5462576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1" name="object 581"/>
            <p:cNvSpPr/>
            <p:nvPr/>
          </p:nvSpPr>
          <p:spPr>
            <a:xfrm>
              <a:off x="5459735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2" name="object 582"/>
            <p:cNvSpPr/>
            <p:nvPr/>
          </p:nvSpPr>
          <p:spPr>
            <a:xfrm>
              <a:off x="5553481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3" name="object 583"/>
            <p:cNvSpPr/>
            <p:nvPr/>
          </p:nvSpPr>
          <p:spPr>
            <a:xfrm>
              <a:off x="5550640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4" name="object 584"/>
            <p:cNvSpPr/>
            <p:nvPr/>
          </p:nvSpPr>
          <p:spPr>
            <a:xfrm>
              <a:off x="5644613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5" name="object 585"/>
            <p:cNvSpPr/>
            <p:nvPr/>
          </p:nvSpPr>
          <p:spPr>
            <a:xfrm>
              <a:off x="5641772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6" name="object 586"/>
            <p:cNvSpPr/>
            <p:nvPr/>
          </p:nvSpPr>
          <p:spPr>
            <a:xfrm>
              <a:off x="5735517" y="1424642"/>
              <a:ext cx="0" cy="227329"/>
            </a:xfrm>
            <a:custGeom>
              <a:avLst/>
              <a:gdLst/>
              <a:ahLst/>
              <a:cxnLst/>
              <a:rect l="l" t="t" r="r" b="b"/>
              <a:pathLst>
                <a:path h="227330">
                  <a:moveTo>
                    <a:pt x="0" y="0"/>
                  </a:moveTo>
                  <a:lnTo>
                    <a:pt x="0" y="22730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7" name="object 587"/>
            <p:cNvSpPr/>
            <p:nvPr/>
          </p:nvSpPr>
          <p:spPr>
            <a:xfrm>
              <a:off x="5732677" y="1421801"/>
              <a:ext cx="5715" cy="233045"/>
            </a:xfrm>
            <a:custGeom>
              <a:avLst/>
              <a:gdLst/>
              <a:ahLst/>
              <a:cxnLst/>
              <a:rect l="l" t="t" r="r" b="b"/>
              <a:pathLst>
                <a:path w="5714" h="233044">
                  <a:moveTo>
                    <a:pt x="5681" y="0"/>
                  </a:moveTo>
                  <a:lnTo>
                    <a:pt x="0" y="0"/>
                  </a:lnTo>
                  <a:lnTo>
                    <a:pt x="0" y="232991"/>
                  </a:lnTo>
                  <a:lnTo>
                    <a:pt x="5681" y="23299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8" name="object 588"/>
            <p:cNvSpPr/>
            <p:nvPr/>
          </p:nvSpPr>
          <p:spPr>
            <a:xfrm>
              <a:off x="5010315" y="1785734"/>
              <a:ext cx="819150" cy="949960"/>
            </a:xfrm>
            <a:custGeom>
              <a:avLst/>
              <a:gdLst/>
              <a:ahLst/>
              <a:cxnLst/>
              <a:rect l="l" t="t" r="r" b="b"/>
              <a:pathLst>
                <a:path w="819150" h="949960">
                  <a:moveTo>
                    <a:pt x="818997" y="938212"/>
                  </a:moveTo>
                  <a:lnTo>
                    <a:pt x="818946" y="0"/>
                  </a:lnTo>
                  <a:lnTo>
                    <a:pt x="807580" y="0"/>
                  </a:lnTo>
                  <a:lnTo>
                    <a:pt x="807580" y="938212"/>
                  </a:lnTo>
                  <a:lnTo>
                    <a:pt x="0" y="938212"/>
                  </a:lnTo>
                  <a:lnTo>
                    <a:pt x="0" y="949579"/>
                  </a:lnTo>
                  <a:lnTo>
                    <a:pt x="807580" y="949579"/>
                  </a:lnTo>
                  <a:lnTo>
                    <a:pt x="818946" y="949579"/>
                  </a:lnTo>
                  <a:lnTo>
                    <a:pt x="818997" y="9382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9" name="object 589"/>
            <p:cNvSpPr/>
            <p:nvPr/>
          </p:nvSpPr>
          <p:spPr>
            <a:xfrm>
              <a:off x="2840" y="2857481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0" name="object 590"/>
            <p:cNvSpPr/>
            <p:nvPr/>
          </p:nvSpPr>
          <p:spPr>
            <a:xfrm>
              <a:off x="0" y="2854640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1" name="object 591"/>
            <p:cNvSpPr/>
            <p:nvPr/>
          </p:nvSpPr>
          <p:spPr>
            <a:xfrm>
              <a:off x="5007485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2" name="object 592"/>
            <p:cNvSpPr/>
            <p:nvPr/>
          </p:nvSpPr>
          <p:spPr>
            <a:xfrm>
              <a:off x="5004644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3" name="object 593"/>
            <p:cNvSpPr/>
            <p:nvPr/>
          </p:nvSpPr>
          <p:spPr>
            <a:xfrm>
              <a:off x="5010325" y="2848957"/>
              <a:ext cx="819150" cy="11430"/>
            </a:xfrm>
            <a:custGeom>
              <a:avLst/>
              <a:gdLst/>
              <a:ahLst/>
              <a:cxnLst/>
              <a:rect l="l" t="t" r="r" b="b"/>
              <a:pathLst>
                <a:path w="819150" h="11430">
                  <a:moveTo>
                    <a:pt x="818994" y="0"/>
                  </a:moveTo>
                  <a:lnTo>
                    <a:pt x="0" y="0"/>
                  </a:lnTo>
                  <a:lnTo>
                    <a:pt x="0" y="11365"/>
                  </a:lnTo>
                  <a:lnTo>
                    <a:pt x="818994" y="11365"/>
                  </a:lnTo>
                  <a:lnTo>
                    <a:pt x="8189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4" name="object 594"/>
            <p:cNvSpPr/>
            <p:nvPr/>
          </p:nvSpPr>
          <p:spPr>
            <a:xfrm>
              <a:off x="5826422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5" name="object 595"/>
            <p:cNvSpPr/>
            <p:nvPr/>
          </p:nvSpPr>
          <p:spPr>
            <a:xfrm>
              <a:off x="5823581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6" name="object 596"/>
            <p:cNvSpPr/>
            <p:nvPr/>
          </p:nvSpPr>
          <p:spPr>
            <a:xfrm>
              <a:off x="93745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7" name="object 597"/>
            <p:cNvSpPr/>
            <p:nvPr/>
          </p:nvSpPr>
          <p:spPr>
            <a:xfrm>
              <a:off x="90904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5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8" name="object 598"/>
            <p:cNvSpPr/>
            <p:nvPr/>
          </p:nvSpPr>
          <p:spPr>
            <a:xfrm>
              <a:off x="184934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9" name="object 599"/>
            <p:cNvSpPr/>
            <p:nvPr/>
          </p:nvSpPr>
          <p:spPr>
            <a:xfrm>
              <a:off x="182093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0" name="object 600"/>
            <p:cNvSpPr/>
            <p:nvPr/>
          </p:nvSpPr>
          <p:spPr>
            <a:xfrm>
              <a:off x="275838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1" name="object 601"/>
            <p:cNvSpPr/>
            <p:nvPr/>
          </p:nvSpPr>
          <p:spPr>
            <a:xfrm>
              <a:off x="272998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2" name="object 602"/>
            <p:cNvSpPr/>
            <p:nvPr/>
          </p:nvSpPr>
          <p:spPr>
            <a:xfrm>
              <a:off x="366743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3" name="object 603"/>
            <p:cNvSpPr/>
            <p:nvPr/>
          </p:nvSpPr>
          <p:spPr>
            <a:xfrm>
              <a:off x="363902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4" name="object 604"/>
            <p:cNvSpPr/>
            <p:nvPr/>
          </p:nvSpPr>
          <p:spPr>
            <a:xfrm>
              <a:off x="457932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5" name="object 605"/>
            <p:cNvSpPr/>
            <p:nvPr/>
          </p:nvSpPr>
          <p:spPr>
            <a:xfrm>
              <a:off x="455091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5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6" name="object 606"/>
            <p:cNvSpPr/>
            <p:nvPr/>
          </p:nvSpPr>
          <p:spPr>
            <a:xfrm>
              <a:off x="548837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7" name="object 607"/>
            <p:cNvSpPr/>
            <p:nvPr/>
          </p:nvSpPr>
          <p:spPr>
            <a:xfrm>
              <a:off x="545996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5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8" name="object 608"/>
            <p:cNvSpPr/>
            <p:nvPr/>
          </p:nvSpPr>
          <p:spPr>
            <a:xfrm>
              <a:off x="639741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9" name="object 609"/>
            <p:cNvSpPr/>
            <p:nvPr/>
          </p:nvSpPr>
          <p:spPr>
            <a:xfrm>
              <a:off x="636900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5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0" name="object 610"/>
            <p:cNvSpPr/>
            <p:nvPr/>
          </p:nvSpPr>
          <p:spPr>
            <a:xfrm>
              <a:off x="730930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1" name="object 611"/>
            <p:cNvSpPr/>
            <p:nvPr/>
          </p:nvSpPr>
          <p:spPr>
            <a:xfrm>
              <a:off x="728089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5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2" name="object 612"/>
            <p:cNvSpPr/>
            <p:nvPr/>
          </p:nvSpPr>
          <p:spPr>
            <a:xfrm>
              <a:off x="821835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3" name="object 613"/>
            <p:cNvSpPr/>
            <p:nvPr/>
          </p:nvSpPr>
          <p:spPr>
            <a:xfrm>
              <a:off x="818994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5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4" name="object 614"/>
            <p:cNvSpPr/>
            <p:nvPr/>
          </p:nvSpPr>
          <p:spPr>
            <a:xfrm>
              <a:off x="2840" y="2977159"/>
              <a:ext cx="995680" cy="0"/>
            </a:xfrm>
            <a:custGeom>
              <a:avLst/>
              <a:gdLst/>
              <a:ahLst/>
              <a:cxnLst/>
              <a:rect l="l" t="t" r="r" b="b"/>
              <a:pathLst>
                <a:path w="995680">
                  <a:moveTo>
                    <a:pt x="0" y="0"/>
                  </a:moveTo>
                  <a:lnTo>
                    <a:pt x="99512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5" name="object 615"/>
            <p:cNvSpPr/>
            <p:nvPr/>
          </p:nvSpPr>
          <p:spPr>
            <a:xfrm>
              <a:off x="0" y="2974317"/>
              <a:ext cx="1001394" cy="5715"/>
            </a:xfrm>
            <a:custGeom>
              <a:avLst/>
              <a:gdLst/>
              <a:ahLst/>
              <a:cxnLst/>
              <a:rect l="l" t="t" r="r" b="b"/>
              <a:pathLst>
                <a:path w="1001394" h="5714">
                  <a:moveTo>
                    <a:pt x="100080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000803" y="5682"/>
                  </a:lnTo>
                  <a:lnTo>
                    <a:pt x="100080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6" name="object 616"/>
            <p:cNvSpPr/>
            <p:nvPr/>
          </p:nvSpPr>
          <p:spPr>
            <a:xfrm>
              <a:off x="1003644" y="2556297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7" name="object 617"/>
            <p:cNvSpPr/>
            <p:nvPr/>
          </p:nvSpPr>
          <p:spPr>
            <a:xfrm>
              <a:off x="1000803" y="2553513"/>
              <a:ext cx="6350" cy="421005"/>
            </a:xfrm>
            <a:custGeom>
              <a:avLst/>
              <a:gdLst/>
              <a:ahLst/>
              <a:cxnLst/>
              <a:rect l="l" t="t" r="r" b="b"/>
              <a:pathLst>
                <a:path w="6350" h="421005">
                  <a:moveTo>
                    <a:pt x="5965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965" y="420804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8" name="object 618"/>
            <p:cNvSpPr/>
            <p:nvPr/>
          </p:nvSpPr>
          <p:spPr>
            <a:xfrm>
              <a:off x="1094833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9" name="object 619"/>
            <p:cNvSpPr/>
            <p:nvPr/>
          </p:nvSpPr>
          <p:spPr>
            <a:xfrm>
              <a:off x="1091992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5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0" name="object 620"/>
            <p:cNvSpPr/>
            <p:nvPr/>
          </p:nvSpPr>
          <p:spPr>
            <a:xfrm>
              <a:off x="1185738" y="1424642"/>
              <a:ext cx="0" cy="1433195"/>
            </a:xfrm>
            <a:custGeom>
              <a:avLst/>
              <a:gdLst/>
              <a:ahLst/>
              <a:cxnLst/>
              <a:rect l="l" t="t" r="r" b="b"/>
              <a:pathLst>
                <a:path h="1433195">
                  <a:moveTo>
                    <a:pt x="0" y="0"/>
                  </a:moveTo>
                  <a:lnTo>
                    <a:pt x="0" y="143283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1" name="object 621"/>
            <p:cNvSpPr/>
            <p:nvPr/>
          </p:nvSpPr>
          <p:spPr>
            <a:xfrm>
              <a:off x="1182897" y="1421687"/>
              <a:ext cx="5715" cy="1438910"/>
            </a:xfrm>
            <a:custGeom>
              <a:avLst/>
              <a:gdLst/>
              <a:ahLst/>
              <a:cxnLst/>
              <a:rect l="l" t="t" r="r" b="b"/>
              <a:pathLst>
                <a:path w="5715" h="1438910">
                  <a:moveTo>
                    <a:pt x="5681" y="0"/>
                  </a:moveTo>
                  <a:lnTo>
                    <a:pt x="0" y="0"/>
                  </a:lnTo>
                  <a:lnTo>
                    <a:pt x="0" y="1438635"/>
                  </a:lnTo>
                  <a:lnTo>
                    <a:pt x="5681" y="14386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2" name="object 622"/>
            <p:cNvSpPr/>
            <p:nvPr/>
          </p:nvSpPr>
          <p:spPr>
            <a:xfrm>
              <a:off x="1276642" y="1424642"/>
              <a:ext cx="0" cy="1433195"/>
            </a:xfrm>
            <a:custGeom>
              <a:avLst/>
              <a:gdLst/>
              <a:ahLst/>
              <a:cxnLst/>
              <a:rect l="l" t="t" r="r" b="b"/>
              <a:pathLst>
                <a:path h="1433195">
                  <a:moveTo>
                    <a:pt x="0" y="0"/>
                  </a:moveTo>
                  <a:lnTo>
                    <a:pt x="0" y="143283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3" name="object 623"/>
            <p:cNvSpPr/>
            <p:nvPr/>
          </p:nvSpPr>
          <p:spPr>
            <a:xfrm>
              <a:off x="1273801" y="1421687"/>
              <a:ext cx="5715" cy="1438910"/>
            </a:xfrm>
            <a:custGeom>
              <a:avLst/>
              <a:gdLst/>
              <a:ahLst/>
              <a:cxnLst/>
              <a:rect l="l" t="t" r="r" b="b"/>
              <a:pathLst>
                <a:path w="5715" h="1438910">
                  <a:moveTo>
                    <a:pt x="5681" y="0"/>
                  </a:moveTo>
                  <a:lnTo>
                    <a:pt x="0" y="0"/>
                  </a:lnTo>
                  <a:lnTo>
                    <a:pt x="0" y="1438635"/>
                  </a:lnTo>
                  <a:lnTo>
                    <a:pt x="5681" y="14386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4" name="object 624"/>
            <p:cNvSpPr/>
            <p:nvPr/>
          </p:nvSpPr>
          <p:spPr>
            <a:xfrm>
              <a:off x="1367774" y="1424642"/>
              <a:ext cx="0" cy="1433195"/>
            </a:xfrm>
            <a:custGeom>
              <a:avLst/>
              <a:gdLst/>
              <a:ahLst/>
              <a:cxnLst/>
              <a:rect l="l" t="t" r="r" b="b"/>
              <a:pathLst>
                <a:path h="1433195">
                  <a:moveTo>
                    <a:pt x="0" y="0"/>
                  </a:moveTo>
                  <a:lnTo>
                    <a:pt x="0" y="143283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5" name="object 625"/>
            <p:cNvSpPr/>
            <p:nvPr/>
          </p:nvSpPr>
          <p:spPr>
            <a:xfrm>
              <a:off x="1364933" y="1421687"/>
              <a:ext cx="5715" cy="1438910"/>
            </a:xfrm>
            <a:custGeom>
              <a:avLst/>
              <a:gdLst/>
              <a:ahLst/>
              <a:cxnLst/>
              <a:rect l="l" t="t" r="r" b="b"/>
              <a:pathLst>
                <a:path w="5715" h="1438910">
                  <a:moveTo>
                    <a:pt x="5681" y="0"/>
                  </a:moveTo>
                  <a:lnTo>
                    <a:pt x="0" y="0"/>
                  </a:lnTo>
                  <a:lnTo>
                    <a:pt x="0" y="1438635"/>
                  </a:lnTo>
                  <a:lnTo>
                    <a:pt x="5681" y="14386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6" name="object 626"/>
            <p:cNvSpPr/>
            <p:nvPr/>
          </p:nvSpPr>
          <p:spPr>
            <a:xfrm>
              <a:off x="1458793" y="1424642"/>
              <a:ext cx="0" cy="1433195"/>
            </a:xfrm>
            <a:custGeom>
              <a:avLst/>
              <a:gdLst/>
              <a:ahLst/>
              <a:cxnLst/>
              <a:rect l="l" t="t" r="r" b="b"/>
              <a:pathLst>
                <a:path h="1433195">
                  <a:moveTo>
                    <a:pt x="0" y="0"/>
                  </a:moveTo>
                  <a:lnTo>
                    <a:pt x="0" y="143283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7" name="object 627"/>
            <p:cNvSpPr/>
            <p:nvPr/>
          </p:nvSpPr>
          <p:spPr>
            <a:xfrm>
              <a:off x="1455952" y="1421687"/>
              <a:ext cx="5715" cy="1438910"/>
            </a:xfrm>
            <a:custGeom>
              <a:avLst/>
              <a:gdLst/>
              <a:ahLst/>
              <a:cxnLst/>
              <a:rect l="l" t="t" r="r" b="b"/>
              <a:pathLst>
                <a:path w="5715" h="1438910">
                  <a:moveTo>
                    <a:pt x="5681" y="0"/>
                  </a:moveTo>
                  <a:lnTo>
                    <a:pt x="0" y="0"/>
                  </a:lnTo>
                  <a:lnTo>
                    <a:pt x="0" y="1438635"/>
                  </a:lnTo>
                  <a:lnTo>
                    <a:pt x="5681" y="14386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8" name="object 628"/>
            <p:cNvSpPr/>
            <p:nvPr/>
          </p:nvSpPr>
          <p:spPr>
            <a:xfrm>
              <a:off x="1549697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9" name="object 629"/>
            <p:cNvSpPr/>
            <p:nvPr/>
          </p:nvSpPr>
          <p:spPr>
            <a:xfrm>
              <a:off x="1546856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5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0" name="object 630"/>
            <p:cNvSpPr/>
            <p:nvPr/>
          </p:nvSpPr>
          <p:spPr>
            <a:xfrm>
              <a:off x="1640829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1" name="object 631"/>
            <p:cNvSpPr/>
            <p:nvPr/>
          </p:nvSpPr>
          <p:spPr>
            <a:xfrm>
              <a:off x="1637988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2" name="object 632"/>
            <p:cNvSpPr/>
            <p:nvPr/>
          </p:nvSpPr>
          <p:spPr>
            <a:xfrm>
              <a:off x="1731734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3" name="object 633"/>
            <p:cNvSpPr/>
            <p:nvPr/>
          </p:nvSpPr>
          <p:spPr>
            <a:xfrm>
              <a:off x="1728893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4" name="object 634"/>
            <p:cNvSpPr/>
            <p:nvPr/>
          </p:nvSpPr>
          <p:spPr>
            <a:xfrm>
              <a:off x="1822639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5" name="object 635"/>
            <p:cNvSpPr/>
            <p:nvPr/>
          </p:nvSpPr>
          <p:spPr>
            <a:xfrm>
              <a:off x="1819798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6" name="object 636"/>
            <p:cNvSpPr/>
            <p:nvPr/>
          </p:nvSpPr>
          <p:spPr>
            <a:xfrm>
              <a:off x="1913884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7" name="object 637"/>
            <p:cNvSpPr/>
            <p:nvPr/>
          </p:nvSpPr>
          <p:spPr>
            <a:xfrm>
              <a:off x="1911043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8" name="object 638"/>
            <p:cNvSpPr/>
            <p:nvPr/>
          </p:nvSpPr>
          <p:spPr>
            <a:xfrm>
              <a:off x="2004789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9" name="object 639"/>
            <p:cNvSpPr/>
            <p:nvPr/>
          </p:nvSpPr>
          <p:spPr>
            <a:xfrm>
              <a:off x="2001948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0" name="object 640"/>
            <p:cNvSpPr/>
            <p:nvPr/>
          </p:nvSpPr>
          <p:spPr>
            <a:xfrm>
              <a:off x="2095693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1" name="object 641"/>
            <p:cNvSpPr/>
            <p:nvPr/>
          </p:nvSpPr>
          <p:spPr>
            <a:xfrm>
              <a:off x="2092853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2" name="object 642"/>
            <p:cNvSpPr/>
            <p:nvPr/>
          </p:nvSpPr>
          <p:spPr>
            <a:xfrm>
              <a:off x="2186826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3" name="object 643"/>
            <p:cNvSpPr/>
            <p:nvPr/>
          </p:nvSpPr>
          <p:spPr>
            <a:xfrm>
              <a:off x="2183985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4" name="object 644"/>
            <p:cNvSpPr/>
            <p:nvPr/>
          </p:nvSpPr>
          <p:spPr>
            <a:xfrm>
              <a:off x="2277730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5" name="object 645"/>
            <p:cNvSpPr/>
            <p:nvPr/>
          </p:nvSpPr>
          <p:spPr>
            <a:xfrm>
              <a:off x="2274890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6" name="object 646"/>
            <p:cNvSpPr/>
            <p:nvPr/>
          </p:nvSpPr>
          <p:spPr>
            <a:xfrm>
              <a:off x="2368635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7" name="object 647"/>
            <p:cNvSpPr/>
            <p:nvPr/>
          </p:nvSpPr>
          <p:spPr>
            <a:xfrm>
              <a:off x="2365794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8" name="object 648"/>
            <p:cNvSpPr/>
            <p:nvPr/>
          </p:nvSpPr>
          <p:spPr>
            <a:xfrm>
              <a:off x="2459881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9" name="object 649"/>
            <p:cNvSpPr/>
            <p:nvPr/>
          </p:nvSpPr>
          <p:spPr>
            <a:xfrm>
              <a:off x="2457040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0" name="object 650"/>
            <p:cNvSpPr/>
            <p:nvPr/>
          </p:nvSpPr>
          <p:spPr>
            <a:xfrm>
              <a:off x="2550785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1" name="object 651"/>
            <p:cNvSpPr/>
            <p:nvPr/>
          </p:nvSpPr>
          <p:spPr>
            <a:xfrm>
              <a:off x="2547944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2" name="object 652"/>
            <p:cNvSpPr/>
            <p:nvPr/>
          </p:nvSpPr>
          <p:spPr>
            <a:xfrm>
              <a:off x="2641690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3" name="object 653"/>
            <p:cNvSpPr/>
            <p:nvPr/>
          </p:nvSpPr>
          <p:spPr>
            <a:xfrm>
              <a:off x="2638849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4" name="object 654"/>
            <p:cNvSpPr/>
            <p:nvPr/>
          </p:nvSpPr>
          <p:spPr>
            <a:xfrm>
              <a:off x="2732595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5" name="object 655"/>
            <p:cNvSpPr/>
            <p:nvPr/>
          </p:nvSpPr>
          <p:spPr>
            <a:xfrm>
              <a:off x="2729754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6" name="object 656"/>
            <p:cNvSpPr/>
            <p:nvPr/>
          </p:nvSpPr>
          <p:spPr>
            <a:xfrm>
              <a:off x="2823727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7" name="object 657"/>
            <p:cNvSpPr/>
            <p:nvPr/>
          </p:nvSpPr>
          <p:spPr>
            <a:xfrm>
              <a:off x="2820886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8" name="object 658"/>
            <p:cNvSpPr/>
            <p:nvPr/>
          </p:nvSpPr>
          <p:spPr>
            <a:xfrm>
              <a:off x="2914631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9" name="object 659"/>
            <p:cNvSpPr/>
            <p:nvPr/>
          </p:nvSpPr>
          <p:spPr>
            <a:xfrm>
              <a:off x="2911790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0" name="object 660"/>
            <p:cNvSpPr/>
            <p:nvPr/>
          </p:nvSpPr>
          <p:spPr>
            <a:xfrm>
              <a:off x="3005536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1" name="object 661"/>
            <p:cNvSpPr/>
            <p:nvPr/>
          </p:nvSpPr>
          <p:spPr>
            <a:xfrm>
              <a:off x="3002695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2" name="object 662"/>
            <p:cNvSpPr/>
            <p:nvPr/>
          </p:nvSpPr>
          <p:spPr>
            <a:xfrm>
              <a:off x="3096668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3" name="object 663"/>
            <p:cNvSpPr/>
            <p:nvPr/>
          </p:nvSpPr>
          <p:spPr>
            <a:xfrm>
              <a:off x="3093827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4" name="object 664"/>
            <p:cNvSpPr/>
            <p:nvPr/>
          </p:nvSpPr>
          <p:spPr>
            <a:xfrm>
              <a:off x="3187573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5" name="object 665"/>
            <p:cNvSpPr/>
            <p:nvPr/>
          </p:nvSpPr>
          <p:spPr>
            <a:xfrm>
              <a:off x="3184732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6" name="object 666"/>
            <p:cNvSpPr/>
            <p:nvPr/>
          </p:nvSpPr>
          <p:spPr>
            <a:xfrm>
              <a:off x="3278477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7" name="object 667"/>
            <p:cNvSpPr/>
            <p:nvPr/>
          </p:nvSpPr>
          <p:spPr>
            <a:xfrm>
              <a:off x="3275636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8" name="object 668"/>
            <p:cNvSpPr/>
            <p:nvPr/>
          </p:nvSpPr>
          <p:spPr>
            <a:xfrm>
              <a:off x="3369723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9" name="object 669"/>
            <p:cNvSpPr/>
            <p:nvPr/>
          </p:nvSpPr>
          <p:spPr>
            <a:xfrm>
              <a:off x="3366882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0" name="object 670"/>
            <p:cNvSpPr/>
            <p:nvPr/>
          </p:nvSpPr>
          <p:spPr>
            <a:xfrm>
              <a:off x="3460627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1" name="object 671"/>
            <p:cNvSpPr/>
            <p:nvPr/>
          </p:nvSpPr>
          <p:spPr>
            <a:xfrm>
              <a:off x="3457787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2" name="object 672"/>
            <p:cNvSpPr/>
            <p:nvPr/>
          </p:nvSpPr>
          <p:spPr>
            <a:xfrm>
              <a:off x="3551532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3" name="object 673"/>
            <p:cNvSpPr/>
            <p:nvPr/>
          </p:nvSpPr>
          <p:spPr>
            <a:xfrm>
              <a:off x="3548691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4" name="object 674"/>
            <p:cNvSpPr/>
            <p:nvPr/>
          </p:nvSpPr>
          <p:spPr>
            <a:xfrm>
              <a:off x="3642778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5" name="object 675"/>
            <p:cNvSpPr/>
            <p:nvPr/>
          </p:nvSpPr>
          <p:spPr>
            <a:xfrm>
              <a:off x="3639937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6" name="object 676"/>
            <p:cNvSpPr/>
            <p:nvPr/>
          </p:nvSpPr>
          <p:spPr>
            <a:xfrm>
              <a:off x="3733682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7" name="object 677"/>
            <p:cNvSpPr/>
            <p:nvPr/>
          </p:nvSpPr>
          <p:spPr>
            <a:xfrm>
              <a:off x="3730842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8" name="object 678"/>
            <p:cNvSpPr/>
            <p:nvPr/>
          </p:nvSpPr>
          <p:spPr>
            <a:xfrm>
              <a:off x="3824587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9" name="object 679"/>
            <p:cNvSpPr/>
            <p:nvPr/>
          </p:nvSpPr>
          <p:spPr>
            <a:xfrm>
              <a:off x="3821746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0" name="object 680"/>
            <p:cNvSpPr/>
            <p:nvPr/>
          </p:nvSpPr>
          <p:spPr>
            <a:xfrm>
              <a:off x="3915719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1" name="object 681"/>
            <p:cNvSpPr/>
            <p:nvPr/>
          </p:nvSpPr>
          <p:spPr>
            <a:xfrm>
              <a:off x="3912878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2" name="object 682"/>
            <p:cNvSpPr/>
            <p:nvPr/>
          </p:nvSpPr>
          <p:spPr>
            <a:xfrm>
              <a:off x="4006624" y="2556297"/>
              <a:ext cx="0" cy="301625"/>
            </a:xfrm>
            <a:custGeom>
              <a:avLst/>
              <a:gdLst/>
              <a:ahLst/>
              <a:cxnLst/>
              <a:rect l="l" t="t" r="r" b="b"/>
              <a:pathLst>
                <a:path h="301625">
                  <a:moveTo>
                    <a:pt x="0" y="0"/>
                  </a:moveTo>
                  <a:lnTo>
                    <a:pt x="0" y="30118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3" name="object 683"/>
            <p:cNvSpPr/>
            <p:nvPr/>
          </p:nvSpPr>
          <p:spPr>
            <a:xfrm>
              <a:off x="4003783" y="2553456"/>
              <a:ext cx="5715" cy="307340"/>
            </a:xfrm>
            <a:custGeom>
              <a:avLst/>
              <a:gdLst/>
              <a:ahLst/>
              <a:cxnLst/>
              <a:rect l="l" t="t" r="r" b="b"/>
              <a:pathLst>
                <a:path w="5714" h="307339">
                  <a:moveTo>
                    <a:pt x="5681" y="0"/>
                  </a:moveTo>
                  <a:lnTo>
                    <a:pt x="0" y="0"/>
                  </a:lnTo>
                  <a:lnTo>
                    <a:pt x="0" y="306866"/>
                  </a:lnTo>
                  <a:lnTo>
                    <a:pt x="5681" y="3068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4" name="object 684"/>
            <p:cNvSpPr/>
            <p:nvPr/>
          </p:nvSpPr>
          <p:spPr>
            <a:xfrm>
              <a:off x="1003644" y="2977159"/>
              <a:ext cx="3094355" cy="0"/>
            </a:xfrm>
            <a:custGeom>
              <a:avLst/>
              <a:gdLst/>
              <a:ahLst/>
              <a:cxnLst/>
              <a:rect l="l" t="t" r="r" b="b"/>
              <a:pathLst>
                <a:path w="3094354">
                  <a:moveTo>
                    <a:pt x="0" y="0"/>
                  </a:moveTo>
                  <a:lnTo>
                    <a:pt x="3093884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5" name="object 685"/>
            <p:cNvSpPr/>
            <p:nvPr/>
          </p:nvSpPr>
          <p:spPr>
            <a:xfrm>
              <a:off x="1000803" y="2974317"/>
              <a:ext cx="3100070" cy="5715"/>
            </a:xfrm>
            <a:custGeom>
              <a:avLst/>
              <a:gdLst/>
              <a:ahLst/>
              <a:cxnLst/>
              <a:rect l="l" t="t" r="r" b="b"/>
              <a:pathLst>
                <a:path w="3100070" h="5714">
                  <a:moveTo>
                    <a:pt x="309950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099509" y="5682"/>
                  </a:lnTo>
                  <a:lnTo>
                    <a:pt x="309950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6" name="object 686"/>
            <p:cNvSpPr/>
            <p:nvPr/>
          </p:nvSpPr>
          <p:spPr>
            <a:xfrm>
              <a:off x="4097528" y="2556297"/>
              <a:ext cx="0" cy="415290"/>
            </a:xfrm>
            <a:custGeom>
              <a:avLst/>
              <a:gdLst/>
              <a:ahLst/>
              <a:cxnLst/>
              <a:rect l="l" t="t" r="r" b="b"/>
              <a:pathLst>
                <a:path h="415289">
                  <a:moveTo>
                    <a:pt x="0" y="0"/>
                  </a:moveTo>
                  <a:lnTo>
                    <a:pt x="0" y="415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7" name="object 687"/>
            <p:cNvSpPr/>
            <p:nvPr/>
          </p:nvSpPr>
          <p:spPr>
            <a:xfrm>
              <a:off x="4094688" y="2553513"/>
              <a:ext cx="5715" cy="421005"/>
            </a:xfrm>
            <a:custGeom>
              <a:avLst/>
              <a:gdLst/>
              <a:ahLst/>
              <a:cxnLst/>
              <a:rect l="l" t="t" r="r" b="b"/>
              <a:pathLst>
                <a:path w="5714" h="421005">
                  <a:moveTo>
                    <a:pt x="5681" y="0"/>
                  </a:moveTo>
                  <a:lnTo>
                    <a:pt x="0" y="0"/>
                  </a:lnTo>
                  <a:lnTo>
                    <a:pt x="0" y="420804"/>
                  </a:lnTo>
                  <a:lnTo>
                    <a:pt x="5681" y="42080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8" name="object 688"/>
            <p:cNvSpPr/>
            <p:nvPr/>
          </p:nvSpPr>
          <p:spPr>
            <a:xfrm>
              <a:off x="4734430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9" name="object 689"/>
            <p:cNvSpPr/>
            <p:nvPr/>
          </p:nvSpPr>
          <p:spPr>
            <a:xfrm>
              <a:off x="4731589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0" name="object 690"/>
            <p:cNvSpPr/>
            <p:nvPr/>
          </p:nvSpPr>
          <p:spPr>
            <a:xfrm>
              <a:off x="4103210" y="2977159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1" name="object 691"/>
            <p:cNvSpPr/>
            <p:nvPr/>
          </p:nvSpPr>
          <p:spPr>
            <a:xfrm>
              <a:off x="4100369" y="2974317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2" name="object 692"/>
            <p:cNvSpPr/>
            <p:nvPr/>
          </p:nvSpPr>
          <p:spPr>
            <a:xfrm>
              <a:off x="5013166" y="2977159"/>
              <a:ext cx="802005" cy="0"/>
            </a:xfrm>
            <a:custGeom>
              <a:avLst/>
              <a:gdLst/>
              <a:ahLst/>
              <a:cxnLst/>
              <a:rect l="l" t="t" r="r" b="b"/>
              <a:pathLst>
                <a:path w="802004">
                  <a:moveTo>
                    <a:pt x="0" y="0"/>
                  </a:moveTo>
                  <a:lnTo>
                    <a:pt x="801893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3" name="object 693"/>
            <p:cNvSpPr/>
            <p:nvPr/>
          </p:nvSpPr>
          <p:spPr>
            <a:xfrm>
              <a:off x="5010325" y="2974317"/>
              <a:ext cx="807720" cy="5715"/>
            </a:xfrm>
            <a:custGeom>
              <a:avLst/>
              <a:gdLst/>
              <a:ahLst/>
              <a:cxnLst/>
              <a:rect l="l" t="t" r="r" b="b"/>
              <a:pathLst>
                <a:path w="807720" h="5714">
                  <a:moveTo>
                    <a:pt x="80763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07631" y="5682"/>
                  </a:lnTo>
                  <a:lnTo>
                    <a:pt x="80763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4" name="object 694"/>
            <p:cNvSpPr/>
            <p:nvPr/>
          </p:nvSpPr>
          <p:spPr>
            <a:xfrm>
              <a:off x="4825675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5" name="object 695"/>
            <p:cNvSpPr/>
            <p:nvPr/>
          </p:nvSpPr>
          <p:spPr>
            <a:xfrm>
              <a:off x="4822834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6" name="object 696"/>
            <p:cNvSpPr/>
            <p:nvPr/>
          </p:nvSpPr>
          <p:spPr>
            <a:xfrm>
              <a:off x="4916580" y="2738144"/>
              <a:ext cx="0" cy="119380"/>
            </a:xfrm>
            <a:custGeom>
              <a:avLst/>
              <a:gdLst/>
              <a:ahLst/>
              <a:cxnLst/>
              <a:rect l="l" t="t" r="r" b="b"/>
              <a:pathLst>
                <a:path h="119380">
                  <a:moveTo>
                    <a:pt x="0" y="0"/>
                  </a:moveTo>
                  <a:lnTo>
                    <a:pt x="0" y="11933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7" name="object 697"/>
            <p:cNvSpPr/>
            <p:nvPr/>
          </p:nvSpPr>
          <p:spPr>
            <a:xfrm>
              <a:off x="4913739" y="2735303"/>
              <a:ext cx="5715" cy="125095"/>
            </a:xfrm>
            <a:custGeom>
              <a:avLst/>
              <a:gdLst/>
              <a:ahLst/>
              <a:cxnLst/>
              <a:rect l="l" t="t" r="r" b="b"/>
              <a:pathLst>
                <a:path w="5714" h="125094">
                  <a:moveTo>
                    <a:pt x="5681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5681" y="12501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8" name="object 698"/>
            <p:cNvSpPr/>
            <p:nvPr/>
          </p:nvSpPr>
          <p:spPr>
            <a:xfrm>
              <a:off x="2840" y="3102178"/>
              <a:ext cx="4993640" cy="0"/>
            </a:xfrm>
            <a:custGeom>
              <a:avLst/>
              <a:gdLst/>
              <a:ahLst/>
              <a:cxnLst/>
              <a:rect l="l" t="t" r="r" b="b"/>
              <a:pathLst>
                <a:path w="4993640">
                  <a:moveTo>
                    <a:pt x="0" y="0"/>
                  </a:moveTo>
                  <a:lnTo>
                    <a:pt x="499328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9" name="object 699"/>
            <p:cNvSpPr/>
            <p:nvPr/>
          </p:nvSpPr>
          <p:spPr>
            <a:xfrm>
              <a:off x="0" y="3099337"/>
              <a:ext cx="4999355" cy="5715"/>
            </a:xfrm>
            <a:custGeom>
              <a:avLst/>
              <a:gdLst/>
              <a:ahLst/>
              <a:cxnLst/>
              <a:rect l="l" t="t" r="r" b="b"/>
              <a:pathLst>
                <a:path w="4999355" h="5714">
                  <a:moveTo>
                    <a:pt x="499896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4998962" y="5682"/>
                  </a:lnTo>
                  <a:lnTo>
                    <a:pt x="499896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0" name="object 700"/>
            <p:cNvSpPr/>
            <p:nvPr/>
          </p:nvSpPr>
          <p:spPr>
            <a:xfrm>
              <a:off x="4998962" y="2849014"/>
              <a:ext cx="11430" cy="256540"/>
            </a:xfrm>
            <a:custGeom>
              <a:avLst/>
              <a:gdLst/>
              <a:ahLst/>
              <a:cxnLst/>
              <a:rect l="l" t="t" r="r" b="b"/>
              <a:pathLst>
                <a:path w="11429" h="256539">
                  <a:moveTo>
                    <a:pt x="11363" y="0"/>
                  </a:moveTo>
                  <a:lnTo>
                    <a:pt x="0" y="0"/>
                  </a:lnTo>
                  <a:lnTo>
                    <a:pt x="0" y="256006"/>
                  </a:lnTo>
                  <a:lnTo>
                    <a:pt x="11363" y="256006"/>
                  </a:lnTo>
                  <a:lnTo>
                    <a:pt x="11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1" name="object 701"/>
            <p:cNvSpPr/>
            <p:nvPr/>
          </p:nvSpPr>
          <p:spPr>
            <a:xfrm>
              <a:off x="5098617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2" name="object 702"/>
            <p:cNvSpPr/>
            <p:nvPr/>
          </p:nvSpPr>
          <p:spPr>
            <a:xfrm>
              <a:off x="5095776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3" name="object 703"/>
            <p:cNvSpPr/>
            <p:nvPr/>
          </p:nvSpPr>
          <p:spPr>
            <a:xfrm>
              <a:off x="5189521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4" name="object 704"/>
            <p:cNvSpPr/>
            <p:nvPr/>
          </p:nvSpPr>
          <p:spPr>
            <a:xfrm>
              <a:off x="5186680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5" name="object 705"/>
            <p:cNvSpPr/>
            <p:nvPr/>
          </p:nvSpPr>
          <p:spPr>
            <a:xfrm>
              <a:off x="5280426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6" name="object 706"/>
            <p:cNvSpPr/>
            <p:nvPr/>
          </p:nvSpPr>
          <p:spPr>
            <a:xfrm>
              <a:off x="5277585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7" name="object 707"/>
            <p:cNvSpPr/>
            <p:nvPr/>
          </p:nvSpPr>
          <p:spPr>
            <a:xfrm>
              <a:off x="5371671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8" name="object 708"/>
            <p:cNvSpPr/>
            <p:nvPr/>
          </p:nvSpPr>
          <p:spPr>
            <a:xfrm>
              <a:off x="5368831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9" name="object 709"/>
            <p:cNvSpPr/>
            <p:nvPr/>
          </p:nvSpPr>
          <p:spPr>
            <a:xfrm>
              <a:off x="5462576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0" name="object 710"/>
            <p:cNvSpPr/>
            <p:nvPr/>
          </p:nvSpPr>
          <p:spPr>
            <a:xfrm>
              <a:off x="5459735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1" name="object 711"/>
            <p:cNvSpPr/>
            <p:nvPr/>
          </p:nvSpPr>
          <p:spPr>
            <a:xfrm>
              <a:off x="5553481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2" name="object 712"/>
            <p:cNvSpPr/>
            <p:nvPr/>
          </p:nvSpPr>
          <p:spPr>
            <a:xfrm>
              <a:off x="5550640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3" name="object 713"/>
            <p:cNvSpPr/>
            <p:nvPr/>
          </p:nvSpPr>
          <p:spPr>
            <a:xfrm>
              <a:off x="5644613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4" name="object 714"/>
            <p:cNvSpPr/>
            <p:nvPr/>
          </p:nvSpPr>
          <p:spPr>
            <a:xfrm>
              <a:off x="5641772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5" name="object 715"/>
            <p:cNvSpPr/>
            <p:nvPr/>
          </p:nvSpPr>
          <p:spPr>
            <a:xfrm>
              <a:off x="5735517" y="273814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6" name="object 716"/>
            <p:cNvSpPr/>
            <p:nvPr/>
          </p:nvSpPr>
          <p:spPr>
            <a:xfrm>
              <a:off x="5732677" y="2735303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7" name="object 717"/>
            <p:cNvSpPr/>
            <p:nvPr/>
          </p:nvSpPr>
          <p:spPr>
            <a:xfrm>
              <a:off x="5010315" y="2860382"/>
              <a:ext cx="819150" cy="245110"/>
            </a:xfrm>
            <a:custGeom>
              <a:avLst/>
              <a:gdLst/>
              <a:ahLst/>
              <a:cxnLst/>
              <a:rect l="l" t="t" r="r" b="b"/>
              <a:pathLst>
                <a:path w="819150" h="245110">
                  <a:moveTo>
                    <a:pt x="818997" y="233273"/>
                  </a:moveTo>
                  <a:lnTo>
                    <a:pt x="818946" y="0"/>
                  </a:lnTo>
                  <a:lnTo>
                    <a:pt x="807580" y="0"/>
                  </a:lnTo>
                  <a:lnTo>
                    <a:pt x="807580" y="233273"/>
                  </a:lnTo>
                  <a:lnTo>
                    <a:pt x="0" y="233273"/>
                  </a:lnTo>
                  <a:lnTo>
                    <a:pt x="0" y="244640"/>
                  </a:lnTo>
                  <a:lnTo>
                    <a:pt x="807580" y="244640"/>
                  </a:lnTo>
                  <a:lnTo>
                    <a:pt x="818946" y="244640"/>
                  </a:lnTo>
                  <a:lnTo>
                    <a:pt x="818997" y="2332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8" name="object 718"/>
            <p:cNvSpPr/>
            <p:nvPr/>
          </p:nvSpPr>
          <p:spPr>
            <a:xfrm>
              <a:off x="2840" y="3346762"/>
              <a:ext cx="1444625" cy="0"/>
            </a:xfrm>
            <a:custGeom>
              <a:avLst/>
              <a:gdLst/>
              <a:ahLst/>
              <a:cxnLst/>
              <a:rect l="l" t="t" r="r" b="b"/>
              <a:pathLst>
                <a:path w="1444625">
                  <a:moveTo>
                    <a:pt x="0" y="0"/>
                  </a:moveTo>
                  <a:lnTo>
                    <a:pt x="1444475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9" name="object 719"/>
            <p:cNvSpPr/>
            <p:nvPr/>
          </p:nvSpPr>
          <p:spPr>
            <a:xfrm>
              <a:off x="0" y="3343921"/>
              <a:ext cx="1450340" cy="5715"/>
            </a:xfrm>
            <a:custGeom>
              <a:avLst/>
              <a:gdLst/>
              <a:ahLst/>
              <a:cxnLst/>
              <a:rect l="l" t="t" r="r" b="b"/>
              <a:pathLst>
                <a:path w="1450340" h="5714">
                  <a:moveTo>
                    <a:pt x="1450157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450157" y="5682"/>
                  </a:lnTo>
                  <a:lnTo>
                    <a:pt x="1450157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0" name="object 720"/>
            <p:cNvSpPr/>
            <p:nvPr/>
          </p:nvSpPr>
          <p:spPr>
            <a:xfrm>
              <a:off x="1458793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1" name="object 721"/>
            <p:cNvSpPr/>
            <p:nvPr/>
          </p:nvSpPr>
          <p:spPr>
            <a:xfrm>
              <a:off x="1455952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5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2" name="object 722"/>
            <p:cNvSpPr/>
            <p:nvPr/>
          </p:nvSpPr>
          <p:spPr>
            <a:xfrm>
              <a:off x="1461633" y="3338238"/>
              <a:ext cx="2639060" cy="11430"/>
            </a:xfrm>
            <a:custGeom>
              <a:avLst/>
              <a:gdLst/>
              <a:ahLst/>
              <a:cxnLst/>
              <a:rect l="l" t="t" r="r" b="b"/>
              <a:pathLst>
                <a:path w="2639060" h="11429">
                  <a:moveTo>
                    <a:pt x="2638849" y="0"/>
                  </a:moveTo>
                  <a:lnTo>
                    <a:pt x="0" y="0"/>
                  </a:lnTo>
                  <a:lnTo>
                    <a:pt x="0" y="11365"/>
                  </a:lnTo>
                  <a:lnTo>
                    <a:pt x="2638849" y="11365"/>
                  </a:lnTo>
                  <a:lnTo>
                    <a:pt x="263884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3" name="object 723"/>
            <p:cNvSpPr/>
            <p:nvPr/>
          </p:nvSpPr>
          <p:spPr>
            <a:xfrm>
              <a:off x="4097528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4" name="object 724"/>
            <p:cNvSpPr/>
            <p:nvPr/>
          </p:nvSpPr>
          <p:spPr>
            <a:xfrm>
              <a:off x="4094688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5" name="object 725"/>
            <p:cNvSpPr/>
            <p:nvPr/>
          </p:nvSpPr>
          <p:spPr>
            <a:xfrm>
              <a:off x="4103210" y="3346762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6" name="object 726"/>
            <p:cNvSpPr/>
            <p:nvPr/>
          </p:nvSpPr>
          <p:spPr>
            <a:xfrm>
              <a:off x="4100369" y="3343921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7" name="object 727"/>
            <p:cNvSpPr/>
            <p:nvPr/>
          </p:nvSpPr>
          <p:spPr>
            <a:xfrm>
              <a:off x="5007485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8" name="object 728"/>
            <p:cNvSpPr/>
            <p:nvPr/>
          </p:nvSpPr>
          <p:spPr>
            <a:xfrm>
              <a:off x="5004644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9" name="object 729"/>
            <p:cNvSpPr/>
            <p:nvPr/>
          </p:nvSpPr>
          <p:spPr>
            <a:xfrm>
              <a:off x="5010325" y="3338238"/>
              <a:ext cx="819150" cy="11430"/>
            </a:xfrm>
            <a:custGeom>
              <a:avLst/>
              <a:gdLst/>
              <a:ahLst/>
              <a:cxnLst/>
              <a:rect l="l" t="t" r="r" b="b"/>
              <a:pathLst>
                <a:path w="819150" h="11429">
                  <a:moveTo>
                    <a:pt x="818994" y="0"/>
                  </a:moveTo>
                  <a:lnTo>
                    <a:pt x="0" y="0"/>
                  </a:lnTo>
                  <a:lnTo>
                    <a:pt x="0" y="11365"/>
                  </a:lnTo>
                  <a:lnTo>
                    <a:pt x="818994" y="11365"/>
                  </a:lnTo>
                  <a:lnTo>
                    <a:pt x="81899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0" name="object 730"/>
            <p:cNvSpPr/>
            <p:nvPr/>
          </p:nvSpPr>
          <p:spPr>
            <a:xfrm>
              <a:off x="5826422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1" name="object 731"/>
            <p:cNvSpPr/>
            <p:nvPr/>
          </p:nvSpPr>
          <p:spPr>
            <a:xfrm>
              <a:off x="5823581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2" name="object 732"/>
            <p:cNvSpPr/>
            <p:nvPr/>
          </p:nvSpPr>
          <p:spPr>
            <a:xfrm>
              <a:off x="93745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3" name="object 733"/>
            <p:cNvSpPr/>
            <p:nvPr/>
          </p:nvSpPr>
          <p:spPr>
            <a:xfrm>
              <a:off x="90904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4" name="object 734"/>
            <p:cNvSpPr/>
            <p:nvPr/>
          </p:nvSpPr>
          <p:spPr>
            <a:xfrm>
              <a:off x="184934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5" name="object 735"/>
            <p:cNvSpPr/>
            <p:nvPr/>
          </p:nvSpPr>
          <p:spPr>
            <a:xfrm>
              <a:off x="182093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4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6" name="object 736"/>
            <p:cNvSpPr/>
            <p:nvPr/>
          </p:nvSpPr>
          <p:spPr>
            <a:xfrm>
              <a:off x="275838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7" name="object 737"/>
            <p:cNvSpPr/>
            <p:nvPr/>
          </p:nvSpPr>
          <p:spPr>
            <a:xfrm>
              <a:off x="272998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4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8" name="object 738"/>
            <p:cNvSpPr/>
            <p:nvPr/>
          </p:nvSpPr>
          <p:spPr>
            <a:xfrm>
              <a:off x="366743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9" name="object 739"/>
            <p:cNvSpPr/>
            <p:nvPr/>
          </p:nvSpPr>
          <p:spPr>
            <a:xfrm>
              <a:off x="363902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4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0" name="object 740"/>
            <p:cNvSpPr/>
            <p:nvPr/>
          </p:nvSpPr>
          <p:spPr>
            <a:xfrm>
              <a:off x="457932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1" name="object 741"/>
            <p:cNvSpPr/>
            <p:nvPr/>
          </p:nvSpPr>
          <p:spPr>
            <a:xfrm>
              <a:off x="455091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2" name="object 742"/>
            <p:cNvSpPr/>
            <p:nvPr/>
          </p:nvSpPr>
          <p:spPr>
            <a:xfrm>
              <a:off x="548837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3" name="object 743"/>
            <p:cNvSpPr/>
            <p:nvPr/>
          </p:nvSpPr>
          <p:spPr>
            <a:xfrm>
              <a:off x="545996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4" name="object 744"/>
            <p:cNvSpPr/>
            <p:nvPr/>
          </p:nvSpPr>
          <p:spPr>
            <a:xfrm>
              <a:off x="639741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5" name="object 745"/>
            <p:cNvSpPr/>
            <p:nvPr/>
          </p:nvSpPr>
          <p:spPr>
            <a:xfrm>
              <a:off x="636900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6" name="object 746"/>
            <p:cNvSpPr/>
            <p:nvPr/>
          </p:nvSpPr>
          <p:spPr>
            <a:xfrm>
              <a:off x="730930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7" name="object 747"/>
            <p:cNvSpPr/>
            <p:nvPr/>
          </p:nvSpPr>
          <p:spPr>
            <a:xfrm>
              <a:off x="728089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8" name="object 748"/>
            <p:cNvSpPr/>
            <p:nvPr/>
          </p:nvSpPr>
          <p:spPr>
            <a:xfrm>
              <a:off x="821835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9" name="object 749"/>
            <p:cNvSpPr/>
            <p:nvPr/>
          </p:nvSpPr>
          <p:spPr>
            <a:xfrm>
              <a:off x="818994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0" name="object 750"/>
            <p:cNvSpPr/>
            <p:nvPr/>
          </p:nvSpPr>
          <p:spPr>
            <a:xfrm>
              <a:off x="912739" y="2556297"/>
              <a:ext cx="0" cy="790575"/>
            </a:xfrm>
            <a:custGeom>
              <a:avLst/>
              <a:gdLst/>
              <a:ahLst/>
              <a:cxnLst/>
              <a:rect l="l" t="t" r="r" b="b"/>
              <a:pathLst>
                <a:path h="790575">
                  <a:moveTo>
                    <a:pt x="0" y="0"/>
                  </a:moveTo>
                  <a:lnTo>
                    <a:pt x="0" y="79046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1" name="object 751"/>
            <p:cNvSpPr/>
            <p:nvPr/>
          </p:nvSpPr>
          <p:spPr>
            <a:xfrm>
              <a:off x="909899" y="2553456"/>
              <a:ext cx="5715" cy="796290"/>
            </a:xfrm>
            <a:custGeom>
              <a:avLst/>
              <a:gdLst/>
              <a:ahLst/>
              <a:cxnLst/>
              <a:rect l="l" t="t" r="r" b="b"/>
              <a:pathLst>
                <a:path w="5715" h="796289">
                  <a:moveTo>
                    <a:pt x="5681" y="0"/>
                  </a:moveTo>
                  <a:lnTo>
                    <a:pt x="0" y="0"/>
                  </a:lnTo>
                  <a:lnTo>
                    <a:pt x="0" y="796147"/>
                  </a:lnTo>
                  <a:lnTo>
                    <a:pt x="5681" y="79614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2" name="object 752"/>
            <p:cNvSpPr/>
            <p:nvPr/>
          </p:nvSpPr>
          <p:spPr>
            <a:xfrm>
              <a:off x="1003644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3" name="object 753"/>
            <p:cNvSpPr/>
            <p:nvPr/>
          </p:nvSpPr>
          <p:spPr>
            <a:xfrm>
              <a:off x="1000803" y="2979943"/>
              <a:ext cx="6350" cy="370205"/>
            </a:xfrm>
            <a:custGeom>
              <a:avLst/>
              <a:gdLst/>
              <a:ahLst/>
              <a:cxnLst/>
              <a:rect l="l" t="t" r="r" b="b"/>
              <a:pathLst>
                <a:path w="6350" h="370204">
                  <a:moveTo>
                    <a:pt x="5965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965" y="369660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4" name="object 754"/>
            <p:cNvSpPr/>
            <p:nvPr/>
          </p:nvSpPr>
          <p:spPr>
            <a:xfrm>
              <a:off x="1094833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5" name="object 755"/>
            <p:cNvSpPr/>
            <p:nvPr/>
          </p:nvSpPr>
          <p:spPr>
            <a:xfrm>
              <a:off x="1091992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6" name="object 756"/>
            <p:cNvSpPr/>
            <p:nvPr/>
          </p:nvSpPr>
          <p:spPr>
            <a:xfrm>
              <a:off x="1185738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7" name="object 757"/>
            <p:cNvSpPr/>
            <p:nvPr/>
          </p:nvSpPr>
          <p:spPr>
            <a:xfrm>
              <a:off x="1182897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8" name="object 758"/>
            <p:cNvSpPr/>
            <p:nvPr/>
          </p:nvSpPr>
          <p:spPr>
            <a:xfrm>
              <a:off x="1276642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9" name="object 759"/>
            <p:cNvSpPr/>
            <p:nvPr/>
          </p:nvSpPr>
          <p:spPr>
            <a:xfrm>
              <a:off x="1273801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5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0" name="object 760"/>
            <p:cNvSpPr/>
            <p:nvPr/>
          </p:nvSpPr>
          <p:spPr>
            <a:xfrm>
              <a:off x="2840" y="3471782"/>
              <a:ext cx="1444625" cy="0"/>
            </a:xfrm>
            <a:custGeom>
              <a:avLst/>
              <a:gdLst/>
              <a:ahLst/>
              <a:cxnLst/>
              <a:rect l="l" t="t" r="r" b="b"/>
              <a:pathLst>
                <a:path w="1444625">
                  <a:moveTo>
                    <a:pt x="0" y="0"/>
                  </a:moveTo>
                  <a:lnTo>
                    <a:pt x="1444475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1" name="object 761"/>
            <p:cNvSpPr/>
            <p:nvPr/>
          </p:nvSpPr>
          <p:spPr>
            <a:xfrm>
              <a:off x="0" y="3468940"/>
              <a:ext cx="1450340" cy="5715"/>
            </a:xfrm>
            <a:custGeom>
              <a:avLst/>
              <a:gdLst/>
              <a:ahLst/>
              <a:cxnLst/>
              <a:rect l="l" t="t" r="r" b="b"/>
              <a:pathLst>
                <a:path w="1450340" h="5714">
                  <a:moveTo>
                    <a:pt x="1450157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450157" y="5682"/>
                  </a:lnTo>
                  <a:lnTo>
                    <a:pt x="1450157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2" name="object 762"/>
            <p:cNvSpPr/>
            <p:nvPr/>
          </p:nvSpPr>
          <p:spPr>
            <a:xfrm>
              <a:off x="1450157" y="3338238"/>
              <a:ext cx="11430" cy="136525"/>
            </a:xfrm>
            <a:custGeom>
              <a:avLst/>
              <a:gdLst/>
              <a:ahLst/>
              <a:cxnLst/>
              <a:rect l="l" t="t" r="r" b="b"/>
              <a:pathLst>
                <a:path w="11430" h="136525">
                  <a:moveTo>
                    <a:pt x="11363" y="0"/>
                  </a:moveTo>
                  <a:lnTo>
                    <a:pt x="0" y="0"/>
                  </a:lnTo>
                  <a:lnTo>
                    <a:pt x="0" y="136385"/>
                  </a:lnTo>
                  <a:lnTo>
                    <a:pt x="11363" y="136385"/>
                  </a:lnTo>
                  <a:lnTo>
                    <a:pt x="11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3" name="object 763"/>
            <p:cNvSpPr/>
            <p:nvPr/>
          </p:nvSpPr>
          <p:spPr>
            <a:xfrm>
              <a:off x="1549697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4" name="object 764"/>
            <p:cNvSpPr/>
            <p:nvPr/>
          </p:nvSpPr>
          <p:spPr>
            <a:xfrm>
              <a:off x="1546856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5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5" name="object 765"/>
            <p:cNvSpPr/>
            <p:nvPr/>
          </p:nvSpPr>
          <p:spPr>
            <a:xfrm>
              <a:off x="1640829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6" name="object 766"/>
            <p:cNvSpPr/>
            <p:nvPr/>
          </p:nvSpPr>
          <p:spPr>
            <a:xfrm>
              <a:off x="1637988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7" name="object 767"/>
            <p:cNvSpPr/>
            <p:nvPr/>
          </p:nvSpPr>
          <p:spPr>
            <a:xfrm>
              <a:off x="1731734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8" name="object 768"/>
            <p:cNvSpPr/>
            <p:nvPr/>
          </p:nvSpPr>
          <p:spPr>
            <a:xfrm>
              <a:off x="1728893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9" name="object 769"/>
            <p:cNvSpPr/>
            <p:nvPr/>
          </p:nvSpPr>
          <p:spPr>
            <a:xfrm>
              <a:off x="1822639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0" name="object 770"/>
            <p:cNvSpPr/>
            <p:nvPr/>
          </p:nvSpPr>
          <p:spPr>
            <a:xfrm>
              <a:off x="1819798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1" name="object 771"/>
            <p:cNvSpPr/>
            <p:nvPr/>
          </p:nvSpPr>
          <p:spPr>
            <a:xfrm>
              <a:off x="1913884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2" name="object 772"/>
            <p:cNvSpPr/>
            <p:nvPr/>
          </p:nvSpPr>
          <p:spPr>
            <a:xfrm>
              <a:off x="1911043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3" name="object 773"/>
            <p:cNvSpPr/>
            <p:nvPr/>
          </p:nvSpPr>
          <p:spPr>
            <a:xfrm>
              <a:off x="2004789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4" name="object 774"/>
            <p:cNvSpPr/>
            <p:nvPr/>
          </p:nvSpPr>
          <p:spPr>
            <a:xfrm>
              <a:off x="2001948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5" name="object 775"/>
            <p:cNvSpPr/>
            <p:nvPr/>
          </p:nvSpPr>
          <p:spPr>
            <a:xfrm>
              <a:off x="2095693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6" name="object 776"/>
            <p:cNvSpPr/>
            <p:nvPr/>
          </p:nvSpPr>
          <p:spPr>
            <a:xfrm>
              <a:off x="2092853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7" name="object 777"/>
            <p:cNvSpPr/>
            <p:nvPr/>
          </p:nvSpPr>
          <p:spPr>
            <a:xfrm>
              <a:off x="2186826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8" name="object 778"/>
            <p:cNvSpPr/>
            <p:nvPr/>
          </p:nvSpPr>
          <p:spPr>
            <a:xfrm>
              <a:off x="2183985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9" name="object 779"/>
            <p:cNvSpPr/>
            <p:nvPr/>
          </p:nvSpPr>
          <p:spPr>
            <a:xfrm>
              <a:off x="2277730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0" name="object 780"/>
            <p:cNvSpPr/>
            <p:nvPr/>
          </p:nvSpPr>
          <p:spPr>
            <a:xfrm>
              <a:off x="2274890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1" name="object 781"/>
            <p:cNvSpPr/>
            <p:nvPr/>
          </p:nvSpPr>
          <p:spPr>
            <a:xfrm>
              <a:off x="2368635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2" name="object 782"/>
            <p:cNvSpPr/>
            <p:nvPr/>
          </p:nvSpPr>
          <p:spPr>
            <a:xfrm>
              <a:off x="2365794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3" name="object 783"/>
            <p:cNvSpPr/>
            <p:nvPr/>
          </p:nvSpPr>
          <p:spPr>
            <a:xfrm>
              <a:off x="2459881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4" name="object 784"/>
            <p:cNvSpPr/>
            <p:nvPr/>
          </p:nvSpPr>
          <p:spPr>
            <a:xfrm>
              <a:off x="2457040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5" name="object 785"/>
            <p:cNvSpPr/>
            <p:nvPr/>
          </p:nvSpPr>
          <p:spPr>
            <a:xfrm>
              <a:off x="2550785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6" name="object 786"/>
            <p:cNvSpPr/>
            <p:nvPr/>
          </p:nvSpPr>
          <p:spPr>
            <a:xfrm>
              <a:off x="2547944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7" name="object 787"/>
            <p:cNvSpPr/>
            <p:nvPr/>
          </p:nvSpPr>
          <p:spPr>
            <a:xfrm>
              <a:off x="2641690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8" name="object 788"/>
            <p:cNvSpPr/>
            <p:nvPr/>
          </p:nvSpPr>
          <p:spPr>
            <a:xfrm>
              <a:off x="2638849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9" name="object 789"/>
            <p:cNvSpPr/>
            <p:nvPr/>
          </p:nvSpPr>
          <p:spPr>
            <a:xfrm>
              <a:off x="2732595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0" name="object 790"/>
            <p:cNvSpPr/>
            <p:nvPr/>
          </p:nvSpPr>
          <p:spPr>
            <a:xfrm>
              <a:off x="2729754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1" name="object 791"/>
            <p:cNvSpPr/>
            <p:nvPr/>
          </p:nvSpPr>
          <p:spPr>
            <a:xfrm>
              <a:off x="2823727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2" name="object 792"/>
            <p:cNvSpPr/>
            <p:nvPr/>
          </p:nvSpPr>
          <p:spPr>
            <a:xfrm>
              <a:off x="2820886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3" name="object 793"/>
            <p:cNvSpPr/>
            <p:nvPr/>
          </p:nvSpPr>
          <p:spPr>
            <a:xfrm>
              <a:off x="2914631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4" name="object 794"/>
            <p:cNvSpPr/>
            <p:nvPr/>
          </p:nvSpPr>
          <p:spPr>
            <a:xfrm>
              <a:off x="2911790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5" name="object 795"/>
            <p:cNvSpPr/>
            <p:nvPr/>
          </p:nvSpPr>
          <p:spPr>
            <a:xfrm>
              <a:off x="3005536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6" name="object 796"/>
            <p:cNvSpPr/>
            <p:nvPr/>
          </p:nvSpPr>
          <p:spPr>
            <a:xfrm>
              <a:off x="3002695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7" name="object 797"/>
            <p:cNvSpPr/>
            <p:nvPr/>
          </p:nvSpPr>
          <p:spPr>
            <a:xfrm>
              <a:off x="3096668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8" name="object 798"/>
            <p:cNvSpPr/>
            <p:nvPr/>
          </p:nvSpPr>
          <p:spPr>
            <a:xfrm>
              <a:off x="3093827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9" name="object 799"/>
            <p:cNvSpPr/>
            <p:nvPr/>
          </p:nvSpPr>
          <p:spPr>
            <a:xfrm>
              <a:off x="3187573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0" name="object 800"/>
            <p:cNvSpPr/>
            <p:nvPr/>
          </p:nvSpPr>
          <p:spPr>
            <a:xfrm>
              <a:off x="3184732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1" name="object 801"/>
            <p:cNvSpPr/>
            <p:nvPr/>
          </p:nvSpPr>
          <p:spPr>
            <a:xfrm>
              <a:off x="3278477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2" name="object 802"/>
            <p:cNvSpPr/>
            <p:nvPr/>
          </p:nvSpPr>
          <p:spPr>
            <a:xfrm>
              <a:off x="3275636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3" name="object 803"/>
            <p:cNvSpPr/>
            <p:nvPr/>
          </p:nvSpPr>
          <p:spPr>
            <a:xfrm>
              <a:off x="3369723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4" name="object 804"/>
            <p:cNvSpPr/>
            <p:nvPr/>
          </p:nvSpPr>
          <p:spPr>
            <a:xfrm>
              <a:off x="3366882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5" name="object 805"/>
            <p:cNvSpPr/>
            <p:nvPr/>
          </p:nvSpPr>
          <p:spPr>
            <a:xfrm>
              <a:off x="3460627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6" name="object 806"/>
            <p:cNvSpPr/>
            <p:nvPr/>
          </p:nvSpPr>
          <p:spPr>
            <a:xfrm>
              <a:off x="3457787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7" name="object 807"/>
            <p:cNvSpPr/>
            <p:nvPr/>
          </p:nvSpPr>
          <p:spPr>
            <a:xfrm>
              <a:off x="3551532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8" name="object 808"/>
            <p:cNvSpPr/>
            <p:nvPr/>
          </p:nvSpPr>
          <p:spPr>
            <a:xfrm>
              <a:off x="3548691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9" name="object 809"/>
            <p:cNvSpPr/>
            <p:nvPr/>
          </p:nvSpPr>
          <p:spPr>
            <a:xfrm>
              <a:off x="3642778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0" name="object 810"/>
            <p:cNvSpPr/>
            <p:nvPr/>
          </p:nvSpPr>
          <p:spPr>
            <a:xfrm>
              <a:off x="3639937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1" name="object 811"/>
            <p:cNvSpPr/>
            <p:nvPr/>
          </p:nvSpPr>
          <p:spPr>
            <a:xfrm>
              <a:off x="3733682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2" name="object 812"/>
            <p:cNvSpPr/>
            <p:nvPr/>
          </p:nvSpPr>
          <p:spPr>
            <a:xfrm>
              <a:off x="3730842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3" name="object 813"/>
            <p:cNvSpPr/>
            <p:nvPr/>
          </p:nvSpPr>
          <p:spPr>
            <a:xfrm>
              <a:off x="3824587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4" name="object 814"/>
            <p:cNvSpPr/>
            <p:nvPr/>
          </p:nvSpPr>
          <p:spPr>
            <a:xfrm>
              <a:off x="3821746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5" name="object 815"/>
            <p:cNvSpPr/>
            <p:nvPr/>
          </p:nvSpPr>
          <p:spPr>
            <a:xfrm>
              <a:off x="3915719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6" name="object 816"/>
            <p:cNvSpPr/>
            <p:nvPr/>
          </p:nvSpPr>
          <p:spPr>
            <a:xfrm>
              <a:off x="3912878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7" name="object 817"/>
            <p:cNvSpPr/>
            <p:nvPr/>
          </p:nvSpPr>
          <p:spPr>
            <a:xfrm>
              <a:off x="4006624" y="2982841"/>
              <a:ext cx="0" cy="353060"/>
            </a:xfrm>
            <a:custGeom>
              <a:avLst/>
              <a:gdLst/>
              <a:ahLst/>
              <a:cxnLst/>
              <a:rect l="l" t="t" r="r" b="b"/>
              <a:pathLst>
                <a:path h="353060">
                  <a:moveTo>
                    <a:pt x="0" y="0"/>
                  </a:moveTo>
                  <a:lnTo>
                    <a:pt x="0" y="35255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8" name="object 818"/>
            <p:cNvSpPr/>
            <p:nvPr/>
          </p:nvSpPr>
          <p:spPr>
            <a:xfrm>
              <a:off x="4003783" y="2979943"/>
              <a:ext cx="5715" cy="358775"/>
            </a:xfrm>
            <a:custGeom>
              <a:avLst/>
              <a:gdLst/>
              <a:ahLst/>
              <a:cxnLst/>
              <a:rect l="l" t="t" r="r" b="b"/>
              <a:pathLst>
                <a:path w="5714" h="358775">
                  <a:moveTo>
                    <a:pt x="5681" y="0"/>
                  </a:moveTo>
                  <a:lnTo>
                    <a:pt x="0" y="0"/>
                  </a:lnTo>
                  <a:lnTo>
                    <a:pt x="0" y="358294"/>
                  </a:lnTo>
                  <a:lnTo>
                    <a:pt x="5681" y="35829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9" name="object 819"/>
            <p:cNvSpPr/>
            <p:nvPr/>
          </p:nvSpPr>
          <p:spPr>
            <a:xfrm>
              <a:off x="1461630" y="3349612"/>
              <a:ext cx="2639060" cy="125095"/>
            </a:xfrm>
            <a:custGeom>
              <a:avLst/>
              <a:gdLst/>
              <a:ahLst/>
              <a:cxnLst/>
              <a:rect l="l" t="t" r="r" b="b"/>
              <a:pathLst>
                <a:path w="2639060" h="125095">
                  <a:moveTo>
                    <a:pt x="2638844" y="113652"/>
                  </a:moveTo>
                  <a:lnTo>
                    <a:pt x="2638729" y="0"/>
                  </a:lnTo>
                  <a:lnTo>
                    <a:pt x="2627376" y="0"/>
                  </a:lnTo>
                  <a:lnTo>
                    <a:pt x="2627376" y="113652"/>
                  </a:lnTo>
                  <a:lnTo>
                    <a:pt x="0" y="113652"/>
                  </a:lnTo>
                  <a:lnTo>
                    <a:pt x="0" y="125018"/>
                  </a:lnTo>
                  <a:lnTo>
                    <a:pt x="2627376" y="125018"/>
                  </a:lnTo>
                  <a:lnTo>
                    <a:pt x="2638729" y="125018"/>
                  </a:lnTo>
                  <a:lnTo>
                    <a:pt x="2638844" y="1136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0" name="object 820"/>
            <p:cNvSpPr/>
            <p:nvPr/>
          </p:nvSpPr>
          <p:spPr>
            <a:xfrm>
              <a:off x="4370583" y="1964727"/>
              <a:ext cx="0" cy="1382395"/>
            </a:xfrm>
            <a:custGeom>
              <a:avLst/>
              <a:gdLst/>
              <a:ahLst/>
              <a:cxnLst/>
              <a:rect l="l" t="t" r="r" b="b"/>
              <a:pathLst>
                <a:path h="1382395">
                  <a:moveTo>
                    <a:pt x="0" y="0"/>
                  </a:moveTo>
                  <a:lnTo>
                    <a:pt x="0" y="13820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1" name="object 821"/>
            <p:cNvSpPr/>
            <p:nvPr/>
          </p:nvSpPr>
          <p:spPr>
            <a:xfrm>
              <a:off x="4367743" y="1961886"/>
              <a:ext cx="5715" cy="1388110"/>
            </a:xfrm>
            <a:custGeom>
              <a:avLst/>
              <a:gdLst/>
              <a:ahLst/>
              <a:cxnLst/>
              <a:rect l="l" t="t" r="r" b="b"/>
              <a:pathLst>
                <a:path w="5714" h="1388110">
                  <a:moveTo>
                    <a:pt x="5681" y="0"/>
                  </a:moveTo>
                  <a:lnTo>
                    <a:pt x="0" y="0"/>
                  </a:lnTo>
                  <a:lnTo>
                    <a:pt x="0" y="1387718"/>
                  </a:lnTo>
                  <a:lnTo>
                    <a:pt x="5681" y="138771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2" name="object 822"/>
            <p:cNvSpPr/>
            <p:nvPr/>
          </p:nvSpPr>
          <p:spPr>
            <a:xfrm>
              <a:off x="4461488" y="2260569"/>
              <a:ext cx="0" cy="1086485"/>
            </a:xfrm>
            <a:custGeom>
              <a:avLst/>
              <a:gdLst/>
              <a:ahLst/>
              <a:cxnLst/>
              <a:rect l="l" t="t" r="r" b="b"/>
              <a:pathLst>
                <a:path h="1086485">
                  <a:moveTo>
                    <a:pt x="0" y="0"/>
                  </a:moveTo>
                  <a:lnTo>
                    <a:pt x="0" y="10861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3" name="object 823"/>
            <p:cNvSpPr/>
            <p:nvPr/>
          </p:nvSpPr>
          <p:spPr>
            <a:xfrm>
              <a:off x="4458648" y="2257671"/>
              <a:ext cx="5715" cy="1092200"/>
            </a:xfrm>
            <a:custGeom>
              <a:avLst/>
              <a:gdLst/>
              <a:ahLst/>
              <a:cxnLst/>
              <a:rect l="l" t="t" r="r" b="b"/>
              <a:pathLst>
                <a:path w="5714" h="1092200">
                  <a:moveTo>
                    <a:pt x="5681" y="0"/>
                  </a:moveTo>
                  <a:lnTo>
                    <a:pt x="0" y="0"/>
                  </a:lnTo>
                  <a:lnTo>
                    <a:pt x="0" y="1091932"/>
                  </a:lnTo>
                  <a:lnTo>
                    <a:pt x="5681" y="109193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4" name="object 824"/>
            <p:cNvSpPr/>
            <p:nvPr/>
          </p:nvSpPr>
          <p:spPr>
            <a:xfrm>
              <a:off x="4552620" y="2260569"/>
              <a:ext cx="0" cy="1086485"/>
            </a:xfrm>
            <a:custGeom>
              <a:avLst/>
              <a:gdLst/>
              <a:ahLst/>
              <a:cxnLst/>
              <a:rect l="l" t="t" r="r" b="b"/>
              <a:pathLst>
                <a:path h="1086485">
                  <a:moveTo>
                    <a:pt x="0" y="0"/>
                  </a:moveTo>
                  <a:lnTo>
                    <a:pt x="0" y="1086193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5" name="object 825"/>
            <p:cNvSpPr/>
            <p:nvPr/>
          </p:nvSpPr>
          <p:spPr>
            <a:xfrm>
              <a:off x="4549780" y="2257671"/>
              <a:ext cx="5715" cy="1092200"/>
            </a:xfrm>
            <a:custGeom>
              <a:avLst/>
              <a:gdLst/>
              <a:ahLst/>
              <a:cxnLst/>
              <a:rect l="l" t="t" r="r" b="b"/>
              <a:pathLst>
                <a:path w="5714" h="1092200">
                  <a:moveTo>
                    <a:pt x="5681" y="0"/>
                  </a:moveTo>
                  <a:lnTo>
                    <a:pt x="0" y="0"/>
                  </a:lnTo>
                  <a:lnTo>
                    <a:pt x="0" y="1091932"/>
                  </a:lnTo>
                  <a:lnTo>
                    <a:pt x="5681" y="109193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6" name="object 826"/>
            <p:cNvSpPr/>
            <p:nvPr/>
          </p:nvSpPr>
          <p:spPr>
            <a:xfrm>
              <a:off x="4643525" y="2738144"/>
              <a:ext cx="0" cy="608965"/>
            </a:xfrm>
            <a:custGeom>
              <a:avLst/>
              <a:gdLst/>
              <a:ahLst/>
              <a:cxnLst/>
              <a:rect l="l" t="t" r="r" b="b"/>
              <a:pathLst>
                <a:path h="608964">
                  <a:moveTo>
                    <a:pt x="0" y="0"/>
                  </a:moveTo>
                  <a:lnTo>
                    <a:pt x="0" y="60861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7" name="object 827"/>
            <p:cNvSpPr/>
            <p:nvPr/>
          </p:nvSpPr>
          <p:spPr>
            <a:xfrm>
              <a:off x="4640684" y="2735303"/>
              <a:ext cx="5715" cy="614680"/>
            </a:xfrm>
            <a:custGeom>
              <a:avLst/>
              <a:gdLst/>
              <a:ahLst/>
              <a:cxnLst/>
              <a:rect l="l" t="t" r="r" b="b"/>
              <a:pathLst>
                <a:path w="5714" h="614679">
                  <a:moveTo>
                    <a:pt x="5681" y="0"/>
                  </a:moveTo>
                  <a:lnTo>
                    <a:pt x="0" y="0"/>
                  </a:lnTo>
                  <a:lnTo>
                    <a:pt x="0" y="614301"/>
                  </a:lnTo>
                  <a:lnTo>
                    <a:pt x="5681" y="61430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8" name="object 828"/>
            <p:cNvSpPr/>
            <p:nvPr/>
          </p:nvSpPr>
          <p:spPr>
            <a:xfrm>
              <a:off x="4734430" y="2982841"/>
              <a:ext cx="0" cy="364490"/>
            </a:xfrm>
            <a:custGeom>
              <a:avLst/>
              <a:gdLst/>
              <a:ahLst/>
              <a:cxnLst/>
              <a:rect l="l" t="t" r="r" b="b"/>
              <a:pathLst>
                <a:path h="364489">
                  <a:moveTo>
                    <a:pt x="0" y="0"/>
                  </a:moveTo>
                  <a:lnTo>
                    <a:pt x="0" y="36392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9" name="object 829"/>
            <p:cNvSpPr/>
            <p:nvPr/>
          </p:nvSpPr>
          <p:spPr>
            <a:xfrm>
              <a:off x="4731589" y="2979943"/>
              <a:ext cx="5715" cy="370205"/>
            </a:xfrm>
            <a:custGeom>
              <a:avLst/>
              <a:gdLst/>
              <a:ahLst/>
              <a:cxnLst/>
              <a:rect l="l" t="t" r="r" b="b"/>
              <a:pathLst>
                <a:path w="5714" h="370204">
                  <a:moveTo>
                    <a:pt x="5681" y="0"/>
                  </a:moveTo>
                  <a:lnTo>
                    <a:pt x="0" y="0"/>
                  </a:lnTo>
                  <a:lnTo>
                    <a:pt x="0" y="369660"/>
                  </a:lnTo>
                  <a:lnTo>
                    <a:pt x="5681" y="3696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0" name="object 830"/>
            <p:cNvSpPr/>
            <p:nvPr/>
          </p:nvSpPr>
          <p:spPr>
            <a:xfrm>
              <a:off x="4825675" y="3107861"/>
              <a:ext cx="0" cy="239395"/>
            </a:xfrm>
            <a:custGeom>
              <a:avLst/>
              <a:gdLst/>
              <a:ahLst/>
              <a:cxnLst/>
              <a:rect l="l" t="t" r="r" b="b"/>
              <a:pathLst>
                <a:path h="239395">
                  <a:moveTo>
                    <a:pt x="0" y="0"/>
                  </a:moveTo>
                  <a:lnTo>
                    <a:pt x="0" y="23890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1" name="object 831"/>
            <p:cNvSpPr/>
            <p:nvPr/>
          </p:nvSpPr>
          <p:spPr>
            <a:xfrm>
              <a:off x="4822834" y="3104963"/>
              <a:ext cx="5715" cy="245110"/>
            </a:xfrm>
            <a:custGeom>
              <a:avLst/>
              <a:gdLst/>
              <a:ahLst/>
              <a:cxnLst/>
              <a:rect l="l" t="t" r="r" b="b"/>
              <a:pathLst>
                <a:path w="5714" h="245110">
                  <a:moveTo>
                    <a:pt x="5681" y="0"/>
                  </a:moveTo>
                  <a:lnTo>
                    <a:pt x="0" y="0"/>
                  </a:lnTo>
                  <a:lnTo>
                    <a:pt x="0" y="244640"/>
                  </a:lnTo>
                  <a:lnTo>
                    <a:pt x="5681" y="24464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2" name="object 832"/>
            <p:cNvSpPr/>
            <p:nvPr/>
          </p:nvSpPr>
          <p:spPr>
            <a:xfrm>
              <a:off x="4916580" y="3107861"/>
              <a:ext cx="0" cy="239395"/>
            </a:xfrm>
            <a:custGeom>
              <a:avLst/>
              <a:gdLst/>
              <a:ahLst/>
              <a:cxnLst/>
              <a:rect l="l" t="t" r="r" b="b"/>
              <a:pathLst>
                <a:path h="239395">
                  <a:moveTo>
                    <a:pt x="0" y="0"/>
                  </a:moveTo>
                  <a:lnTo>
                    <a:pt x="0" y="23890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3" name="object 833"/>
            <p:cNvSpPr/>
            <p:nvPr/>
          </p:nvSpPr>
          <p:spPr>
            <a:xfrm>
              <a:off x="4913739" y="3104963"/>
              <a:ext cx="5715" cy="245110"/>
            </a:xfrm>
            <a:custGeom>
              <a:avLst/>
              <a:gdLst/>
              <a:ahLst/>
              <a:cxnLst/>
              <a:rect l="l" t="t" r="r" b="b"/>
              <a:pathLst>
                <a:path w="5714" h="245110">
                  <a:moveTo>
                    <a:pt x="5681" y="0"/>
                  </a:moveTo>
                  <a:lnTo>
                    <a:pt x="0" y="0"/>
                  </a:lnTo>
                  <a:lnTo>
                    <a:pt x="0" y="244640"/>
                  </a:lnTo>
                  <a:lnTo>
                    <a:pt x="5681" y="24464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4" name="object 834"/>
            <p:cNvSpPr/>
            <p:nvPr/>
          </p:nvSpPr>
          <p:spPr>
            <a:xfrm>
              <a:off x="4103210" y="3471782"/>
              <a:ext cx="893444" cy="0"/>
            </a:xfrm>
            <a:custGeom>
              <a:avLst/>
              <a:gdLst/>
              <a:ahLst/>
              <a:cxnLst/>
              <a:rect l="l" t="t" r="r" b="b"/>
              <a:pathLst>
                <a:path w="893445">
                  <a:moveTo>
                    <a:pt x="0" y="0"/>
                  </a:moveTo>
                  <a:lnTo>
                    <a:pt x="892911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5" name="object 835"/>
            <p:cNvSpPr/>
            <p:nvPr/>
          </p:nvSpPr>
          <p:spPr>
            <a:xfrm>
              <a:off x="4100369" y="3468940"/>
              <a:ext cx="899160" cy="5715"/>
            </a:xfrm>
            <a:custGeom>
              <a:avLst/>
              <a:gdLst/>
              <a:ahLst/>
              <a:cxnLst/>
              <a:rect l="l" t="t" r="r" b="b"/>
              <a:pathLst>
                <a:path w="899160" h="5714">
                  <a:moveTo>
                    <a:pt x="898536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898536" y="5682"/>
                  </a:lnTo>
                  <a:lnTo>
                    <a:pt x="898536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6" name="object 836"/>
            <p:cNvSpPr/>
            <p:nvPr/>
          </p:nvSpPr>
          <p:spPr>
            <a:xfrm>
              <a:off x="4998962" y="3338238"/>
              <a:ext cx="11430" cy="136525"/>
            </a:xfrm>
            <a:custGeom>
              <a:avLst/>
              <a:gdLst/>
              <a:ahLst/>
              <a:cxnLst/>
              <a:rect l="l" t="t" r="r" b="b"/>
              <a:pathLst>
                <a:path w="11429" h="136525">
                  <a:moveTo>
                    <a:pt x="11363" y="0"/>
                  </a:moveTo>
                  <a:lnTo>
                    <a:pt x="0" y="0"/>
                  </a:lnTo>
                  <a:lnTo>
                    <a:pt x="0" y="136385"/>
                  </a:lnTo>
                  <a:lnTo>
                    <a:pt x="11363" y="136385"/>
                  </a:lnTo>
                  <a:lnTo>
                    <a:pt x="11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7" name="object 837"/>
            <p:cNvSpPr/>
            <p:nvPr/>
          </p:nvSpPr>
          <p:spPr>
            <a:xfrm>
              <a:off x="5098617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8" name="object 838"/>
            <p:cNvSpPr/>
            <p:nvPr/>
          </p:nvSpPr>
          <p:spPr>
            <a:xfrm>
              <a:off x="5095776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9" name="object 839"/>
            <p:cNvSpPr/>
            <p:nvPr/>
          </p:nvSpPr>
          <p:spPr>
            <a:xfrm>
              <a:off x="5189521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0" name="object 840"/>
            <p:cNvSpPr/>
            <p:nvPr/>
          </p:nvSpPr>
          <p:spPr>
            <a:xfrm>
              <a:off x="5186680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1" name="object 841"/>
            <p:cNvSpPr/>
            <p:nvPr/>
          </p:nvSpPr>
          <p:spPr>
            <a:xfrm>
              <a:off x="5280426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2" name="object 842"/>
            <p:cNvSpPr/>
            <p:nvPr/>
          </p:nvSpPr>
          <p:spPr>
            <a:xfrm>
              <a:off x="5277585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3" name="object 843"/>
            <p:cNvSpPr/>
            <p:nvPr/>
          </p:nvSpPr>
          <p:spPr>
            <a:xfrm>
              <a:off x="5371671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4" name="object 844"/>
            <p:cNvSpPr/>
            <p:nvPr/>
          </p:nvSpPr>
          <p:spPr>
            <a:xfrm>
              <a:off x="5368831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5" name="object 845"/>
            <p:cNvSpPr/>
            <p:nvPr/>
          </p:nvSpPr>
          <p:spPr>
            <a:xfrm>
              <a:off x="5462576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6" name="object 846"/>
            <p:cNvSpPr/>
            <p:nvPr/>
          </p:nvSpPr>
          <p:spPr>
            <a:xfrm>
              <a:off x="5459735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7" name="object 847"/>
            <p:cNvSpPr/>
            <p:nvPr/>
          </p:nvSpPr>
          <p:spPr>
            <a:xfrm>
              <a:off x="5553481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8" name="object 848"/>
            <p:cNvSpPr/>
            <p:nvPr/>
          </p:nvSpPr>
          <p:spPr>
            <a:xfrm>
              <a:off x="5550640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9" name="object 849"/>
            <p:cNvSpPr/>
            <p:nvPr/>
          </p:nvSpPr>
          <p:spPr>
            <a:xfrm>
              <a:off x="5644613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0" name="object 850"/>
            <p:cNvSpPr/>
            <p:nvPr/>
          </p:nvSpPr>
          <p:spPr>
            <a:xfrm>
              <a:off x="5641772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1" name="object 851"/>
            <p:cNvSpPr/>
            <p:nvPr/>
          </p:nvSpPr>
          <p:spPr>
            <a:xfrm>
              <a:off x="5735517" y="3107861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53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2" name="object 852"/>
            <p:cNvSpPr/>
            <p:nvPr/>
          </p:nvSpPr>
          <p:spPr>
            <a:xfrm>
              <a:off x="5732677" y="3104963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3" name="object 853"/>
            <p:cNvSpPr/>
            <p:nvPr/>
          </p:nvSpPr>
          <p:spPr>
            <a:xfrm>
              <a:off x="5010315" y="3349612"/>
              <a:ext cx="819150" cy="125095"/>
            </a:xfrm>
            <a:custGeom>
              <a:avLst/>
              <a:gdLst/>
              <a:ahLst/>
              <a:cxnLst/>
              <a:rect l="l" t="t" r="r" b="b"/>
              <a:pathLst>
                <a:path w="819150" h="125095">
                  <a:moveTo>
                    <a:pt x="818997" y="113652"/>
                  </a:moveTo>
                  <a:lnTo>
                    <a:pt x="818946" y="0"/>
                  </a:lnTo>
                  <a:lnTo>
                    <a:pt x="807580" y="0"/>
                  </a:lnTo>
                  <a:lnTo>
                    <a:pt x="807580" y="113652"/>
                  </a:lnTo>
                  <a:lnTo>
                    <a:pt x="0" y="113652"/>
                  </a:lnTo>
                  <a:lnTo>
                    <a:pt x="0" y="125018"/>
                  </a:lnTo>
                  <a:lnTo>
                    <a:pt x="807580" y="125018"/>
                  </a:lnTo>
                  <a:lnTo>
                    <a:pt x="818946" y="125018"/>
                  </a:lnTo>
                  <a:lnTo>
                    <a:pt x="818997" y="1136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4" name="object 854"/>
            <p:cNvSpPr/>
            <p:nvPr/>
          </p:nvSpPr>
          <p:spPr>
            <a:xfrm>
              <a:off x="9374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5" name="object 855"/>
            <p:cNvSpPr/>
            <p:nvPr/>
          </p:nvSpPr>
          <p:spPr>
            <a:xfrm>
              <a:off x="9090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6" name="object 856"/>
            <p:cNvSpPr/>
            <p:nvPr/>
          </p:nvSpPr>
          <p:spPr>
            <a:xfrm>
              <a:off x="184934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7" name="object 857"/>
            <p:cNvSpPr/>
            <p:nvPr/>
          </p:nvSpPr>
          <p:spPr>
            <a:xfrm>
              <a:off x="182093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8" name="object 858"/>
            <p:cNvSpPr/>
            <p:nvPr/>
          </p:nvSpPr>
          <p:spPr>
            <a:xfrm>
              <a:off x="275838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9" name="object 859"/>
            <p:cNvSpPr/>
            <p:nvPr/>
          </p:nvSpPr>
          <p:spPr>
            <a:xfrm>
              <a:off x="27299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0" name="object 860"/>
            <p:cNvSpPr/>
            <p:nvPr/>
          </p:nvSpPr>
          <p:spPr>
            <a:xfrm>
              <a:off x="36674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1" name="object 861"/>
            <p:cNvSpPr/>
            <p:nvPr/>
          </p:nvSpPr>
          <p:spPr>
            <a:xfrm>
              <a:off x="36390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2" name="object 862"/>
            <p:cNvSpPr/>
            <p:nvPr/>
          </p:nvSpPr>
          <p:spPr>
            <a:xfrm>
              <a:off x="457932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3" name="object 863"/>
            <p:cNvSpPr/>
            <p:nvPr/>
          </p:nvSpPr>
          <p:spPr>
            <a:xfrm>
              <a:off x="455091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4" name="object 864"/>
            <p:cNvSpPr/>
            <p:nvPr/>
          </p:nvSpPr>
          <p:spPr>
            <a:xfrm>
              <a:off x="54883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5" name="object 865"/>
            <p:cNvSpPr/>
            <p:nvPr/>
          </p:nvSpPr>
          <p:spPr>
            <a:xfrm>
              <a:off x="545996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6" name="object 866"/>
            <p:cNvSpPr/>
            <p:nvPr/>
          </p:nvSpPr>
          <p:spPr>
            <a:xfrm>
              <a:off x="639741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7" name="object 867"/>
            <p:cNvSpPr/>
            <p:nvPr/>
          </p:nvSpPr>
          <p:spPr>
            <a:xfrm>
              <a:off x="63690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8" name="object 868"/>
            <p:cNvSpPr/>
            <p:nvPr/>
          </p:nvSpPr>
          <p:spPr>
            <a:xfrm>
              <a:off x="730930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9" name="object 869"/>
            <p:cNvSpPr/>
            <p:nvPr/>
          </p:nvSpPr>
          <p:spPr>
            <a:xfrm>
              <a:off x="728089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0" name="object 870"/>
            <p:cNvSpPr/>
            <p:nvPr/>
          </p:nvSpPr>
          <p:spPr>
            <a:xfrm>
              <a:off x="82183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1" name="object 871"/>
            <p:cNvSpPr/>
            <p:nvPr/>
          </p:nvSpPr>
          <p:spPr>
            <a:xfrm>
              <a:off x="81899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2" name="object 872"/>
            <p:cNvSpPr/>
            <p:nvPr/>
          </p:nvSpPr>
          <p:spPr>
            <a:xfrm>
              <a:off x="912739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3" name="object 873"/>
            <p:cNvSpPr/>
            <p:nvPr/>
          </p:nvSpPr>
          <p:spPr>
            <a:xfrm>
              <a:off x="909899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4" name="object 874"/>
            <p:cNvSpPr/>
            <p:nvPr/>
          </p:nvSpPr>
          <p:spPr>
            <a:xfrm>
              <a:off x="1003644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5" name="object 875"/>
            <p:cNvSpPr/>
            <p:nvPr/>
          </p:nvSpPr>
          <p:spPr>
            <a:xfrm>
              <a:off x="1000803" y="3474623"/>
              <a:ext cx="6350" cy="205104"/>
            </a:xfrm>
            <a:custGeom>
              <a:avLst/>
              <a:gdLst/>
              <a:ahLst/>
              <a:cxnLst/>
              <a:rect l="l" t="t" r="r" b="b"/>
              <a:pathLst>
                <a:path w="6350" h="205104">
                  <a:moveTo>
                    <a:pt x="5965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965" y="204577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6" name="object 876"/>
            <p:cNvSpPr/>
            <p:nvPr/>
          </p:nvSpPr>
          <p:spPr>
            <a:xfrm>
              <a:off x="109483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7" name="object 877"/>
            <p:cNvSpPr/>
            <p:nvPr/>
          </p:nvSpPr>
          <p:spPr>
            <a:xfrm>
              <a:off x="109199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8" name="object 878"/>
            <p:cNvSpPr/>
            <p:nvPr/>
          </p:nvSpPr>
          <p:spPr>
            <a:xfrm>
              <a:off x="1185738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9" name="object 879"/>
            <p:cNvSpPr/>
            <p:nvPr/>
          </p:nvSpPr>
          <p:spPr>
            <a:xfrm>
              <a:off x="1182897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0" name="object 880"/>
            <p:cNvSpPr/>
            <p:nvPr/>
          </p:nvSpPr>
          <p:spPr>
            <a:xfrm>
              <a:off x="1276642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1" name="object 881"/>
            <p:cNvSpPr/>
            <p:nvPr/>
          </p:nvSpPr>
          <p:spPr>
            <a:xfrm>
              <a:off x="1273801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2" name="object 882"/>
            <p:cNvSpPr/>
            <p:nvPr/>
          </p:nvSpPr>
          <p:spPr>
            <a:xfrm>
              <a:off x="1367774" y="2982841"/>
              <a:ext cx="0" cy="694055"/>
            </a:xfrm>
            <a:custGeom>
              <a:avLst/>
              <a:gdLst/>
              <a:ahLst/>
              <a:cxnLst/>
              <a:rect l="l" t="t" r="r" b="b"/>
              <a:pathLst>
                <a:path h="694054">
                  <a:moveTo>
                    <a:pt x="0" y="0"/>
                  </a:moveTo>
                  <a:lnTo>
                    <a:pt x="0" y="69351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3" name="object 883"/>
            <p:cNvSpPr/>
            <p:nvPr/>
          </p:nvSpPr>
          <p:spPr>
            <a:xfrm>
              <a:off x="1364933" y="2979943"/>
              <a:ext cx="5715" cy="699770"/>
            </a:xfrm>
            <a:custGeom>
              <a:avLst/>
              <a:gdLst/>
              <a:ahLst/>
              <a:cxnLst/>
              <a:rect l="l" t="t" r="r" b="b"/>
              <a:pathLst>
                <a:path w="5715" h="699770">
                  <a:moveTo>
                    <a:pt x="5681" y="0"/>
                  </a:moveTo>
                  <a:lnTo>
                    <a:pt x="0" y="0"/>
                  </a:lnTo>
                  <a:lnTo>
                    <a:pt x="0" y="699257"/>
                  </a:lnTo>
                  <a:lnTo>
                    <a:pt x="5681" y="6992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4" name="object 884"/>
            <p:cNvSpPr/>
            <p:nvPr/>
          </p:nvSpPr>
          <p:spPr>
            <a:xfrm>
              <a:off x="145879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5" name="object 885"/>
            <p:cNvSpPr/>
            <p:nvPr/>
          </p:nvSpPr>
          <p:spPr>
            <a:xfrm>
              <a:off x="145595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6" name="object 886"/>
            <p:cNvSpPr/>
            <p:nvPr/>
          </p:nvSpPr>
          <p:spPr>
            <a:xfrm>
              <a:off x="154969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7" name="object 887"/>
            <p:cNvSpPr/>
            <p:nvPr/>
          </p:nvSpPr>
          <p:spPr>
            <a:xfrm>
              <a:off x="1546856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5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8" name="object 888"/>
            <p:cNvSpPr/>
            <p:nvPr/>
          </p:nvSpPr>
          <p:spPr>
            <a:xfrm>
              <a:off x="1640829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9" name="object 889"/>
            <p:cNvSpPr/>
            <p:nvPr/>
          </p:nvSpPr>
          <p:spPr>
            <a:xfrm>
              <a:off x="163798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0" name="object 890"/>
            <p:cNvSpPr/>
            <p:nvPr/>
          </p:nvSpPr>
          <p:spPr>
            <a:xfrm>
              <a:off x="1731734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1" name="object 891"/>
            <p:cNvSpPr/>
            <p:nvPr/>
          </p:nvSpPr>
          <p:spPr>
            <a:xfrm>
              <a:off x="1728893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2" name="object 892"/>
            <p:cNvSpPr/>
            <p:nvPr/>
          </p:nvSpPr>
          <p:spPr>
            <a:xfrm>
              <a:off x="1822639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3" name="object 893"/>
            <p:cNvSpPr/>
            <p:nvPr/>
          </p:nvSpPr>
          <p:spPr>
            <a:xfrm>
              <a:off x="181979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4" name="object 894"/>
            <p:cNvSpPr/>
            <p:nvPr/>
          </p:nvSpPr>
          <p:spPr>
            <a:xfrm>
              <a:off x="1913884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5" name="object 895"/>
            <p:cNvSpPr/>
            <p:nvPr/>
          </p:nvSpPr>
          <p:spPr>
            <a:xfrm>
              <a:off x="1911043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6" name="object 896"/>
            <p:cNvSpPr/>
            <p:nvPr/>
          </p:nvSpPr>
          <p:spPr>
            <a:xfrm>
              <a:off x="2004789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7" name="object 897"/>
            <p:cNvSpPr/>
            <p:nvPr/>
          </p:nvSpPr>
          <p:spPr>
            <a:xfrm>
              <a:off x="200194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8" name="object 898"/>
            <p:cNvSpPr/>
            <p:nvPr/>
          </p:nvSpPr>
          <p:spPr>
            <a:xfrm>
              <a:off x="209569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9" name="object 899"/>
            <p:cNvSpPr/>
            <p:nvPr/>
          </p:nvSpPr>
          <p:spPr>
            <a:xfrm>
              <a:off x="2092853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0" name="object 900"/>
            <p:cNvSpPr/>
            <p:nvPr/>
          </p:nvSpPr>
          <p:spPr>
            <a:xfrm>
              <a:off x="2186826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1" name="object 901"/>
            <p:cNvSpPr/>
            <p:nvPr/>
          </p:nvSpPr>
          <p:spPr>
            <a:xfrm>
              <a:off x="2183985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2" name="object 902"/>
            <p:cNvSpPr/>
            <p:nvPr/>
          </p:nvSpPr>
          <p:spPr>
            <a:xfrm>
              <a:off x="2277730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3" name="object 903"/>
            <p:cNvSpPr/>
            <p:nvPr/>
          </p:nvSpPr>
          <p:spPr>
            <a:xfrm>
              <a:off x="227489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4" name="object 904"/>
            <p:cNvSpPr/>
            <p:nvPr/>
          </p:nvSpPr>
          <p:spPr>
            <a:xfrm>
              <a:off x="236863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5" name="object 905"/>
            <p:cNvSpPr/>
            <p:nvPr/>
          </p:nvSpPr>
          <p:spPr>
            <a:xfrm>
              <a:off x="236579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6" name="object 906"/>
            <p:cNvSpPr/>
            <p:nvPr/>
          </p:nvSpPr>
          <p:spPr>
            <a:xfrm>
              <a:off x="2459881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7" name="object 907"/>
            <p:cNvSpPr/>
            <p:nvPr/>
          </p:nvSpPr>
          <p:spPr>
            <a:xfrm>
              <a:off x="245704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8" name="object 908"/>
            <p:cNvSpPr/>
            <p:nvPr/>
          </p:nvSpPr>
          <p:spPr>
            <a:xfrm>
              <a:off x="255078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9" name="object 909"/>
            <p:cNvSpPr/>
            <p:nvPr/>
          </p:nvSpPr>
          <p:spPr>
            <a:xfrm>
              <a:off x="254794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0" name="object 910"/>
            <p:cNvSpPr/>
            <p:nvPr/>
          </p:nvSpPr>
          <p:spPr>
            <a:xfrm>
              <a:off x="2641690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1" name="object 911"/>
            <p:cNvSpPr/>
            <p:nvPr/>
          </p:nvSpPr>
          <p:spPr>
            <a:xfrm>
              <a:off x="2638849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2" name="object 912"/>
            <p:cNvSpPr/>
            <p:nvPr/>
          </p:nvSpPr>
          <p:spPr>
            <a:xfrm>
              <a:off x="273259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3" name="object 913"/>
            <p:cNvSpPr/>
            <p:nvPr/>
          </p:nvSpPr>
          <p:spPr>
            <a:xfrm>
              <a:off x="272975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4" name="object 914"/>
            <p:cNvSpPr/>
            <p:nvPr/>
          </p:nvSpPr>
          <p:spPr>
            <a:xfrm>
              <a:off x="282372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5" name="object 915"/>
            <p:cNvSpPr/>
            <p:nvPr/>
          </p:nvSpPr>
          <p:spPr>
            <a:xfrm>
              <a:off x="2820886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6" name="object 916"/>
            <p:cNvSpPr/>
            <p:nvPr/>
          </p:nvSpPr>
          <p:spPr>
            <a:xfrm>
              <a:off x="2914631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7" name="object 917"/>
            <p:cNvSpPr/>
            <p:nvPr/>
          </p:nvSpPr>
          <p:spPr>
            <a:xfrm>
              <a:off x="291179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8" name="object 918"/>
            <p:cNvSpPr/>
            <p:nvPr/>
          </p:nvSpPr>
          <p:spPr>
            <a:xfrm>
              <a:off x="3005536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9" name="object 919"/>
            <p:cNvSpPr/>
            <p:nvPr/>
          </p:nvSpPr>
          <p:spPr>
            <a:xfrm>
              <a:off x="3002695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0" name="object 920"/>
            <p:cNvSpPr/>
            <p:nvPr/>
          </p:nvSpPr>
          <p:spPr>
            <a:xfrm>
              <a:off x="3096668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1" name="object 921"/>
            <p:cNvSpPr/>
            <p:nvPr/>
          </p:nvSpPr>
          <p:spPr>
            <a:xfrm>
              <a:off x="3093827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2" name="object 922"/>
            <p:cNvSpPr/>
            <p:nvPr/>
          </p:nvSpPr>
          <p:spPr>
            <a:xfrm>
              <a:off x="318757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3" name="object 923"/>
            <p:cNvSpPr/>
            <p:nvPr/>
          </p:nvSpPr>
          <p:spPr>
            <a:xfrm>
              <a:off x="318473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4" name="object 924"/>
            <p:cNvSpPr/>
            <p:nvPr/>
          </p:nvSpPr>
          <p:spPr>
            <a:xfrm>
              <a:off x="327847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5" name="object 925"/>
            <p:cNvSpPr/>
            <p:nvPr/>
          </p:nvSpPr>
          <p:spPr>
            <a:xfrm>
              <a:off x="3275636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6" name="object 926"/>
            <p:cNvSpPr/>
            <p:nvPr/>
          </p:nvSpPr>
          <p:spPr>
            <a:xfrm>
              <a:off x="336972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7" name="object 927"/>
            <p:cNvSpPr/>
            <p:nvPr/>
          </p:nvSpPr>
          <p:spPr>
            <a:xfrm>
              <a:off x="336688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8" name="object 928"/>
            <p:cNvSpPr/>
            <p:nvPr/>
          </p:nvSpPr>
          <p:spPr>
            <a:xfrm>
              <a:off x="346062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9" name="object 929"/>
            <p:cNvSpPr/>
            <p:nvPr/>
          </p:nvSpPr>
          <p:spPr>
            <a:xfrm>
              <a:off x="3457787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0" name="object 930"/>
            <p:cNvSpPr/>
            <p:nvPr/>
          </p:nvSpPr>
          <p:spPr>
            <a:xfrm>
              <a:off x="3551532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1" name="object 931"/>
            <p:cNvSpPr/>
            <p:nvPr/>
          </p:nvSpPr>
          <p:spPr>
            <a:xfrm>
              <a:off x="3548691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2" name="object 932"/>
            <p:cNvSpPr/>
            <p:nvPr/>
          </p:nvSpPr>
          <p:spPr>
            <a:xfrm>
              <a:off x="3642778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3" name="object 933"/>
            <p:cNvSpPr/>
            <p:nvPr/>
          </p:nvSpPr>
          <p:spPr>
            <a:xfrm>
              <a:off x="3639937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4" name="object 934"/>
            <p:cNvSpPr/>
            <p:nvPr/>
          </p:nvSpPr>
          <p:spPr>
            <a:xfrm>
              <a:off x="3733682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5" name="object 935"/>
            <p:cNvSpPr/>
            <p:nvPr/>
          </p:nvSpPr>
          <p:spPr>
            <a:xfrm>
              <a:off x="373084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6" name="object 936"/>
            <p:cNvSpPr/>
            <p:nvPr/>
          </p:nvSpPr>
          <p:spPr>
            <a:xfrm>
              <a:off x="382458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7" name="object 937"/>
            <p:cNvSpPr/>
            <p:nvPr/>
          </p:nvSpPr>
          <p:spPr>
            <a:xfrm>
              <a:off x="3821746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8" name="object 938"/>
            <p:cNvSpPr/>
            <p:nvPr/>
          </p:nvSpPr>
          <p:spPr>
            <a:xfrm>
              <a:off x="3915719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9" name="object 939"/>
            <p:cNvSpPr/>
            <p:nvPr/>
          </p:nvSpPr>
          <p:spPr>
            <a:xfrm>
              <a:off x="391287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0" name="object 940"/>
            <p:cNvSpPr/>
            <p:nvPr/>
          </p:nvSpPr>
          <p:spPr>
            <a:xfrm>
              <a:off x="4006624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1" name="object 941"/>
            <p:cNvSpPr/>
            <p:nvPr/>
          </p:nvSpPr>
          <p:spPr>
            <a:xfrm>
              <a:off x="4003783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2" name="object 942"/>
            <p:cNvSpPr/>
            <p:nvPr/>
          </p:nvSpPr>
          <p:spPr>
            <a:xfrm>
              <a:off x="4097528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3" name="object 943"/>
            <p:cNvSpPr/>
            <p:nvPr/>
          </p:nvSpPr>
          <p:spPr>
            <a:xfrm>
              <a:off x="409468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4" name="object 944"/>
            <p:cNvSpPr/>
            <p:nvPr/>
          </p:nvSpPr>
          <p:spPr>
            <a:xfrm>
              <a:off x="4188433" y="1424642"/>
              <a:ext cx="0" cy="2252345"/>
            </a:xfrm>
            <a:custGeom>
              <a:avLst/>
              <a:gdLst/>
              <a:ahLst/>
              <a:cxnLst/>
              <a:rect l="l" t="t" r="r" b="b"/>
              <a:pathLst>
                <a:path h="2252345">
                  <a:moveTo>
                    <a:pt x="0" y="0"/>
                  </a:moveTo>
                  <a:lnTo>
                    <a:pt x="0" y="225171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5" name="object 945"/>
            <p:cNvSpPr/>
            <p:nvPr/>
          </p:nvSpPr>
          <p:spPr>
            <a:xfrm>
              <a:off x="4185592" y="1421687"/>
              <a:ext cx="5715" cy="2258060"/>
            </a:xfrm>
            <a:custGeom>
              <a:avLst/>
              <a:gdLst/>
              <a:ahLst/>
              <a:cxnLst/>
              <a:rect l="l" t="t" r="r" b="b"/>
              <a:pathLst>
                <a:path w="5714" h="2258060">
                  <a:moveTo>
                    <a:pt x="5681" y="0"/>
                  </a:moveTo>
                  <a:lnTo>
                    <a:pt x="0" y="0"/>
                  </a:lnTo>
                  <a:lnTo>
                    <a:pt x="0" y="2257513"/>
                  </a:lnTo>
                  <a:lnTo>
                    <a:pt x="5681" y="225751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6" name="object 946"/>
            <p:cNvSpPr/>
            <p:nvPr/>
          </p:nvSpPr>
          <p:spPr>
            <a:xfrm>
              <a:off x="4279679" y="1424642"/>
              <a:ext cx="0" cy="2252345"/>
            </a:xfrm>
            <a:custGeom>
              <a:avLst/>
              <a:gdLst/>
              <a:ahLst/>
              <a:cxnLst/>
              <a:rect l="l" t="t" r="r" b="b"/>
              <a:pathLst>
                <a:path h="2252345">
                  <a:moveTo>
                    <a:pt x="0" y="0"/>
                  </a:moveTo>
                  <a:lnTo>
                    <a:pt x="0" y="225171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7" name="object 947"/>
            <p:cNvSpPr/>
            <p:nvPr/>
          </p:nvSpPr>
          <p:spPr>
            <a:xfrm>
              <a:off x="4276838" y="1421687"/>
              <a:ext cx="5715" cy="2258060"/>
            </a:xfrm>
            <a:custGeom>
              <a:avLst/>
              <a:gdLst/>
              <a:ahLst/>
              <a:cxnLst/>
              <a:rect l="l" t="t" r="r" b="b"/>
              <a:pathLst>
                <a:path w="5714" h="2258060">
                  <a:moveTo>
                    <a:pt x="5681" y="0"/>
                  </a:moveTo>
                  <a:lnTo>
                    <a:pt x="0" y="0"/>
                  </a:lnTo>
                  <a:lnTo>
                    <a:pt x="0" y="2257513"/>
                  </a:lnTo>
                  <a:lnTo>
                    <a:pt x="5681" y="225751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8" name="object 948"/>
            <p:cNvSpPr/>
            <p:nvPr/>
          </p:nvSpPr>
          <p:spPr>
            <a:xfrm>
              <a:off x="437058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9" name="object 949"/>
            <p:cNvSpPr/>
            <p:nvPr/>
          </p:nvSpPr>
          <p:spPr>
            <a:xfrm>
              <a:off x="4367743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0" name="object 950"/>
            <p:cNvSpPr/>
            <p:nvPr/>
          </p:nvSpPr>
          <p:spPr>
            <a:xfrm>
              <a:off x="4461488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1" name="object 951"/>
            <p:cNvSpPr/>
            <p:nvPr/>
          </p:nvSpPr>
          <p:spPr>
            <a:xfrm>
              <a:off x="4458648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2" name="object 952"/>
            <p:cNvSpPr/>
            <p:nvPr/>
          </p:nvSpPr>
          <p:spPr>
            <a:xfrm>
              <a:off x="4552620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3" name="object 953"/>
            <p:cNvSpPr/>
            <p:nvPr/>
          </p:nvSpPr>
          <p:spPr>
            <a:xfrm>
              <a:off x="454978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4" name="object 954"/>
            <p:cNvSpPr/>
            <p:nvPr/>
          </p:nvSpPr>
          <p:spPr>
            <a:xfrm>
              <a:off x="464352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5" name="object 955"/>
            <p:cNvSpPr/>
            <p:nvPr/>
          </p:nvSpPr>
          <p:spPr>
            <a:xfrm>
              <a:off x="464068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6" name="object 956"/>
            <p:cNvSpPr/>
            <p:nvPr/>
          </p:nvSpPr>
          <p:spPr>
            <a:xfrm>
              <a:off x="4734430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7" name="object 957"/>
            <p:cNvSpPr/>
            <p:nvPr/>
          </p:nvSpPr>
          <p:spPr>
            <a:xfrm>
              <a:off x="4731589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8" name="object 958"/>
            <p:cNvSpPr/>
            <p:nvPr/>
          </p:nvSpPr>
          <p:spPr>
            <a:xfrm>
              <a:off x="482567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9" name="object 959"/>
            <p:cNvSpPr/>
            <p:nvPr/>
          </p:nvSpPr>
          <p:spPr>
            <a:xfrm>
              <a:off x="482283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0" name="object 960"/>
            <p:cNvSpPr/>
            <p:nvPr/>
          </p:nvSpPr>
          <p:spPr>
            <a:xfrm>
              <a:off x="4916580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1" name="object 961"/>
            <p:cNvSpPr/>
            <p:nvPr/>
          </p:nvSpPr>
          <p:spPr>
            <a:xfrm>
              <a:off x="4913739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2" name="object 962"/>
            <p:cNvSpPr/>
            <p:nvPr/>
          </p:nvSpPr>
          <p:spPr>
            <a:xfrm>
              <a:off x="5007485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3" name="object 963"/>
            <p:cNvSpPr/>
            <p:nvPr/>
          </p:nvSpPr>
          <p:spPr>
            <a:xfrm>
              <a:off x="5004644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4" name="object 964"/>
            <p:cNvSpPr/>
            <p:nvPr/>
          </p:nvSpPr>
          <p:spPr>
            <a:xfrm>
              <a:off x="509861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5" name="object 965"/>
            <p:cNvSpPr/>
            <p:nvPr/>
          </p:nvSpPr>
          <p:spPr>
            <a:xfrm>
              <a:off x="5095776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6" name="object 966"/>
            <p:cNvSpPr/>
            <p:nvPr/>
          </p:nvSpPr>
          <p:spPr>
            <a:xfrm>
              <a:off x="5189521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7" name="object 967"/>
            <p:cNvSpPr/>
            <p:nvPr/>
          </p:nvSpPr>
          <p:spPr>
            <a:xfrm>
              <a:off x="518668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8" name="object 968"/>
            <p:cNvSpPr/>
            <p:nvPr/>
          </p:nvSpPr>
          <p:spPr>
            <a:xfrm>
              <a:off x="5280426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9" name="object 969"/>
            <p:cNvSpPr/>
            <p:nvPr/>
          </p:nvSpPr>
          <p:spPr>
            <a:xfrm>
              <a:off x="5277585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0" name="object 970"/>
            <p:cNvSpPr/>
            <p:nvPr/>
          </p:nvSpPr>
          <p:spPr>
            <a:xfrm>
              <a:off x="5371671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1" name="object 971"/>
            <p:cNvSpPr/>
            <p:nvPr/>
          </p:nvSpPr>
          <p:spPr>
            <a:xfrm>
              <a:off x="5368831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2" name="object 972"/>
            <p:cNvSpPr/>
            <p:nvPr/>
          </p:nvSpPr>
          <p:spPr>
            <a:xfrm>
              <a:off x="5462576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3" name="object 973"/>
            <p:cNvSpPr/>
            <p:nvPr/>
          </p:nvSpPr>
          <p:spPr>
            <a:xfrm>
              <a:off x="5459735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4" name="object 974"/>
            <p:cNvSpPr/>
            <p:nvPr/>
          </p:nvSpPr>
          <p:spPr>
            <a:xfrm>
              <a:off x="5553481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5" name="object 975"/>
            <p:cNvSpPr/>
            <p:nvPr/>
          </p:nvSpPr>
          <p:spPr>
            <a:xfrm>
              <a:off x="5550640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6" name="object 976"/>
            <p:cNvSpPr/>
            <p:nvPr/>
          </p:nvSpPr>
          <p:spPr>
            <a:xfrm>
              <a:off x="5644613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7" name="object 977"/>
            <p:cNvSpPr/>
            <p:nvPr/>
          </p:nvSpPr>
          <p:spPr>
            <a:xfrm>
              <a:off x="5641772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8" name="object 978"/>
            <p:cNvSpPr/>
            <p:nvPr/>
          </p:nvSpPr>
          <p:spPr>
            <a:xfrm>
              <a:off x="5735517" y="3477465"/>
              <a:ext cx="0" cy="199390"/>
            </a:xfrm>
            <a:custGeom>
              <a:avLst/>
              <a:gdLst/>
              <a:ahLst/>
              <a:cxnLst/>
              <a:rect l="l" t="t" r="r" b="b"/>
              <a:pathLst>
                <a:path h="199389">
                  <a:moveTo>
                    <a:pt x="0" y="0"/>
                  </a:moveTo>
                  <a:lnTo>
                    <a:pt x="0" y="19889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9" name="object 979"/>
            <p:cNvSpPr/>
            <p:nvPr/>
          </p:nvSpPr>
          <p:spPr>
            <a:xfrm>
              <a:off x="5732677" y="3474623"/>
              <a:ext cx="5715" cy="205104"/>
            </a:xfrm>
            <a:custGeom>
              <a:avLst/>
              <a:gdLst/>
              <a:ahLst/>
              <a:cxnLst/>
              <a:rect l="l" t="t" r="r" b="b"/>
              <a:pathLst>
                <a:path w="5714" h="205104">
                  <a:moveTo>
                    <a:pt x="5681" y="0"/>
                  </a:moveTo>
                  <a:lnTo>
                    <a:pt x="0" y="0"/>
                  </a:lnTo>
                  <a:lnTo>
                    <a:pt x="0" y="204577"/>
                  </a:lnTo>
                  <a:lnTo>
                    <a:pt x="5681" y="20457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0" name="object 980"/>
            <p:cNvSpPr/>
            <p:nvPr/>
          </p:nvSpPr>
          <p:spPr>
            <a:xfrm>
              <a:off x="2840" y="2828"/>
              <a:ext cx="0" cy="3935729"/>
            </a:xfrm>
            <a:custGeom>
              <a:avLst/>
              <a:gdLst/>
              <a:ahLst/>
              <a:cxnLst/>
              <a:rect l="l" t="t" r="r" b="b"/>
              <a:pathLst>
                <a:path h="3935729">
                  <a:moveTo>
                    <a:pt x="0" y="0"/>
                  </a:moveTo>
                  <a:lnTo>
                    <a:pt x="0" y="393527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1" name="object 981"/>
            <p:cNvSpPr/>
            <p:nvPr/>
          </p:nvSpPr>
          <p:spPr>
            <a:xfrm>
              <a:off x="0" y="0"/>
              <a:ext cx="5715" cy="3941445"/>
            </a:xfrm>
            <a:custGeom>
              <a:avLst/>
              <a:gdLst/>
              <a:ahLst/>
              <a:cxnLst/>
              <a:rect l="l" t="t" r="r" b="b"/>
              <a:pathLst>
                <a:path w="5715" h="3941445">
                  <a:moveTo>
                    <a:pt x="5681" y="0"/>
                  </a:moveTo>
                  <a:lnTo>
                    <a:pt x="0" y="0"/>
                  </a:lnTo>
                  <a:lnTo>
                    <a:pt x="0" y="3940960"/>
                  </a:lnTo>
                  <a:lnTo>
                    <a:pt x="5681" y="3940960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2" name="object 982"/>
            <p:cNvSpPr/>
            <p:nvPr/>
          </p:nvSpPr>
          <p:spPr>
            <a:xfrm>
              <a:off x="1003644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3" name="object 983"/>
            <p:cNvSpPr/>
            <p:nvPr/>
          </p:nvSpPr>
          <p:spPr>
            <a:xfrm>
              <a:off x="1000803" y="3827292"/>
              <a:ext cx="6350" cy="113664"/>
            </a:xfrm>
            <a:custGeom>
              <a:avLst/>
              <a:gdLst/>
              <a:ahLst/>
              <a:cxnLst/>
              <a:rect l="l" t="t" r="r" b="b"/>
              <a:pathLst>
                <a:path w="6350" h="113664">
                  <a:moveTo>
                    <a:pt x="5965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965" y="113654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4" name="object 984"/>
            <p:cNvSpPr/>
            <p:nvPr/>
          </p:nvSpPr>
          <p:spPr>
            <a:xfrm>
              <a:off x="1731734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5" name="object 985"/>
            <p:cNvSpPr/>
            <p:nvPr/>
          </p:nvSpPr>
          <p:spPr>
            <a:xfrm>
              <a:off x="172889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6" name="object 986"/>
            <p:cNvSpPr/>
            <p:nvPr/>
          </p:nvSpPr>
          <p:spPr>
            <a:xfrm>
              <a:off x="209569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7" name="object 987"/>
            <p:cNvSpPr/>
            <p:nvPr/>
          </p:nvSpPr>
          <p:spPr>
            <a:xfrm>
              <a:off x="209285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8" name="object 988"/>
            <p:cNvSpPr/>
            <p:nvPr/>
          </p:nvSpPr>
          <p:spPr>
            <a:xfrm>
              <a:off x="2459881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9" name="object 989"/>
            <p:cNvSpPr/>
            <p:nvPr/>
          </p:nvSpPr>
          <p:spPr>
            <a:xfrm>
              <a:off x="245704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0" name="object 990"/>
            <p:cNvSpPr/>
            <p:nvPr/>
          </p:nvSpPr>
          <p:spPr>
            <a:xfrm>
              <a:off x="282372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1" name="object 991"/>
            <p:cNvSpPr/>
            <p:nvPr/>
          </p:nvSpPr>
          <p:spPr>
            <a:xfrm>
              <a:off x="2820886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2" name="object 992"/>
            <p:cNvSpPr/>
            <p:nvPr/>
          </p:nvSpPr>
          <p:spPr>
            <a:xfrm>
              <a:off x="346062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3" name="object 993"/>
            <p:cNvSpPr/>
            <p:nvPr/>
          </p:nvSpPr>
          <p:spPr>
            <a:xfrm>
              <a:off x="3457787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4" name="object 994"/>
            <p:cNvSpPr/>
            <p:nvPr/>
          </p:nvSpPr>
          <p:spPr>
            <a:xfrm>
              <a:off x="4006624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5" name="object 995"/>
            <p:cNvSpPr/>
            <p:nvPr/>
          </p:nvSpPr>
          <p:spPr>
            <a:xfrm>
              <a:off x="400378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6" name="object 996"/>
            <p:cNvSpPr/>
            <p:nvPr/>
          </p:nvSpPr>
          <p:spPr>
            <a:xfrm>
              <a:off x="4552620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7" name="object 997"/>
            <p:cNvSpPr/>
            <p:nvPr/>
          </p:nvSpPr>
          <p:spPr>
            <a:xfrm>
              <a:off x="454978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8" name="object 998"/>
            <p:cNvSpPr/>
            <p:nvPr/>
          </p:nvSpPr>
          <p:spPr>
            <a:xfrm>
              <a:off x="5189521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9" name="object 999"/>
            <p:cNvSpPr/>
            <p:nvPr/>
          </p:nvSpPr>
          <p:spPr>
            <a:xfrm>
              <a:off x="518668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0" name="object 1000"/>
            <p:cNvSpPr/>
            <p:nvPr/>
          </p:nvSpPr>
          <p:spPr>
            <a:xfrm>
              <a:off x="2840" y="3943788"/>
              <a:ext cx="5823585" cy="0"/>
            </a:xfrm>
            <a:custGeom>
              <a:avLst/>
              <a:gdLst/>
              <a:ahLst/>
              <a:cxnLst/>
              <a:rect l="l" t="t" r="r" b="b"/>
              <a:pathLst>
                <a:path w="5823585">
                  <a:moveTo>
                    <a:pt x="0" y="0"/>
                  </a:moveTo>
                  <a:lnTo>
                    <a:pt x="582358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1" name="object 1001"/>
            <p:cNvSpPr/>
            <p:nvPr/>
          </p:nvSpPr>
          <p:spPr>
            <a:xfrm>
              <a:off x="0" y="3940947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582926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829263" y="5682"/>
                  </a:lnTo>
                  <a:lnTo>
                    <a:pt x="58292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2" name="object 1002"/>
            <p:cNvSpPr/>
            <p:nvPr/>
          </p:nvSpPr>
          <p:spPr>
            <a:xfrm>
              <a:off x="5826422" y="3477465"/>
              <a:ext cx="0" cy="461009"/>
            </a:xfrm>
            <a:custGeom>
              <a:avLst/>
              <a:gdLst/>
              <a:ahLst/>
              <a:cxnLst/>
              <a:rect l="l" t="t" r="r" b="b"/>
              <a:pathLst>
                <a:path h="461010">
                  <a:moveTo>
                    <a:pt x="0" y="0"/>
                  </a:moveTo>
                  <a:lnTo>
                    <a:pt x="0" y="46064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3" name="object 1003"/>
            <p:cNvSpPr/>
            <p:nvPr/>
          </p:nvSpPr>
          <p:spPr>
            <a:xfrm>
              <a:off x="5823581" y="3474680"/>
              <a:ext cx="5715" cy="466725"/>
            </a:xfrm>
            <a:custGeom>
              <a:avLst/>
              <a:gdLst/>
              <a:ahLst/>
              <a:cxnLst/>
              <a:rect l="l" t="t" r="r" b="b"/>
              <a:pathLst>
                <a:path w="5714" h="466725">
                  <a:moveTo>
                    <a:pt x="5681" y="0"/>
                  </a:moveTo>
                  <a:lnTo>
                    <a:pt x="0" y="0"/>
                  </a:lnTo>
                  <a:lnTo>
                    <a:pt x="0" y="466266"/>
                  </a:lnTo>
                  <a:lnTo>
                    <a:pt x="5681" y="46626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4" name="object 1004"/>
            <p:cNvSpPr/>
            <p:nvPr/>
          </p:nvSpPr>
          <p:spPr>
            <a:xfrm>
              <a:off x="2840" y="4063125"/>
              <a:ext cx="995680" cy="0"/>
            </a:xfrm>
            <a:custGeom>
              <a:avLst/>
              <a:gdLst/>
              <a:ahLst/>
              <a:cxnLst/>
              <a:rect l="l" t="t" r="r" b="b"/>
              <a:pathLst>
                <a:path w="995680">
                  <a:moveTo>
                    <a:pt x="0" y="0"/>
                  </a:moveTo>
                  <a:lnTo>
                    <a:pt x="99512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5" name="object 1005"/>
            <p:cNvSpPr/>
            <p:nvPr/>
          </p:nvSpPr>
          <p:spPr>
            <a:xfrm>
              <a:off x="0" y="4060283"/>
              <a:ext cx="1001394" cy="5715"/>
            </a:xfrm>
            <a:custGeom>
              <a:avLst/>
              <a:gdLst/>
              <a:ahLst/>
              <a:cxnLst/>
              <a:rect l="l" t="t" r="r" b="b"/>
              <a:pathLst>
                <a:path w="1001394" h="5714">
                  <a:moveTo>
                    <a:pt x="100080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000803" y="5682"/>
                  </a:lnTo>
                  <a:lnTo>
                    <a:pt x="100080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6" name="object 1006"/>
            <p:cNvSpPr/>
            <p:nvPr/>
          </p:nvSpPr>
          <p:spPr>
            <a:xfrm>
              <a:off x="1009610" y="4063125"/>
              <a:ext cx="716915" cy="0"/>
            </a:xfrm>
            <a:custGeom>
              <a:avLst/>
              <a:gdLst/>
              <a:ahLst/>
              <a:cxnLst/>
              <a:rect l="l" t="t" r="r" b="b"/>
              <a:pathLst>
                <a:path w="716914">
                  <a:moveTo>
                    <a:pt x="0" y="0"/>
                  </a:moveTo>
                  <a:lnTo>
                    <a:pt x="71644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7" name="object 1007"/>
            <p:cNvSpPr/>
            <p:nvPr/>
          </p:nvSpPr>
          <p:spPr>
            <a:xfrm>
              <a:off x="1006769" y="4060283"/>
              <a:ext cx="722630" cy="5715"/>
            </a:xfrm>
            <a:custGeom>
              <a:avLst/>
              <a:gdLst/>
              <a:ahLst/>
              <a:cxnLst/>
              <a:rect l="l" t="t" r="r" b="b"/>
              <a:pathLst>
                <a:path w="722630" h="5714">
                  <a:moveTo>
                    <a:pt x="72212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722124" y="5682"/>
                  </a:lnTo>
                  <a:lnTo>
                    <a:pt x="72212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8" name="object 1008"/>
            <p:cNvSpPr/>
            <p:nvPr/>
          </p:nvSpPr>
          <p:spPr>
            <a:xfrm>
              <a:off x="1737415" y="4063125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596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9" name="object 1009"/>
            <p:cNvSpPr/>
            <p:nvPr/>
          </p:nvSpPr>
          <p:spPr>
            <a:xfrm>
              <a:off x="1734575" y="4060283"/>
              <a:ext cx="358775" cy="5715"/>
            </a:xfrm>
            <a:custGeom>
              <a:avLst/>
              <a:gdLst/>
              <a:ahLst/>
              <a:cxnLst/>
              <a:rect l="l" t="t" r="r" b="b"/>
              <a:pathLst>
                <a:path w="358775" h="5714">
                  <a:moveTo>
                    <a:pt x="35822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8221" y="5682"/>
                  </a:lnTo>
                  <a:lnTo>
                    <a:pt x="35822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0" name="object 1010"/>
            <p:cNvSpPr/>
            <p:nvPr/>
          </p:nvSpPr>
          <p:spPr>
            <a:xfrm>
              <a:off x="2101375" y="4063125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48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1" name="object 1011"/>
            <p:cNvSpPr/>
            <p:nvPr/>
          </p:nvSpPr>
          <p:spPr>
            <a:xfrm>
              <a:off x="2098534" y="4060283"/>
              <a:ext cx="358775" cy="5715"/>
            </a:xfrm>
            <a:custGeom>
              <a:avLst/>
              <a:gdLst/>
              <a:ahLst/>
              <a:cxnLst/>
              <a:rect l="l" t="t" r="r" b="b"/>
              <a:pathLst>
                <a:path w="358775" h="5714">
                  <a:moveTo>
                    <a:pt x="358505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8505" y="5682"/>
                  </a:lnTo>
                  <a:lnTo>
                    <a:pt x="35850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2" name="object 1012"/>
            <p:cNvSpPr/>
            <p:nvPr/>
          </p:nvSpPr>
          <p:spPr>
            <a:xfrm>
              <a:off x="2465562" y="4063125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48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3" name="object 1013"/>
            <p:cNvSpPr/>
            <p:nvPr/>
          </p:nvSpPr>
          <p:spPr>
            <a:xfrm>
              <a:off x="2462721" y="4060283"/>
              <a:ext cx="358775" cy="5715"/>
            </a:xfrm>
            <a:custGeom>
              <a:avLst/>
              <a:gdLst/>
              <a:ahLst/>
              <a:cxnLst/>
              <a:rect l="l" t="t" r="r" b="b"/>
              <a:pathLst>
                <a:path w="358775" h="5714">
                  <a:moveTo>
                    <a:pt x="35822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8221" y="5682"/>
                  </a:lnTo>
                  <a:lnTo>
                    <a:pt x="35822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4" name="object 1014"/>
            <p:cNvSpPr/>
            <p:nvPr/>
          </p:nvSpPr>
          <p:spPr>
            <a:xfrm>
              <a:off x="2829408" y="4063125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553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5" name="object 1015"/>
            <p:cNvSpPr/>
            <p:nvPr/>
          </p:nvSpPr>
          <p:spPr>
            <a:xfrm>
              <a:off x="2826567" y="4060283"/>
              <a:ext cx="631825" cy="5715"/>
            </a:xfrm>
            <a:custGeom>
              <a:avLst/>
              <a:gdLst/>
              <a:ahLst/>
              <a:cxnLst/>
              <a:rect l="l" t="t" r="r" b="b"/>
              <a:pathLst>
                <a:path w="631825" h="5714">
                  <a:moveTo>
                    <a:pt x="63121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631219" y="5682"/>
                  </a:lnTo>
                  <a:lnTo>
                    <a:pt x="63121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6" name="object 1016"/>
            <p:cNvSpPr/>
            <p:nvPr/>
          </p:nvSpPr>
          <p:spPr>
            <a:xfrm>
              <a:off x="3466309" y="4063125"/>
              <a:ext cx="534670" cy="0"/>
            </a:xfrm>
            <a:custGeom>
              <a:avLst/>
              <a:gdLst/>
              <a:ahLst/>
              <a:cxnLst/>
              <a:rect l="l" t="t" r="r" b="b"/>
              <a:pathLst>
                <a:path w="534670">
                  <a:moveTo>
                    <a:pt x="0" y="0"/>
                  </a:moveTo>
                  <a:lnTo>
                    <a:pt x="534633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7" name="object 1017"/>
            <p:cNvSpPr/>
            <p:nvPr/>
          </p:nvSpPr>
          <p:spPr>
            <a:xfrm>
              <a:off x="3463468" y="4060283"/>
              <a:ext cx="540385" cy="5715"/>
            </a:xfrm>
            <a:custGeom>
              <a:avLst/>
              <a:gdLst/>
              <a:ahLst/>
              <a:cxnLst/>
              <a:rect l="l" t="t" r="r" b="b"/>
              <a:pathLst>
                <a:path w="540385" h="5714">
                  <a:moveTo>
                    <a:pt x="54031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40314" y="5682"/>
                  </a:lnTo>
                  <a:lnTo>
                    <a:pt x="54031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8" name="object 1018"/>
            <p:cNvSpPr/>
            <p:nvPr/>
          </p:nvSpPr>
          <p:spPr>
            <a:xfrm>
              <a:off x="4012305" y="4063125"/>
              <a:ext cx="534670" cy="0"/>
            </a:xfrm>
            <a:custGeom>
              <a:avLst/>
              <a:gdLst/>
              <a:ahLst/>
              <a:cxnLst/>
              <a:rect l="l" t="t" r="r" b="b"/>
              <a:pathLst>
                <a:path w="534670">
                  <a:moveTo>
                    <a:pt x="0" y="0"/>
                  </a:moveTo>
                  <a:lnTo>
                    <a:pt x="534633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9" name="object 1019"/>
            <p:cNvSpPr/>
            <p:nvPr/>
          </p:nvSpPr>
          <p:spPr>
            <a:xfrm>
              <a:off x="4009464" y="4060283"/>
              <a:ext cx="540385" cy="5715"/>
            </a:xfrm>
            <a:custGeom>
              <a:avLst/>
              <a:gdLst/>
              <a:ahLst/>
              <a:cxnLst/>
              <a:rect l="l" t="t" r="r" b="b"/>
              <a:pathLst>
                <a:path w="540385" h="5714">
                  <a:moveTo>
                    <a:pt x="54031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40314" y="5682"/>
                  </a:lnTo>
                  <a:lnTo>
                    <a:pt x="54031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0" name="object 1020"/>
            <p:cNvSpPr/>
            <p:nvPr/>
          </p:nvSpPr>
          <p:spPr>
            <a:xfrm>
              <a:off x="4558301" y="4063125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553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1" name="object 1021"/>
            <p:cNvSpPr/>
            <p:nvPr/>
          </p:nvSpPr>
          <p:spPr>
            <a:xfrm>
              <a:off x="4555461" y="4060283"/>
              <a:ext cx="631825" cy="5715"/>
            </a:xfrm>
            <a:custGeom>
              <a:avLst/>
              <a:gdLst/>
              <a:ahLst/>
              <a:cxnLst/>
              <a:rect l="l" t="t" r="r" b="b"/>
              <a:pathLst>
                <a:path w="631825" h="5714">
                  <a:moveTo>
                    <a:pt x="63121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631219" y="5682"/>
                  </a:lnTo>
                  <a:lnTo>
                    <a:pt x="63121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2" name="object 1022"/>
            <p:cNvSpPr/>
            <p:nvPr/>
          </p:nvSpPr>
          <p:spPr>
            <a:xfrm>
              <a:off x="2840" y="4182689"/>
              <a:ext cx="995680" cy="0"/>
            </a:xfrm>
            <a:custGeom>
              <a:avLst/>
              <a:gdLst/>
              <a:ahLst/>
              <a:cxnLst/>
              <a:rect l="l" t="t" r="r" b="b"/>
              <a:pathLst>
                <a:path w="995680">
                  <a:moveTo>
                    <a:pt x="0" y="0"/>
                  </a:moveTo>
                  <a:lnTo>
                    <a:pt x="99512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3" name="object 1023"/>
            <p:cNvSpPr/>
            <p:nvPr/>
          </p:nvSpPr>
          <p:spPr>
            <a:xfrm>
              <a:off x="0" y="4179848"/>
              <a:ext cx="1001394" cy="5715"/>
            </a:xfrm>
            <a:custGeom>
              <a:avLst/>
              <a:gdLst/>
              <a:ahLst/>
              <a:cxnLst/>
              <a:rect l="l" t="t" r="r" b="b"/>
              <a:pathLst>
                <a:path w="1001394" h="5714">
                  <a:moveTo>
                    <a:pt x="100080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000803" y="5682"/>
                  </a:lnTo>
                  <a:lnTo>
                    <a:pt x="100080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4" name="object 1024"/>
            <p:cNvSpPr/>
            <p:nvPr/>
          </p:nvSpPr>
          <p:spPr>
            <a:xfrm>
              <a:off x="1009610" y="4182689"/>
              <a:ext cx="716915" cy="0"/>
            </a:xfrm>
            <a:custGeom>
              <a:avLst/>
              <a:gdLst/>
              <a:ahLst/>
              <a:cxnLst/>
              <a:rect l="l" t="t" r="r" b="b"/>
              <a:pathLst>
                <a:path w="716914">
                  <a:moveTo>
                    <a:pt x="0" y="0"/>
                  </a:moveTo>
                  <a:lnTo>
                    <a:pt x="71644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5" name="object 1025"/>
            <p:cNvSpPr/>
            <p:nvPr/>
          </p:nvSpPr>
          <p:spPr>
            <a:xfrm>
              <a:off x="1006769" y="4179848"/>
              <a:ext cx="722630" cy="5715"/>
            </a:xfrm>
            <a:custGeom>
              <a:avLst/>
              <a:gdLst/>
              <a:ahLst/>
              <a:cxnLst/>
              <a:rect l="l" t="t" r="r" b="b"/>
              <a:pathLst>
                <a:path w="722630" h="5714">
                  <a:moveTo>
                    <a:pt x="72212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722124" y="5682"/>
                  </a:lnTo>
                  <a:lnTo>
                    <a:pt x="72212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6" name="object 1026"/>
            <p:cNvSpPr/>
            <p:nvPr/>
          </p:nvSpPr>
          <p:spPr>
            <a:xfrm>
              <a:off x="1737415" y="4182689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596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7" name="object 1027"/>
            <p:cNvSpPr/>
            <p:nvPr/>
          </p:nvSpPr>
          <p:spPr>
            <a:xfrm>
              <a:off x="1734575" y="4179848"/>
              <a:ext cx="358775" cy="5715"/>
            </a:xfrm>
            <a:custGeom>
              <a:avLst/>
              <a:gdLst/>
              <a:ahLst/>
              <a:cxnLst/>
              <a:rect l="l" t="t" r="r" b="b"/>
              <a:pathLst>
                <a:path w="358775" h="5714">
                  <a:moveTo>
                    <a:pt x="35822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8221" y="5682"/>
                  </a:lnTo>
                  <a:lnTo>
                    <a:pt x="35822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8" name="object 1028"/>
            <p:cNvSpPr/>
            <p:nvPr/>
          </p:nvSpPr>
          <p:spPr>
            <a:xfrm>
              <a:off x="2101375" y="4182689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48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9" name="object 1029"/>
            <p:cNvSpPr/>
            <p:nvPr/>
          </p:nvSpPr>
          <p:spPr>
            <a:xfrm>
              <a:off x="2098534" y="4179848"/>
              <a:ext cx="358775" cy="5715"/>
            </a:xfrm>
            <a:custGeom>
              <a:avLst/>
              <a:gdLst/>
              <a:ahLst/>
              <a:cxnLst/>
              <a:rect l="l" t="t" r="r" b="b"/>
              <a:pathLst>
                <a:path w="358775" h="5714">
                  <a:moveTo>
                    <a:pt x="358505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8505" y="5682"/>
                  </a:lnTo>
                  <a:lnTo>
                    <a:pt x="35850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0" name="object 1030"/>
            <p:cNvSpPr/>
            <p:nvPr/>
          </p:nvSpPr>
          <p:spPr>
            <a:xfrm>
              <a:off x="2465562" y="4182689"/>
              <a:ext cx="353060" cy="0"/>
            </a:xfrm>
            <a:custGeom>
              <a:avLst/>
              <a:gdLst/>
              <a:ahLst/>
              <a:cxnLst/>
              <a:rect l="l" t="t" r="r" b="b"/>
              <a:pathLst>
                <a:path w="353060">
                  <a:moveTo>
                    <a:pt x="0" y="0"/>
                  </a:moveTo>
                  <a:lnTo>
                    <a:pt x="352482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1" name="object 1031"/>
            <p:cNvSpPr/>
            <p:nvPr/>
          </p:nvSpPr>
          <p:spPr>
            <a:xfrm>
              <a:off x="2462721" y="4179848"/>
              <a:ext cx="358775" cy="5715"/>
            </a:xfrm>
            <a:custGeom>
              <a:avLst/>
              <a:gdLst/>
              <a:ahLst/>
              <a:cxnLst/>
              <a:rect l="l" t="t" r="r" b="b"/>
              <a:pathLst>
                <a:path w="358775" h="5714">
                  <a:moveTo>
                    <a:pt x="35822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8221" y="5682"/>
                  </a:lnTo>
                  <a:lnTo>
                    <a:pt x="35822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2" name="object 1032"/>
            <p:cNvSpPr/>
            <p:nvPr/>
          </p:nvSpPr>
          <p:spPr>
            <a:xfrm>
              <a:off x="2829408" y="418268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553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3" name="object 1033"/>
            <p:cNvSpPr/>
            <p:nvPr/>
          </p:nvSpPr>
          <p:spPr>
            <a:xfrm>
              <a:off x="2826567" y="4179848"/>
              <a:ext cx="631825" cy="5715"/>
            </a:xfrm>
            <a:custGeom>
              <a:avLst/>
              <a:gdLst/>
              <a:ahLst/>
              <a:cxnLst/>
              <a:rect l="l" t="t" r="r" b="b"/>
              <a:pathLst>
                <a:path w="631825" h="5714">
                  <a:moveTo>
                    <a:pt x="63121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631219" y="5682"/>
                  </a:lnTo>
                  <a:lnTo>
                    <a:pt x="63121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4" name="object 1034"/>
            <p:cNvSpPr/>
            <p:nvPr/>
          </p:nvSpPr>
          <p:spPr>
            <a:xfrm>
              <a:off x="3466309" y="4182689"/>
              <a:ext cx="534670" cy="0"/>
            </a:xfrm>
            <a:custGeom>
              <a:avLst/>
              <a:gdLst/>
              <a:ahLst/>
              <a:cxnLst/>
              <a:rect l="l" t="t" r="r" b="b"/>
              <a:pathLst>
                <a:path w="534670">
                  <a:moveTo>
                    <a:pt x="0" y="0"/>
                  </a:moveTo>
                  <a:lnTo>
                    <a:pt x="534633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5" name="object 1035"/>
            <p:cNvSpPr/>
            <p:nvPr/>
          </p:nvSpPr>
          <p:spPr>
            <a:xfrm>
              <a:off x="3463468" y="4179848"/>
              <a:ext cx="540385" cy="5715"/>
            </a:xfrm>
            <a:custGeom>
              <a:avLst/>
              <a:gdLst/>
              <a:ahLst/>
              <a:cxnLst/>
              <a:rect l="l" t="t" r="r" b="b"/>
              <a:pathLst>
                <a:path w="540385" h="5714">
                  <a:moveTo>
                    <a:pt x="54031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40314" y="5682"/>
                  </a:lnTo>
                  <a:lnTo>
                    <a:pt x="54031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6" name="object 1036"/>
            <p:cNvSpPr/>
            <p:nvPr/>
          </p:nvSpPr>
          <p:spPr>
            <a:xfrm>
              <a:off x="4012305" y="4182689"/>
              <a:ext cx="534670" cy="0"/>
            </a:xfrm>
            <a:custGeom>
              <a:avLst/>
              <a:gdLst/>
              <a:ahLst/>
              <a:cxnLst/>
              <a:rect l="l" t="t" r="r" b="b"/>
              <a:pathLst>
                <a:path w="534670">
                  <a:moveTo>
                    <a:pt x="0" y="0"/>
                  </a:moveTo>
                  <a:lnTo>
                    <a:pt x="534633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7" name="object 1037"/>
            <p:cNvSpPr/>
            <p:nvPr/>
          </p:nvSpPr>
          <p:spPr>
            <a:xfrm>
              <a:off x="4009464" y="4179848"/>
              <a:ext cx="540385" cy="5715"/>
            </a:xfrm>
            <a:custGeom>
              <a:avLst/>
              <a:gdLst/>
              <a:ahLst/>
              <a:cxnLst/>
              <a:rect l="l" t="t" r="r" b="b"/>
              <a:pathLst>
                <a:path w="540385" h="5714">
                  <a:moveTo>
                    <a:pt x="540314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40314" y="5682"/>
                  </a:lnTo>
                  <a:lnTo>
                    <a:pt x="54031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8" name="object 1038"/>
            <p:cNvSpPr/>
            <p:nvPr/>
          </p:nvSpPr>
          <p:spPr>
            <a:xfrm>
              <a:off x="4558301" y="4182689"/>
              <a:ext cx="626110" cy="0"/>
            </a:xfrm>
            <a:custGeom>
              <a:avLst/>
              <a:gdLst/>
              <a:ahLst/>
              <a:cxnLst/>
              <a:rect l="l" t="t" r="r" b="b"/>
              <a:pathLst>
                <a:path w="626110">
                  <a:moveTo>
                    <a:pt x="0" y="0"/>
                  </a:moveTo>
                  <a:lnTo>
                    <a:pt x="62553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9" name="object 1039"/>
            <p:cNvSpPr/>
            <p:nvPr/>
          </p:nvSpPr>
          <p:spPr>
            <a:xfrm>
              <a:off x="4555461" y="4179848"/>
              <a:ext cx="631825" cy="5715"/>
            </a:xfrm>
            <a:custGeom>
              <a:avLst/>
              <a:gdLst/>
              <a:ahLst/>
              <a:cxnLst/>
              <a:rect l="l" t="t" r="r" b="b"/>
              <a:pathLst>
                <a:path w="631825" h="5714">
                  <a:moveTo>
                    <a:pt x="63121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631219" y="5682"/>
                  </a:lnTo>
                  <a:lnTo>
                    <a:pt x="63121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0" name="object 1040"/>
            <p:cNvSpPr/>
            <p:nvPr/>
          </p:nvSpPr>
          <p:spPr>
            <a:xfrm>
              <a:off x="2840" y="3949470"/>
              <a:ext cx="0" cy="347345"/>
            </a:xfrm>
            <a:custGeom>
              <a:avLst/>
              <a:gdLst/>
              <a:ahLst/>
              <a:cxnLst/>
              <a:rect l="l" t="t" r="r" b="b"/>
              <a:pathLst>
                <a:path h="347345">
                  <a:moveTo>
                    <a:pt x="0" y="0"/>
                  </a:moveTo>
                  <a:lnTo>
                    <a:pt x="0" y="34687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1" name="object 1041"/>
            <p:cNvSpPr/>
            <p:nvPr/>
          </p:nvSpPr>
          <p:spPr>
            <a:xfrm>
              <a:off x="0" y="3946573"/>
              <a:ext cx="5715" cy="353060"/>
            </a:xfrm>
            <a:custGeom>
              <a:avLst/>
              <a:gdLst/>
              <a:ahLst/>
              <a:cxnLst/>
              <a:rect l="l" t="t" r="r" b="b"/>
              <a:pathLst>
                <a:path w="5715" h="353060">
                  <a:moveTo>
                    <a:pt x="5681" y="0"/>
                  </a:moveTo>
                  <a:lnTo>
                    <a:pt x="0" y="0"/>
                  </a:lnTo>
                  <a:lnTo>
                    <a:pt x="0" y="352612"/>
                  </a:lnTo>
                  <a:lnTo>
                    <a:pt x="5681" y="35261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2" name="object 1042"/>
            <p:cNvSpPr/>
            <p:nvPr/>
          </p:nvSpPr>
          <p:spPr>
            <a:xfrm>
              <a:off x="2840" y="4302026"/>
              <a:ext cx="5823585" cy="0"/>
            </a:xfrm>
            <a:custGeom>
              <a:avLst/>
              <a:gdLst/>
              <a:ahLst/>
              <a:cxnLst/>
              <a:rect l="l" t="t" r="r" b="b"/>
              <a:pathLst>
                <a:path w="5823585">
                  <a:moveTo>
                    <a:pt x="0" y="0"/>
                  </a:moveTo>
                  <a:lnTo>
                    <a:pt x="582358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3" name="object 1043"/>
            <p:cNvSpPr/>
            <p:nvPr/>
          </p:nvSpPr>
          <p:spPr>
            <a:xfrm>
              <a:off x="0" y="4299185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582926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829263" y="5682"/>
                  </a:lnTo>
                  <a:lnTo>
                    <a:pt x="58292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4" name="object 1044"/>
            <p:cNvSpPr/>
            <p:nvPr/>
          </p:nvSpPr>
          <p:spPr>
            <a:xfrm>
              <a:off x="5826422" y="3949470"/>
              <a:ext cx="0" cy="347345"/>
            </a:xfrm>
            <a:custGeom>
              <a:avLst/>
              <a:gdLst/>
              <a:ahLst/>
              <a:cxnLst/>
              <a:rect l="l" t="t" r="r" b="b"/>
              <a:pathLst>
                <a:path h="347345">
                  <a:moveTo>
                    <a:pt x="0" y="0"/>
                  </a:moveTo>
                  <a:lnTo>
                    <a:pt x="0" y="34687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5" name="object 1045"/>
            <p:cNvSpPr/>
            <p:nvPr/>
          </p:nvSpPr>
          <p:spPr>
            <a:xfrm>
              <a:off x="5823581" y="3946573"/>
              <a:ext cx="5715" cy="353060"/>
            </a:xfrm>
            <a:custGeom>
              <a:avLst/>
              <a:gdLst/>
              <a:ahLst/>
              <a:cxnLst/>
              <a:rect l="l" t="t" r="r" b="b"/>
              <a:pathLst>
                <a:path w="5714" h="353060">
                  <a:moveTo>
                    <a:pt x="5681" y="0"/>
                  </a:moveTo>
                  <a:lnTo>
                    <a:pt x="0" y="0"/>
                  </a:lnTo>
                  <a:lnTo>
                    <a:pt x="0" y="352612"/>
                  </a:lnTo>
                  <a:lnTo>
                    <a:pt x="5681" y="35261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6" name="object 1046"/>
            <p:cNvSpPr/>
            <p:nvPr/>
          </p:nvSpPr>
          <p:spPr>
            <a:xfrm>
              <a:off x="2840" y="4307709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7" name="object 1047"/>
            <p:cNvSpPr/>
            <p:nvPr/>
          </p:nvSpPr>
          <p:spPr>
            <a:xfrm>
              <a:off x="0" y="4304867"/>
              <a:ext cx="5715" cy="119380"/>
            </a:xfrm>
            <a:custGeom>
              <a:avLst/>
              <a:gdLst/>
              <a:ahLst/>
              <a:cxnLst/>
              <a:rect l="l" t="t" r="r" b="b"/>
              <a:pathLst>
                <a:path w="5715" h="119379">
                  <a:moveTo>
                    <a:pt x="5681" y="0"/>
                  </a:moveTo>
                  <a:lnTo>
                    <a:pt x="0" y="0"/>
                  </a:lnTo>
                  <a:lnTo>
                    <a:pt x="0" y="119336"/>
                  </a:lnTo>
                  <a:lnTo>
                    <a:pt x="5681" y="11933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8" name="object 1048"/>
            <p:cNvSpPr/>
            <p:nvPr/>
          </p:nvSpPr>
          <p:spPr>
            <a:xfrm>
              <a:off x="2840" y="4427046"/>
              <a:ext cx="989965" cy="0"/>
            </a:xfrm>
            <a:custGeom>
              <a:avLst/>
              <a:gdLst/>
              <a:ahLst/>
              <a:cxnLst/>
              <a:rect l="l" t="t" r="r" b="b"/>
              <a:pathLst>
                <a:path w="989965">
                  <a:moveTo>
                    <a:pt x="0" y="0"/>
                  </a:moveTo>
                  <a:lnTo>
                    <a:pt x="98944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9" name="object 1049"/>
            <p:cNvSpPr/>
            <p:nvPr/>
          </p:nvSpPr>
          <p:spPr>
            <a:xfrm>
              <a:off x="0" y="4424204"/>
              <a:ext cx="995680" cy="5715"/>
            </a:xfrm>
            <a:custGeom>
              <a:avLst/>
              <a:gdLst/>
              <a:ahLst/>
              <a:cxnLst/>
              <a:rect l="l" t="t" r="r" b="b"/>
              <a:pathLst>
                <a:path w="995680" h="5714">
                  <a:moveTo>
                    <a:pt x="99512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995122" y="5682"/>
                  </a:lnTo>
                  <a:lnTo>
                    <a:pt x="995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0" name="object 1050"/>
            <p:cNvSpPr/>
            <p:nvPr/>
          </p:nvSpPr>
          <p:spPr>
            <a:xfrm>
              <a:off x="1003644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1" name="object 1051"/>
            <p:cNvSpPr/>
            <p:nvPr/>
          </p:nvSpPr>
          <p:spPr>
            <a:xfrm>
              <a:off x="1000803" y="3946573"/>
              <a:ext cx="6350" cy="472440"/>
            </a:xfrm>
            <a:custGeom>
              <a:avLst/>
              <a:gdLst/>
              <a:ahLst/>
              <a:cxnLst/>
              <a:rect l="l" t="t" r="r" b="b"/>
              <a:pathLst>
                <a:path w="6350" h="472439">
                  <a:moveTo>
                    <a:pt x="5965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965" y="471949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2" name="object 1052"/>
            <p:cNvSpPr/>
            <p:nvPr/>
          </p:nvSpPr>
          <p:spPr>
            <a:xfrm>
              <a:off x="1731734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3" name="object 1053"/>
            <p:cNvSpPr/>
            <p:nvPr/>
          </p:nvSpPr>
          <p:spPr>
            <a:xfrm>
              <a:off x="1728893" y="3946573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4" name="object 1054"/>
            <p:cNvSpPr/>
            <p:nvPr/>
          </p:nvSpPr>
          <p:spPr>
            <a:xfrm>
              <a:off x="2095693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5" name="object 1055"/>
            <p:cNvSpPr/>
            <p:nvPr/>
          </p:nvSpPr>
          <p:spPr>
            <a:xfrm>
              <a:off x="2092853" y="3946573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6" name="object 1056"/>
            <p:cNvSpPr/>
            <p:nvPr/>
          </p:nvSpPr>
          <p:spPr>
            <a:xfrm>
              <a:off x="2459881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7" name="object 1057"/>
            <p:cNvSpPr/>
            <p:nvPr/>
          </p:nvSpPr>
          <p:spPr>
            <a:xfrm>
              <a:off x="2457040" y="3946573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8" name="object 1058"/>
            <p:cNvSpPr/>
            <p:nvPr/>
          </p:nvSpPr>
          <p:spPr>
            <a:xfrm>
              <a:off x="2823727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9" name="object 1059"/>
            <p:cNvSpPr/>
            <p:nvPr/>
          </p:nvSpPr>
          <p:spPr>
            <a:xfrm>
              <a:off x="2820886" y="3946573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0" name="object 1060"/>
            <p:cNvSpPr/>
            <p:nvPr/>
          </p:nvSpPr>
          <p:spPr>
            <a:xfrm>
              <a:off x="3460627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1" name="object 1061"/>
            <p:cNvSpPr/>
            <p:nvPr/>
          </p:nvSpPr>
          <p:spPr>
            <a:xfrm>
              <a:off x="3457787" y="3946573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2" name="object 1062"/>
            <p:cNvSpPr/>
            <p:nvPr/>
          </p:nvSpPr>
          <p:spPr>
            <a:xfrm>
              <a:off x="4006624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3" name="object 1063"/>
            <p:cNvSpPr/>
            <p:nvPr/>
          </p:nvSpPr>
          <p:spPr>
            <a:xfrm>
              <a:off x="1006767" y="3946575"/>
              <a:ext cx="3549015" cy="483870"/>
            </a:xfrm>
            <a:custGeom>
              <a:avLst/>
              <a:gdLst/>
              <a:ahLst/>
              <a:cxnLst/>
              <a:rect l="l" t="t" r="r" b="b"/>
              <a:pathLst>
                <a:path w="3549015" h="483870">
                  <a:moveTo>
                    <a:pt x="3548684" y="471957"/>
                  </a:moveTo>
                  <a:lnTo>
                    <a:pt x="3002686" y="471957"/>
                  </a:lnTo>
                  <a:lnTo>
                    <a:pt x="3002686" y="0"/>
                  </a:lnTo>
                  <a:lnTo>
                    <a:pt x="2997009" y="0"/>
                  </a:lnTo>
                  <a:lnTo>
                    <a:pt x="2997009" y="471957"/>
                  </a:lnTo>
                  <a:lnTo>
                    <a:pt x="0" y="471957"/>
                  </a:lnTo>
                  <a:lnTo>
                    <a:pt x="0" y="483323"/>
                  </a:lnTo>
                  <a:lnTo>
                    <a:pt x="3548684" y="483323"/>
                  </a:lnTo>
                  <a:lnTo>
                    <a:pt x="3548684" y="47195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4" name="object 1064"/>
            <p:cNvSpPr/>
            <p:nvPr/>
          </p:nvSpPr>
          <p:spPr>
            <a:xfrm>
              <a:off x="4552620" y="3949470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0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5" name="object 1065"/>
            <p:cNvSpPr/>
            <p:nvPr/>
          </p:nvSpPr>
          <p:spPr>
            <a:xfrm>
              <a:off x="4549780" y="3946573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6" name="object 1066"/>
            <p:cNvSpPr/>
            <p:nvPr/>
          </p:nvSpPr>
          <p:spPr>
            <a:xfrm>
              <a:off x="4558301" y="4427046"/>
              <a:ext cx="1268730" cy="0"/>
            </a:xfrm>
            <a:custGeom>
              <a:avLst/>
              <a:gdLst/>
              <a:ahLst/>
              <a:cxnLst/>
              <a:rect l="l" t="t" r="r" b="b"/>
              <a:pathLst>
                <a:path w="1268729">
                  <a:moveTo>
                    <a:pt x="0" y="0"/>
                  </a:moveTo>
                  <a:lnTo>
                    <a:pt x="126812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7" name="object 1067"/>
            <p:cNvSpPr/>
            <p:nvPr/>
          </p:nvSpPr>
          <p:spPr>
            <a:xfrm>
              <a:off x="4555461" y="4424204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4">
                  <a:moveTo>
                    <a:pt x="127380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273802" y="5682"/>
                  </a:lnTo>
                  <a:lnTo>
                    <a:pt x="12738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8" name="object 1068"/>
            <p:cNvSpPr/>
            <p:nvPr/>
          </p:nvSpPr>
          <p:spPr>
            <a:xfrm>
              <a:off x="5826422" y="4307709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9" name="object 1069"/>
            <p:cNvSpPr/>
            <p:nvPr/>
          </p:nvSpPr>
          <p:spPr>
            <a:xfrm>
              <a:off x="5823581" y="4304867"/>
              <a:ext cx="5715" cy="119380"/>
            </a:xfrm>
            <a:custGeom>
              <a:avLst/>
              <a:gdLst/>
              <a:ahLst/>
              <a:cxnLst/>
              <a:rect l="l" t="t" r="r" b="b"/>
              <a:pathLst>
                <a:path w="5714" h="119379">
                  <a:moveTo>
                    <a:pt x="5681" y="0"/>
                  </a:moveTo>
                  <a:lnTo>
                    <a:pt x="0" y="0"/>
                  </a:lnTo>
                  <a:lnTo>
                    <a:pt x="0" y="119336"/>
                  </a:lnTo>
                  <a:lnTo>
                    <a:pt x="5681" y="11933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0" name="object 1070"/>
            <p:cNvSpPr/>
            <p:nvPr/>
          </p:nvSpPr>
          <p:spPr>
            <a:xfrm>
              <a:off x="2840" y="4432728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1" name="object 1071"/>
            <p:cNvSpPr/>
            <p:nvPr/>
          </p:nvSpPr>
          <p:spPr>
            <a:xfrm>
              <a:off x="0" y="4429944"/>
              <a:ext cx="5715" cy="114300"/>
            </a:xfrm>
            <a:custGeom>
              <a:avLst/>
              <a:gdLst/>
              <a:ahLst/>
              <a:cxnLst/>
              <a:rect l="l" t="t" r="r" b="b"/>
              <a:pathLst>
                <a:path w="5715" h="114300">
                  <a:moveTo>
                    <a:pt x="5681" y="0"/>
                  </a:moveTo>
                  <a:lnTo>
                    <a:pt x="0" y="0"/>
                  </a:lnTo>
                  <a:lnTo>
                    <a:pt x="0" y="113938"/>
                  </a:lnTo>
                  <a:lnTo>
                    <a:pt x="5681" y="11393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2" name="object 1072"/>
            <p:cNvSpPr/>
            <p:nvPr/>
          </p:nvSpPr>
          <p:spPr>
            <a:xfrm>
              <a:off x="2840" y="4546724"/>
              <a:ext cx="989965" cy="0"/>
            </a:xfrm>
            <a:custGeom>
              <a:avLst/>
              <a:gdLst/>
              <a:ahLst/>
              <a:cxnLst/>
              <a:rect l="l" t="t" r="r" b="b"/>
              <a:pathLst>
                <a:path w="989965">
                  <a:moveTo>
                    <a:pt x="0" y="0"/>
                  </a:moveTo>
                  <a:lnTo>
                    <a:pt x="98944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3" name="object 1073"/>
            <p:cNvSpPr/>
            <p:nvPr/>
          </p:nvSpPr>
          <p:spPr>
            <a:xfrm>
              <a:off x="0" y="4543882"/>
              <a:ext cx="995680" cy="5715"/>
            </a:xfrm>
            <a:custGeom>
              <a:avLst/>
              <a:gdLst/>
              <a:ahLst/>
              <a:cxnLst/>
              <a:rect l="l" t="t" r="r" b="b"/>
              <a:pathLst>
                <a:path w="995680" h="5714">
                  <a:moveTo>
                    <a:pt x="99512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995122" y="5682"/>
                  </a:lnTo>
                  <a:lnTo>
                    <a:pt x="99512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4" name="object 1074"/>
            <p:cNvSpPr/>
            <p:nvPr/>
          </p:nvSpPr>
          <p:spPr>
            <a:xfrm>
              <a:off x="1009610" y="4546724"/>
              <a:ext cx="3531870" cy="0"/>
            </a:xfrm>
            <a:custGeom>
              <a:avLst/>
              <a:gdLst/>
              <a:ahLst/>
              <a:cxnLst/>
              <a:rect l="l" t="t" r="r" b="b"/>
              <a:pathLst>
                <a:path w="3531870">
                  <a:moveTo>
                    <a:pt x="0" y="0"/>
                  </a:moveTo>
                  <a:lnTo>
                    <a:pt x="3531647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5" name="object 1075"/>
            <p:cNvSpPr/>
            <p:nvPr/>
          </p:nvSpPr>
          <p:spPr>
            <a:xfrm>
              <a:off x="1006769" y="4543882"/>
              <a:ext cx="3537585" cy="5715"/>
            </a:xfrm>
            <a:custGeom>
              <a:avLst/>
              <a:gdLst/>
              <a:ahLst/>
              <a:cxnLst/>
              <a:rect l="l" t="t" r="r" b="b"/>
              <a:pathLst>
                <a:path w="3537585" h="5714">
                  <a:moveTo>
                    <a:pt x="3537328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537328" y="5682"/>
                  </a:lnTo>
                  <a:lnTo>
                    <a:pt x="35373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6" name="object 1076"/>
            <p:cNvSpPr/>
            <p:nvPr/>
          </p:nvSpPr>
          <p:spPr>
            <a:xfrm>
              <a:off x="4558301" y="4546724"/>
              <a:ext cx="1268730" cy="0"/>
            </a:xfrm>
            <a:custGeom>
              <a:avLst/>
              <a:gdLst/>
              <a:ahLst/>
              <a:cxnLst/>
              <a:rect l="l" t="t" r="r" b="b"/>
              <a:pathLst>
                <a:path w="1268729">
                  <a:moveTo>
                    <a:pt x="0" y="0"/>
                  </a:moveTo>
                  <a:lnTo>
                    <a:pt x="126812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7" name="object 1077"/>
            <p:cNvSpPr/>
            <p:nvPr/>
          </p:nvSpPr>
          <p:spPr>
            <a:xfrm>
              <a:off x="4555461" y="4543882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4">
                  <a:moveTo>
                    <a:pt x="127380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273802" y="5682"/>
                  </a:lnTo>
                  <a:lnTo>
                    <a:pt x="12738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8" name="object 1078"/>
            <p:cNvSpPr/>
            <p:nvPr/>
          </p:nvSpPr>
          <p:spPr>
            <a:xfrm>
              <a:off x="5826422" y="4432728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8312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9" name="object 1079"/>
            <p:cNvSpPr/>
            <p:nvPr/>
          </p:nvSpPr>
          <p:spPr>
            <a:xfrm>
              <a:off x="5823581" y="4429944"/>
              <a:ext cx="5715" cy="114300"/>
            </a:xfrm>
            <a:custGeom>
              <a:avLst/>
              <a:gdLst/>
              <a:ahLst/>
              <a:cxnLst/>
              <a:rect l="l" t="t" r="r" b="b"/>
              <a:pathLst>
                <a:path w="5714" h="114300">
                  <a:moveTo>
                    <a:pt x="5681" y="0"/>
                  </a:moveTo>
                  <a:lnTo>
                    <a:pt x="0" y="0"/>
                  </a:lnTo>
                  <a:lnTo>
                    <a:pt x="0" y="113938"/>
                  </a:lnTo>
                  <a:lnTo>
                    <a:pt x="5681" y="113938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0" name="object 1080"/>
            <p:cNvSpPr/>
            <p:nvPr/>
          </p:nvSpPr>
          <p:spPr>
            <a:xfrm>
              <a:off x="2840" y="4552406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1" name="object 1081"/>
            <p:cNvSpPr/>
            <p:nvPr/>
          </p:nvSpPr>
          <p:spPr>
            <a:xfrm>
              <a:off x="0" y="4549565"/>
              <a:ext cx="5715" cy="119380"/>
            </a:xfrm>
            <a:custGeom>
              <a:avLst/>
              <a:gdLst/>
              <a:ahLst/>
              <a:cxnLst/>
              <a:rect l="l" t="t" r="r" b="b"/>
              <a:pathLst>
                <a:path w="5715" h="119379">
                  <a:moveTo>
                    <a:pt x="5681" y="0"/>
                  </a:moveTo>
                  <a:lnTo>
                    <a:pt x="0" y="0"/>
                  </a:lnTo>
                  <a:lnTo>
                    <a:pt x="0" y="119336"/>
                  </a:lnTo>
                  <a:lnTo>
                    <a:pt x="5681" y="11933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2" name="object 1082"/>
            <p:cNvSpPr/>
            <p:nvPr/>
          </p:nvSpPr>
          <p:spPr>
            <a:xfrm>
              <a:off x="9374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3" name="object 1083"/>
            <p:cNvSpPr/>
            <p:nvPr/>
          </p:nvSpPr>
          <p:spPr>
            <a:xfrm>
              <a:off x="9090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4" name="object 1084"/>
            <p:cNvSpPr/>
            <p:nvPr/>
          </p:nvSpPr>
          <p:spPr>
            <a:xfrm>
              <a:off x="184934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5" name="object 1085"/>
            <p:cNvSpPr/>
            <p:nvPr/>
          </p:nvSpPr>
          <p:spPr>
            <a:xfrm>
              <a:off x="18209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6" name="object 1086"/>
            <p:cNvSpPr/>
            <p:nvPr/>
          </p:nvSpPr>
          <p:spPr>
            <a:xfrm>
              <a:off x="275838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7" name="object 1087"/>
            <p:cNvSpPr/>
            <p:nvPr/>
          </p:nvSpPr>
          <p:spPr>
            <a:xfrm>
              <a:off x="27299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8" name="object 1088"/>
            <p:cNvSpPr/>
            <p:nvPr/>
          </p:nvSpPr>
          <p:spPr>
            <a:xfrm>
              <a:off x="36674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9" name="object 1089"/>
            <p:cNvSpPr/>
            <p:nvPr/>
          </p:nvSpPr>
          <p:spPr>
            <a:xfrm>
              <a:off x="36390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0" name="object 1090"/>
            <p:cNvSpPr/>
            <p:nvPr/>
          </p:nvSpPr>
          <p:spPr>
            <a:xfrm>
              <a:off x="457932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1" name="object 1091"/>
            <p:cNvSpPr/>
            <p:nvPr/>
          </p:nvSpPr>
          <p:spPr>
            <a:xfrm>
              <a:off x="455091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2" name="object 1092"/>
            <p:cNvSpPr/>
            <p:nvPr/>
          </p:nvSpPr>
          <p:spPr>
            <a:xfrm>
              <a:off x="54883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3" name="object 1093"/>
            <p:cNvSpPr/>
            <p:nvPr/>
          </p:nvSpPr>
          <p:spPr>
            <a:xfrm>
              <a:off x="545996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4" name="object 1094"/>
            <p:cNvSpPr/>
            <p:nvPr/>
          </p:nvSpPr>
          <p:spPr>
            <a:xfrm>
              <a:off x="639741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5" name="object 1095"/>
            <p:cNvSpPr/>
            <p:nvPr/>
          </p:nvSpPr>
          <p:spPr>
            <a:xfrm>
              <a:off x="63690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6" name="object 1096"/>
            <p:cNvSpPr/>
            <p:nvPr/>
          </p:nvSpPr>
          <p:spPr>
            <a:xfrm>
              <a:off x="730930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7" name="object 1097"/>
            <p:cNvSpPr/>
            <p:nvPr/>
          </p:nvSpPr>
          <p:spPr>
            <a:xfrm>
              <a:off x="728089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8" name="object 1098"/>
            <p:cNvSpPr/>
            <p:nvPr/>
          </p:nvSpPr>
          <p:spPr>
            <a:xfrm>
              <a:off x="82183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9" name="object 1099"/>
            <p:cNvSpPr/>
            <p:nvPr/>
          </p:nvSpPr>
          <p:spPr>
            <a:xfrm>
              <a:off x="81899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0" name="object 1100"/>
            <p:cNvSpPr/>
            <p:nvPr/>
          </p:nvSpPr>
          <p:spPr>
            <a:xfrm>
              <a:off x="912739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1" name="object 1101"/>
            <p:cNvSpPr/>
            <p:nvPr/>
          </p:nvSpPr>
          <p:spPr>
            <a:xfrm>
              <a:off x="909899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2" name="object 1102"/>
            <p:cNvSpPr/>
            <p:nvPr/>
          </p:nvSpPr>
          <p:spPr>
            <a:xfrm>
              <a:off x="2840" y="4671743"/>
              <a:ext cx="989965" cy="0"/>
            </a:xfrm>
            <a:custGeom>
              <a:avLst/>
              <a:gdLst/>
              <a:ahLst/>
              <a:cxnLst/>
              <a:rect l="l" t="t" r="r" b="b"/>
              <a:pathLst>
                <a:path w="989965">
                  <a:moveTo>
                    <a:pt x="0" y="0"/>
                  </a:moveTo>
                  <a:lnTo>
                    <a:pt x="98944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3" name="object 1103"/>
            <p:cNvSpPr/>
            <p:nvPr/>
          </p:nvSpPr>
          <p:spPr>
            <a:xfrm>
              <a:off x="0" y="4418583"/>
              <a:ext cx="1007110" cy="256540"/>
            </a:xfrm>
            <a:custGeom>
              <a:avLst/>
              <a:gdLst/>
              <a:ahLst/>
              <a:cxnLst/>
              <a:rect l="l" t="t" r="r" b="b"/>
              <a:pathLst>
                <a:path w="1007110" h="256539">
                  <a:moveTo>
                    <a:pt x="1006767" y="0"/>
                  </a:moveTo>
                  <a:lnTo>
                    <a:pt x="995121" y="0"/>
                  </a:lnTo>
                  <a:lnTo>
                    <a:pt x="995121" y="250329"/>
                  </a:lnTo>
                  <a:lnTo>
                    <a:pt x="0" y="250329"/>
                  </a:lnTo>
                  <a:lnTo>
                    <a:pt x="0" y="256006"/>
                  </a:lnTo>
                  <a:lnTo>
                    <a:pt x="995121" y="256006"/>
                  </a:lnTo>
                  <a:lnTo>
                    <a:pt x="1006767" y="256006"/>
                  </a:lnTo>
                  <a:lnTo>
                    <a:pt x="100676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4" name="object 1104"/>
            <p:cNvSpPr/>
            <p:nvPr/>
          </p:nvSpPr>
          <p:spPr>
            <a:xfrm>
              <a:off x="109483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5" name="object 1105"/>
            <p:cNvSpPr/>
            <p:nvPr/>
          </p:nvSpPr>
          <p:spPr>
            <a:xfrm>
              <a:off x="109199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6" name="object 1106"/>
            <p:cNvSpPr/>
            <p:nvPr/>
          </p:nvSpPr>
          <p:spPr>
            <a:xfrm>
              <a:off x="1185738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7" name="object 1107"/>
            <p:cNvSpPr/>
            <p:nvPr/>
          </p:nvSpPr>
          <p:spPr>
            <a:xfrm>
              <a:off x="1182897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8" name="object 1108"/>
            <p:cNvSpPr/>
            <p:nvPr/>
          </p:nvSpPr>
          <p:spPr>
            <a:xfrm>
              <a:off x="1276642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9" name="object 1109"/>
            <p:cNvSpPr/>
            <p:nvPr/>
          </p:nvSpPr>
          <p:spPr>
            <a:xfrm>
              <a:off x="1273801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0" name="object 1110"/>
            <p:cNvSpPr/>
            <p:nvPr/>
          </p:nvSpPr>
          <p:spPr>
            <a:xfrm>
              <a:off x="1367774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1" name="object 1111"/>
            <p:cNvSpPr/>
            <p:nvPr/>
          </p:nvSpPr>
          <p:spPr>
            <a:xfrm>
              <a:off x="136493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2" name="object 1112"/>
            <p:cNvSpPr/>
            <p:nvPr/>
          </p:nvSpPr>
          <p:spPr>
            <a:xfrm>
              <a:off x="145879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3" name="object 1113"/>
            <p:cNvSpPr/>
            <p:nvPr/>
          </p:nvSpPr>
          <p:spPr>
            <a:xfrm>
              <a:off x="145595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4" name="object 1114"/>
            <p:cNvSpPr/>
            <p:nvPr/>
          </p:nvSpPr>
          <p:spPr>
            <a:xfrm>
              <a:off x="154969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5" name="object 1115"/>
            <p:cNvSpPr/>
            <p:nvPr/>
          </p:nvSpPr>
          <p:spPr>
            <a:xfrm>
              <a:off x="1546856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5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6" name="object 1116"/>
            <p:cNvSpPr/>
            <p:nvPr/>
          </p:nvSpPr>
          <p:spPr>
            <a:xfrm>
              <a:off x="1640829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7" name="object 1117"/>
            <p:cNvSpPr/>
            <p:nvPr/>
          </p:nvSpPr>
          <p:spPr>
            <a:xfrm>
              <a:off x="163798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8" name="object 1118"/>
            <p:cNvSpPr/>
            <p:nvPr/>
          </p:nvSpPr>
          <p:spPr>
            <a:xfrm>
              <a:off x="1731734" y="4432728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64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9" name="object 1119"/>
            <p:cNvSpPr/>
            <p:nvPr/>
          </p:nvSpPr>
          <p:spPr>
            <a:xfrm>
              <a:off x="1728893" y="4429944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0" name="object 1120"/>
            <p:cNvSpPr/>
            <p:nvPr/>
          </p:nvSpPr>
          <p:spPr>
            <a:xfrm>
              <a:off x="1822639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1" name="object 1121"/>
            <p:cNvSpPr/>
            <p:nvPr/>
          </p:nvSpPr>
          <p:spPr>
            <a:xfrm>
              <a:off x="181979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2" name="object 1122"/>
            <p:cNvSpPr/>
            <p:nvPr/>
          </p:nvSpPr>
          <p:spPr>
            <a:xfrm>
              <a:off x="1913884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3" name="object 1123"/>
            <p:cNvSpPr/>
            <p:nvPr/>
          </p:nvSpPr>
          <p:spPr>
            <a:xfrm>
              <a:off x="191104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4" name="object 1124"/>
            <p:cNvSpPr/>
            <p:nvPr/>
          </p:nvSpPr>
          <p:spPr>
            <a:xfrm>
              <a:off x="2004789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5" name="object 1125"/>
            <p:cNvSpPr/>
            <p:nvPr/>
          </p:nvSpPr>
          <p:spPr>
            <a:xfrm>
              <a:off x="200194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6" name="object 1126"/>
            <p:cNvSpPr/>
            <p:nvPr/>
          </p:nvSpPr>
          <p:spPr>
            <a:xfrm>
              <a:off x="2095693" y="4432728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64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7" name="object 1127"/>
            <p:cNvSpPr/>
            <p:nvPr/>
          </p:nvSpPr>
          <p:spPr>
            <a:xfrm>
              <a:off x="2092853" y="4429944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8" name="object 1128"/>
            <p:cNvSpPr/>
            <p:nvPr/>
          </p:nvSpPr>
          <p:spPr>
            <a:xfrm>
              <a:off x="2186826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9" name="object 1129"/>
            <p:cNvSpPr/>
            <p:nvPr/>
          </p:nvSpPr>
          <p:spPr>
            <a:xfrm>
              <a:off x="2183985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0" name="object 1130"/>
            <p:cNvSpPr/>
            <p:nvPr/>
          </p:nvSpPr>
          <p:spPr>
            <a:xfrm>
              <a:off x="2277730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1" name="object 1131"/>
            <p:cNvSpPr/>
            <p:nvPr/>
          </p:nvSpPr>
          <p:spPr>
            <a:xfrm>
              <a:off x="227489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2" name="object 1132"/>
            <p:cNvSpPr/>
            <p:nvPr/>
          </p:nvSpPr>
          <p:spPr>
            <a:xfrm>
              <a:off x="236863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3" name="object 1133"/>
            <p:cNvSpPr/>
            <p:nvPr/>
          </p:nvSpPr>
          <p:spPr>
            <a:xfrm>
              <a:off x="236579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4" name="object 1134"/>
            <p:cNvSpPr/>
            <p:nvPr/>
          </p:nvSpPr>
          <p:spPr>
            <a:xfrm>
              <a:off x="2459881" y="4432728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64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5" name="object 1135"/>
            <p:cNvSpPr/>
            <p:nvPr/>
          </p:nvSpPr>
          <p:spPr>
            <a:xfrm>
              <a:off x="2457040" y="4429944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6" name="object 1136"/>
            <p:cNvSpPr/>
            <p:nvPr/>
          </p:nvSpPr>
          <p:spPr>
            <a:xfrm>
              <a:off x="255078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7" name="object 1137"/>
            <p:cNvSpPr/>
            <p:nvPr/>
          </p:nvSpPr>
          <p:spPr>
            <a:xfrm>
              <a:off x="254794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8" name="object 1138"/>
            <p:cNvSpPr/>
            <p:nvPr/>
          </p:nvSpPr>
          <p:spPr>
            <a:xfrm>
              <a:off x="2641690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9" name="object 1139"/>
            <p:cNvSpPr/>
            <p:nvPr/>
          </p:nvSpPr>
          <p:spPr>
            <a:xfrm>
              <a:off x="2638849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0" name="object 1140"/>
            <p:cNvSpPr/>
            <p:nvPr/>
          </p:nvSpPr>
          <p:spPr>
            <a:xfrm>
              <a:off x="273259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1" name="object 1141"/>
            <p:cNvSpPr/>
            <p:nvPr/>
          </p:nvSpPr>
          <p:spPr>
            <a:xfrm>
              <a:off x="272975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2" name="object 1142"/>
            <p:cNvSpPr/>
            <p:nvPr/>
          </p:nvSpPr>
          <p:spPr>
            <a:xfrm>
              <a:off x="2823727" y="4432728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64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3" name="object 1143"/>
            <p:cNvSpPr/>
            <p:nvPr/>
          </p:nvSpPr>
          <p:spPr>
            <a:xfrm>
              <a:off x="2820886" y="4429944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4" name="object 1144"/>
            <p:cNvSpPr/>
            <p:nvPr/>
          </p:nvSpPr>
          <p:spPr>
            <a:xfrm>
              <a:off x="2914631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5" name="object 1145"/>
            <p:cNvSpPr/>
            <p:nvPr/>
          </p:nvSpPr>
          <p:spPr>
            <a:xfrm>
              <a:off x="291179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6" name="object 1146"/>
            <p:cNvSpPr/>
            <p:nvPr/>
          </p:nvSpPr>
          <p:spPr>
            <a:xfrm>
              <a:off x="3005536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7" name="object 1147"/>
            <p:cNvSpPr/>
            <p:nvPr/>
          </p:nvSpPr>
          <p:spPr>
            <a:xfrm>
              <a:off x="3002695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8" name="object 1148"/>
            <p:cNvSpPr/>
            <p:nvPr/>
          </p:nvSpPr>
          <p:spPr>
            <a:xfrm>
              <a:off x="3096668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9" name="object 1149"/>
            <p:cNvSpPr/>
            <p:nvPr/>
          </p:nvSpPr>
          <p:spPr>
            <a:xfrm>
              <a:off x="3093827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0" name="object 1150"/>
            <p:cNvSpPr/>
            <p:nvPr/>
          </p:nvSpPr>
          <p:spPr>
            <a:xfrm>
              <a:off x="318757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1" name="object 1151"/>
            <p:cNvSpPr/>
            <p:nvPr/>
          </p:nvSpPr>
          <p:spPr>
            <a:xfrm>
              <a:off x="318473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2" name="object 1152"/>
            <p:cNvSpPr/>
            <p:nvPr/>
          </p:nvSpPr>
          <p:spPr>
            <a:xfrm>
              <a:off x="327847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3" name="object 1153"/>
            <p:cNvSpPr/>
            <p:nvPr/>
          </p:nvSpPr>
          <p:spPr>
            <a:xfrm>
              <a:off x="3275636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4" name="object 1154"/>
            <p:cNvSpPr/>
            <p:nvPr/>
          </p:nvSpPr>
          <p:spPr>
            <a:xfrm>
              <a:off x="336972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5" name="object 1155"/>
            <p:cNvSpPr/>
            <p:nvPr/>
          </p:nvSpPr>
          <p:spPr>
            <a:xfrm>
              <a:off x="336688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6" name="object 1156"/>
            <p:cNvSpPr/>
            <p:nvPr/>
          </p:nvSpPr>
          <p:spPr>
            <a:xfrm>
              <a:off x="3460627" y="4432728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64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7" name="object 1157"/>
            <p:cNvSpPr/>
            <p:nvPr/>
          </p:nvSpPr>
          <p:spPr>
            <a:xfrm>
              <a:off x="3457787" y="4429944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8" name="object 1158"/>
            <p:cNvSpPr/>
            <p:nvPr/>
          </p:nvSpPr>
          <p:spPr>
            <a:xfrm>
              <a:off x="3551532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9" name="object 1159"/>
            <p:cNvSpPr/>
            <p:nvPr/>
          </p:nvSpPr>
          <p:spPr>
            <a:xfrm>
              <a:off x="3548691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0" name="object 1160"/>
            <p:cNvSpPr/>
            <p:nvPr/>
          </p:nvSpPr>
          <p:spPr>
            <a:xfrm>
              <a:off x="3642778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1" name="object 1161"/>
            <p:cNvSpPr/>
            <p:nvPr/>
          </p:nvSpPr>
          <p:spPr>
            <a:xfrm>
              <a:off x="3639937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2" name="object 1162"/>
            <p:cNvSpPr/>
            <p:nvPr/>
          </p:nvSpPr>
          <p:spPr>
            <a:xfrm>
              <a:off x="3733682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3" name="object 1163"/>
            <p:cNvSpPr/>
            <p:nvPr/>
          </p:nvSpPr>
          <p:spPr>
            <a:xfrm>
              <a:off x="373084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4" name="object 1164"/>
            <p:cNvSpPr/>
            <p:nvPr/>
          </p:nvSpPr>
          <p:spPr>
            <a:xfrm>
              <a:off x="1006769" y="4663219"/>
              <a:ext cx="3002915" cy="11430"/>
            </a:xfrm>
            <a:custGeom>
              <a:avLst/>
              <a:gdLst/>
              <a:ahLst/>
              <a:cxnLst/>
              <a:rect l="l" t="t" r="r" b="b"/>
              <a:pathLst>
                <a:path w="3002915" h="11429">
                  <a:moveTo>
                    <a:pt x="3002695" y="0"/>
                  </a:moveTo>
                  <a:lnTo>
                    <a:pt x="0" y="0"/>
                  </a:lnTo>
                  <a:lnTo>
                    <a:pt x="0" y="11365"/>
                  </a:lnTo>
                  <a:lnTo>
                    <a:pt x="3002695" y="11365"/>
                  </a:lnTo>
                  <a:lnTo>
                    <a:pt x="300269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5" name="object 1165"/>
            <p:cNvSpPr/>
            <p:nvPr/>
          </p:nvSpPr>
          <p:spPr>
            <a:xfrm>
              <a:off x="4006624" y="4432728"/>
              <a:ext cx="0" cy="227965"/>
            </a:xfrm>
            <a:custGeom>
              <a:avLst/>
              <a:gdLst/>
              <a:ahLst/>
              <a:cxnLst/>
              <a:rect l="l" t="t" r="r" b="b"/>
              <a:pathLst>
                <a:path h="227964">
                  <a:moveTo>
                    <a:pt x="0" y="0"/>
                  </a:moveTo>
                  <a:lnTo>
                    <a:pt x="0" y="227649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6" name="object 1166"/>
            <p:cNvSpPr/>
            <p:nvPr/>
          </p:nvSpPr>
          <p:spPr>
            <a:xfrm>
              <a:off x="4003783" y="4429944"/>
              <a:ext cx="5715" cy="233679"/>
            </a:xfrm>
            <a:custGeom>
              <a:avLst/>
              <a:gdLst/>
              <a:ahLst/>
              <a:cxnLst/>
              <a:rect l="l" t="t" r="r" b="b"/>
              <a:pathLst>
                <a:path w="5714" h="233679">
                  <a:moveTo>
                    <a:pt x="5681" y="0"/>
                  </a:moveTo>
                  <a:lnTo>
                    <a:pt x="0" y="0"/>
                  </a:lnTo>
                  <a:lnTo>
                    <a:pt x="0" y="233275"/>
                  </a:lnTo>
                  <a:lnTo>
                    <a:pt x="5681" y="23327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7" name="object 1167"/>
            <p:cNvSpPr/>
            <p:nvPr/>
          </p:nvSpPr>
          <p:spPr>
            <a:xfrm>
              <a:off x="4012305" y="4671743"/>
              <a:ext cx="528955" cy="0"/>
            </a:xfrm>
            <a:custGeom>
              <a:avLst/>
              <a:gdLst/>
              <a:ahLst/>
              <a:cxnLst/>
              <a:rect l="l" t="t" r="r" b="b"/>
              <a:pathLst>
                <a:path w="528954">
                  <a:moveTo>
                    <a:pt x="0" y="0"/>
                  </a:moveTo>
                  <a:lnTo>
                    <a:pt x="528951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8" name="object 1168"/>
            <p:cNvSpPr/>
            <p:nvPr/>
          </p:nvSpPr>
          <p:spPr>
            <a:xfrm>
              <a:off x="4009464" y="4668902"/>
              <a:ext cx="534670" cy="5715"/>
            </a:xfrm>
            <a:custGeom>
              <a:avLst/>
              <a:gdLst/>
              <a:ahLst/>
              <a:cxnLst/>
              <a:rect l="l" t="t" r="r" b="b"/>
              <a:pathLst>
                <a:path w="534670" h="5714">
                  <a:moveTo>
                    <a:pt x="534633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534633" y="5682"/>
                  </a:lnTo>
                  <a:lnTo>
                    <a:pt x="5346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9" name="object 1169"/>
            <p:cNvSpPr/>
            <p:nvPr/>
          </p:nvSpPr>
          <p:spPr>
            <a:xfrm>
              <a:off x="464352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0" name="object 1170"/>
            <p:cNvSpPr/>
            <p:nvPr/>
          </p:nvSpPr>
          <p:spPr>
            <a:xfrm>
              <a:off x="464068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1" name="object 1171"/>
            <p:cNvSpPr/>
            <p:nvPr/>
          </p:nvSpPr>
          <p:spPr>
            <a:xfrm>
              <a:off x="4734430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2" name="object 1172"/>
            <p:cNvSpPr/>
            <p:nvPr/>
          </p:nvSpPr>
          <p:spPr>
            <a:xfrm>
              <a:off x="4731589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3" name="object 1173"/>
            <p:cNvSpPr/>
            <p:nvPr/>
          </p:nvSpPr>
          <p:spPr>
            <a:xfrm>
              <a:off x="482567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4" name="object 1174"/>
            <p:cNvSpPr/>
            <p:nvPr/>
          </p:nvSpPr>
          <p:spPr>
            <a:xfrm>
              <a:off x="482283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5" name="object 1175"/>
            <p:cNvSpPr/>
            <p:nvPr/>
          </p:nvSpPr>
          <p:spPr>
            <a:xfrm>
              <a:off x="4916580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6" name="object 1176"/>
            <p:cNvSpPr/>
            <p:nvPr/>
          </p:nvSpPr>
          <p:spPr>
            <a:xfrm>
              <a:off x="4913739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7" name="object 1177"/>
            <p:cNvSpPr/>
            <p:nvPr/>
          </p:nvSpPr>
          <p:spPr>
            <a:xfrm>
              <a:off x="5007485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8" name="object 1178"/>
            <p:cNvSpPr/>
            <p:nvPr/>
          </p:nvSpPr>
          <p:spPr>
            <a:xfrm>
              <a:off x="5004644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9" name="object 1179"/>
            <p:cNvSpPr/>
            <p:nvPr/>
          </p:nvSpPr>
          <p:spPr>
            <a:xfrm>
              <a:off x="509861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0" name="object 1180"/>
            <p:cNvSpPr/>
            <p:nvPr/>
          </p:nvSpPr>
          <p:spPr>
            <a:xfrm>
              <a:off x="5095776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1" name="object 1181"/>
            <p:cNvSpPr/>
            <p:nvPr/>
          </p:nvSpPr>
          <p:spPr>
            <a:xfrm>
              <a:off x="5189521" y="3949470"/>
              <a:ext cx="0" cy="722630"/>
            </a:xfrm>
            <a:custGeom>
              <a:avLst/>
              <a:gdLst/>
              <a:ahLst/>
              <a:cxnLst/>
              <a:rect l="l" t="t" r="r" b="b"/>
              <a:pathLst>
                <a:path h="722629">
                  <a:moveTo>
                    <a:pt x="0" y="0"/>
                  </a:moveTo>
                  <a:lnTo>
                    <a:pt x="0" y="722272"/>
                  </a:lnTo>
                </a:path>
              </a:pathLst>
            </a:custGeom>
            <a:ln w="56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2" name="object 1182"/>
            <p:cNvSpPr/>
            <p:nvPr/>
          </p:nvSpPr>
          <p:spPr>
            <a:xfrm>
              <a:off x="5186680" y="3946629"/>
              <a:ext cx="5715" cy="728345"/>
            </a:xfrm>
            <a:custGeom>
              <a:avLst/>
              <a:gdLst/>
              <a:ahLst/>
              <a:cxnLst/>
              <a:rect l="l" t="t" r="r" b="b"/>
              <a:pathLst>
                <a:path w="5714" h="728345">
                  <a:moveTo>
                    <a:pt x="5681" y="0"/>
                  </a:moveTo>
                  <a:lnTo>
                    <a:pt x="0" y="0"/>
                  </a:lnTo>
                  <a:lnTo>
                    <a:pt x="0" y="727955"/>
                  </a:lnTo>
                  <a:lnTo>
                    <a:pt x="5681" y="72795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3" name="object 1183"/>
            <p:cNvSpPr/>
            <p:nvPr/>
          </p:nvSpPr>
          <p:spPr>
            <a:xfrm>
              <a:off x="5280426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4" name="object 1184"/>
            <p:cNvSpPr/>
            <p:nvPr/>
          </p:nvSpPr>
          <p:spPr>
            <a:xfrm>
              <a:off x="5277585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5" name="object 1185"/>
            <p:cNvSpPr/>
            <p:nvPr/>
          </p:nvSpPr>
          <p:spPr>
            <a:xfrm>
              <a:off x="5371671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6" name="object 1186"/>
            <p:cNvSpPr/>
            <p:nvPr/>
          </p:nvSpPr>
          <p:spPr>
            <a:xfrm>
              <a:off x="5368831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7" name="object 1187"/>
            <p:cNvSpPr/>
            <p:nvPr/>
          </p:nvSpPr>
          <p:spPr>
            <a:xfrm>
              <a:off x="5462576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8" name="object 1188"/>
            <p:cNvSpPr/>
            <p:nvPr/>
          </p:nvSpPr>
          <p:spPr>
            <a:xfrm>
              <a:off x="5459735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9" name="object 1189"/>
            <p:cNvSpPr/>
            <p:nvPr/>
          </p:nvSpPr>
          <p:spPr>
            <a:xfrm>
              <a:off x="5553481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0" name="object 1190"/>
            <p:cNvSpPr/>
            <p:nvPr/>
          </p:nvSpPr>
          <p:spPr>
            <a:xfrm>
              <a:off x="5550640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1" name="object 1191"/>
            <p:cNvSpPr/>
            <p:nvPr/>
          </p:nvSpPr>
          <p:spPr>
            <a:xfrm>
              <a:off x="564461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2" name="object 1192"/>
            <p:cNvSpPr/>
            <p:nvPr/>
          </p:nvSpPr>
          <p:spPr>
            <a:xfrm>
              <a:off x="564177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3" name="object 1193"/>
            <p:cNvSpPr/>
            <p:nvPr/>
          </p:nvSpPr>
          <p:spPr>
            <a:xfrm>
              <a:off x="573551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4" name="object 1194"/>
            <p:cNvSpPr/>
            <p:nvPr/>
          </p:nvSpPr>
          <p:spPr>
            <a:xfrm>
              <a:off x="5732677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5" name="object 1195"/>
            <p:cNvSpPr/>
            <p:nvPr/>
          </p:nvSpPr>
          <p:spPr>
            <a:xfrm>
              <a:off x="4558301" y="4671743"/>
              <a:ext cx="1268730" cy="0"/>
            </a:xfrm>
            <a:custGeom>
              <a:avLst/>
              <a:gdLst/>
              <a:ahLst/>
              <a:cxnLst/>
              <a:rect l="l" t="t" r="r" b="b"/>
              <a:pathLst>
                <a:path w="1268729">
                  <a:moveTo>
                    <a:pt x="0" y="0"/>
                  </a:moveTo>
                  <a:lnTo>
                    <a:pt x="1268120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6" name="object 1196"/>
            <p:cNvSpPr/>
            <p:nvPr/>
          </p:nvSpPr>
          <p:spPr>
            <a:xfrm>
              <a:off x="4555461" y="4668902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4">
                  <a:moveTo>
                    <a:pt x="127380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273802" y="5682"/>
                  </a:lnTo>
                  <a:lnTo>
                    <a:pt x="127380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7" name="object 1197"/>
            <p:cNvSpPr/>
            <p:nvPr/>
          </p:nvSpPr>
          <p:spPr>
            <a:xfrm>
              <a:off x="5826422" y="4552406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8" name="object 1198"/>
            <p:cNvSpPr/>
            <p:nvPr/>
          </p:nvSpPr>
          <p:spPr>
            <a:xfrm>
              <a:off x="5823581" y="4549565"/>
              <a:ext cx="5715" cy="119380"/>
            </a:xfrm>
            <a:custGeom>
              <a:avLst/>
              <a:gdLst/>
              <a:ahLst/>
              <a:cxnLst/>
              <a:rect l="l" t="t" r="r" b="b"/>
              <a:pathLst>
                <a:path w="5714" h="119379">
                  <a:moveTo>
                    <a:pt x="5681" y="0"/>
                  </a:moveTo>
                  <a:lnTo>
                    <a:pt x="0" y="0"/>
                  </a:lnTo>
                  <a:lnTo>
                    <a:pt x="0" y="119336"/>
                  </a:lnTo>
                  <a:lnTo>
                    <a:pt x="5681" y="11933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9" name="object 1199"/>
            <p:cNvSpPr/>
            <p:nvPr/>
          </p:nvSpPr>
          <p:spPr>
            <a:xfrm>
              <a:off x="3824587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0" name="object 1200"/>
            <p:cNvSpPr/>
            <p:nvPr/>
          </p:nvSpPr>
          <p:spPr>
            <a:xfrm>
              <a:off x="3821746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1" name="object 1201"/>
            <p:cNvSpPr/>
            <p:nvPr/>
          </p:nvSpPr>
          <p:spPr>
            <a:xfrm>
              <a:off x="3915719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2" name="object 1202"/>
            <p:cNvSpPr/>
            <p:nvPr/>
          </p:nvSpPr>
          <p:spPr>
            <a:xfrm>
              <a:off x="391287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3" name="object 1203"/>
            <p:cNvSpPr/>
            <p:nvPr/>
          </p:nvSpPr>
          <p:spPr>
            <a:xfrm>
              <a:off x="2840" y="4796763"/>
              <a:ext cx="3992879" cy="0"/>
            </a:xfrm>
            <a:custGeom>
              <a:avLst/>
              <a:gdLst/>
              <a:ahLst/>
              <a:cxnLst/>
              <a:rect l="l" t="t" r="r" b="b"/>
              <a:pathLst>
                <a:path w="3992879">
                  <a:moveTo>
                    <a:pt x="0" y="0"/>
                  </a:moveTo>
                  <a:lnTo>
                    <a:pt x="399242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4" name="object 1204"/>
            <p:cNvSpPr/>
            <p:nvPr/>
          </p:nvSpPr>
          <p:spPr>
            <a:xfrm>
              <a:off x="0" y="4793922"/>
              <a:ext cx="3998595" cy="5715"/>
            </a:xfrm>
            <a:custGeom>
              <a:avLst/>
              <a:gdLst/>
              <a:ahLst/>
              <a:cxnLst/>
              <a:rect l="l" t="t" r="r" b="b"/>
              <a:pathLst>
                <a:path w="3998595" h="5714">
                  <a:moveTo>
                    <a:pt x="3998101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3998101" y="5682"/>
                  </a:lnTo>
                  <a:lnTo>
                    <a:pt x="399810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5" name="object 1205"/>
            <p:cNvSpPr/>
            <p:nvPr/>
          </p:nvSpPr>
          <p:spPr>
            <a:xfrm>
              <a:off x="3998102" y="4674585"/>
              <a:ext cx="11430" cy="125095"/>
            </a:xfrm>
            <a:custGeom>
              <a:avLst/>
              <a:gdLst/>
              <a:ahLst/>
              <a:cxnLst/>
              <a:rect l="l" t="t" r="r" b="b"/>
              <a:pathLst>
                <a:path w="11429" h="125095">
                  <a:moveTo>
                    <a:pt x="11363" y="0"/>
                  </a:moveTo>
                  <a:lnTo>
                    <a:pt x="0" y="0"/>
                  </a:lnTo>
                  <a:lnTo>
                    <a:pt x="0" y="125019"/>
                  </a:lnTo>
                  <a:lnTo>
                    <a:pt x="11363" y="125019"/>
                  </a:lnTo>
                  <a:lnTo>
                    <a:pt x="11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6" name="object 1206"/>
            <p:cNvSpPr/>
            <p:nvPr/>
          </p:nvSpPr>
          <p:spPr>
            <a:xfrm>
              <a:off x="4097528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7" name="object 1207"/>
            <p:cNvSpPr/>
            <p:nvPr/>
          </p:nvSpPr>
          <p:spPr>
            <a:xfrm>
              <a:off x="409468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8" name="object 1208"/>
            <p:cNvSpPr/>
            <p:nvPr/>
          </p:nvSpPr>
          <p:spPr>
            <a:xfrm>
              <a:off x="418843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9" name="object 1209"/>
            <p:cNvSpPr/>
            <p:nvPr/>
          </p:nvSpPr>
          <p:spPr>
            <a:xfrm>
              <a:off x="4185592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0" name="object 1210"/>
            <p:cNvSpPr/>
            <p:nvPr/>
          </p:nvSpPr>
          <p:spPr>
            <a:xfrm>
              <a:off x="4279679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1" name="object 1211"/>
            <p:cNvSpPr/>
            <p:nvPr/>
          </p:nvSpPr>
          <p:spPr>
            <a:xfrm>
              <a:off x="427683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2" name="object 1212"/>
            <p:cNvSpPr/>
            <p:nvPr/>
          </p:nvSpPr>
          <p:spPr>
            <a:xfrm>
              <a:off x="4370583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3" name="object 1213"/>
            <p:cNvSpPr/>
            <p:nvPr/>
          </p:nvSpPr>
          <p:spPr>
            <a:xfrm>
              <a:off x="4367743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4" name="object 1214"/>
            <p:cNvSpPr/>
            <p:nvPr/>
          </p:nvSpPr>
          <p:spPr>
            <a:xfrm>
              <a:off x="4461488" y="3830134"/>
              <a:ext cx="0" cy="108585"/>
            </a:xfrm>
            <a:custGeom>
              <a:avLst/>
              <a:gdLst/>
              <a:ahLst/>
              <a:cxnLst/>
              <a:rect l="l" t="t" r="r" b="b"/>
              <a:pathLst>
                <a:path h="108585">
                  <a:moveTo>
                    <a:pt x="0" y="0"/>
                  </a:moveTo>
                  <a:lnTo>
                    <a:pt x="0" y="107971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5" name="object 1215"/>
            <p:cNvSpPr/>
            <p:nvPr/>
          </p:nvSpPr>
          <p:spPr>
            <a:xfrm>
              <a:off x="4458648" y="3827292"/>
              <a:ext cx="5715" cy="113664"/>
            </a:xfrm>
            <a:custGeom>
              <a:avLst/>
              <a:gdLst/>
              <a:ahLst/>
              <a:cxnLst/>
              <a:rect l="l" t="t" r="r" b="b"/>
              <a:pathLst>
                <a:path w="5714" h="113664">
                  <a:moveTo>
                    <a:pt x="5681" y="0"/>
                  </a:moveTo>
                  <a:lnTo>
                    <a:pt x="0" y="0"/>
                  </a:lnTo>
                  <a:lnTo>
                    <a:pt x="0" y="113654"/>
                  </a:lnTo>
                  <a:lnTo>
                    <a:pt x="5681" y="11365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6" name="object 1216"/>
            <p:cNvSpPr/>
            <p:nvPr/>
          </p:nvSpPr>
          <p:spPr>
            <a:xfrm>
              <a:off x="4009453" y="4429950"/>
              <a:ext cx="546100" cy="370205"/>
            </a:xfrm>
            <a:custGeom>
              <a:avLst/>
              <a:gdLst/>
              <a:ahLst/>
              <a:cxnLst/>
              <a:rect l="l" t="t" r="r" b="b"/>
              <a:pathLst>
                <a:path w="546100" h="370204">
                  <a:moveTo>
                    <a:pt x="545998" y="0"/>
                  </a:moveTo>
                  <a:lnTo>
                    <a:pt x="534644" y="0"/>
                  </a:lnTo>
                  <a:lnTo>
                    <a:pt x="534644" y="358292"/>
                  </a:lnTo>
                  <a:lnTo>
                    <a:pt x="0" y="358292"/>
                  </a:lnTo>
                  <a:lnTo>
                    <a:pt x="0" y="369658"/>
                  </a:lnTo>
                  <a:lnTo>
                    <a:pt x="534644" y="369658"/>
                  </a:lnTo>
                  <a:lnTo>
                    <a:pt x="545998" y="369658"/>
                  </a:lnTo>
                  <a:lnTo>
                    <a:pt x="545998" y="358292"/>
                  </a:lnTo>
                  <a:lnTo>
                    <a:pt x="5459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7" name="object 1217"/>
            <p:cNvSpPr/>
            <p:nvPr/>
          </p:nvSpPr>
          <p:spPr>
            <a:xfrm>
              <a:off x="2840" y="5393993"/>
              <a:ext cx="1268730" cy="0"/>
            </a:xfrm>
            <a:custGeom>
              <a:avLst/>
              <a:gdLst/>
              <a:ahLst/>
              <a:cxnLst/>
              <a:rect l="l" t="t" r="r" b="b"/>
              <a:pathLst>
                <a:path w="1268730">
                  <a:moveTo>
                    <a:pt x="0" y="0"/>
                  </a:moveTo>
                  <a:lnTo>
                    <a:pt x="126812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8" name="object 1218"/>
            <p:cNvSpPr/>
            <p:nvPr/>
          </p:nvSpPr>
          <p:spPr>
            <a:xfrm>
              <a:off x="0" y="5391151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4">
                  <a:moveTo>
                    <a:pt x="127380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273802" y="5682"/>
                  </a:lnTo>
                  <a:lnTo>
                    <a:pt x="127380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9" name="object 1219"/>
            <p:cNvSpPr/>
            <p:nvPr/>
          </p:nvSpPr>
          <p:spPr>
            <a:xfrm>
              <a:off x="1276642" y="4677426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88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0" name="object 1220"/>
            <p:cNvSpPr/>
            <p:nvPr/>
          </p:nvSpPr>
          <p:spPr>
            <a:xfrm>
              <a:off x="1273801" y="4674562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5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1" name="object 1221"/>
            <p:cNvSpPr/>
            <p:nvPr/>
          </p:nvSpPr>
          <p:spPr>
            <a:xfrm>
              <a:off x="1276642" y="5393993"/>
              <a:ext cx="1183640" cy="0"/>
            </a:xfrm>
            <a:custGeom>
              <a:avLst/>
              <a:gdLst/>
              <a:ahLst/>
              <a:cxnLst/>
              <a:rect l="l" t="t" r="r" b="b"/>
              <a:pathLst>
                <a:path w="1183639">
                  <a:moveTo>
                    <a:pt x="0" y="0"/>
                  </a:moveTo>
                  <a:lnTo>
                    <a:pt x="1183238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2" name="object 1222"/>
            <p:cNvSpPr/>
            <p:nvPr/>
          </p:nvSpPr>
          <p:spPr>
            <a:xfrm>
              <a:off x="1273801" y="5391151"/>
              <a:ext cx="1189355" cy="5715"/>
            </a:xfrm>
            <a:custGeom>
              <a:avLst/>
              <a:gdLst/>
              <a:ahLst/>
              <a:cxnLst/>
              <a:rect l="l" t="t" r="r" b="b"/>
              <a:pathLst>
                <a:path w="1189355" h="5714">
                  <a:moveTo>
                    <a:pt x="118891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188919" y="5682"/>
                  </a:lnTo>
                  <a:lnTo>
                    <a:pt x="1188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3" name="object 1223"/>
            <p:cNvSpPr/>
            <p:nvPr/>
          </p:nvSpPr>
          <p:spPr>
            <a:xfrm>
              <a:off x="2459881" y="4677426"/>
              <a:ext cx="0" cy="711200"/>
            </a:xfrm>
            <a:custGeom>
              <a:avLst/>
              <a:gdLst/>
              <a:ahLst/>
              <a:cxnLst/>
              <a:rect l="l" t="t" r="r" b="b"/>
              <a:pathLst>
                <a:path h="711200">
                  <a:moveTo>
                    <a:pt x="0" y="0"/>
                  </a:moveTo>
                  <a:lnTo>
                    <a:pt x="0" y="71088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4" name="object 1224"/>
            <p:cNvSpPr/>
            <p:nvPr/>
          </p:nvSpPr>
          <p:spPr>
            <a:xfrm>
              <a:off x="2457040" y="4674562"/>
              <a:ext cx="5715" cy="716915"/>
            </a:xfrm>
            <a:custGeom>
              <a:avLst/>
              <a:gdLst/>
              <a:ahLst/>
              <a:cxnLst/>
              <a:rect l="l" t="t" r="r" b="b"/>
              <a:pathLst>
                <a:path w="5714" h="716914">
                  <a:moveTo>
                    <a:pt x="5681" y="0"/>
                  </a:moveTo>
                  <a:lnTo>
                    <a:pt x="0" y="0"/>
                  </a:lnTo>
                  <a:lnTo>
                    <a:pt x="0" y="716589"/>
                  </a:lnTo>
                  <a:lnTo>
                    <a:pt x="5681" y="71658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5" name="object 1225"/>
            <p:cNvSpPr/>
            <p:nvPr/>
          </p:nvSpPr>
          <p:spPr>
            <a:xfrm>
              <a:off x="2465562" y="5393993"/>
              <a:ext cx="62230" cy="0"/>
            </a:xfrm>
            <a:custGeom>
              <a:avLst/>
              <a:gdLst/>
              <a:ahLst/>
              <a:cxnLst/>
              <a:rect l="l" t="t" r="r" b="b"/>
              <a:pathLst>
                <a:path w="62230">
                  <a:moveTo>
                    <a:pt x="0" y="0"/>
                  </a:moveTo>
                  <a:lnTo>
                    <a:pt x="6173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6" name="object 1226"/>
            <p:cNvSpPr/>
            <p:nvPr/>
          </p:nvSpPr>
          <p:spPr>
            <a:xfrm>
              <a:off x="2462721" y="5391152"/>
              <a:ext cx="64769" cy="5715"/>
            </a:xfrm>
            <a:custGeom>
              <a:avLst/>
              <a:gdLst/>
              <a:ahLst/>
              <a:cxnLst/>
              <a:rect l="l" t="t" r="r" b="b"/>
              <a:pathLst>
                <a:path w="64769" h="5714">
                  <a:moveTo>
                    <a:pt x="0" y="5682"/>
                  </a:moveTo>
                  <a:lnTo>
                    <a:pt x="64578" y="5682"/>
                  </a:lnTo>
                  <a:lnTo>
                    <a:pt x="64578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7" name="object 1227"/>
            <p:cNvSpPr/>
            <p:nvPr/>
          </p:nvSpPr>
          <p:spPr>
            <a:xfrm>
              <a:off x="2550785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8" name="object 1228"/>
            <p:cNvSpPr/>
            <p:nvPr/>
          </p:nvSpPr>
          <p:spPr>
            <a:xfrm>
              <a:off x="2547944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9" name="object 1229"/>
            <p:cNvSpPr/>
            <p:nvPr/>
          </p:nvSpPr>
          <p:spPr>
            <a:xfrm>
              <a:off x="3187573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0" name="object 1230"/>
            <p:cNvSpPr/>
            <p:nvPr/>
          </p:nvSpPr>
          <p:spPr>
            <a:xfrm>
              <a:off x="3184732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1" name="object 1231"/>
            <p:cNvSpPr/>
            <p:nvPr/>
          </p:nvSpPr>
          <p:spPr>
            <a:xfrm>
              <a:off x="3278477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2" name="object 1232"/>
            <p:cNvSpPr/>
            <p:nvPr/>
          </p:nvSpPr>
          <p:spPr>
            <a:xfrm>
              <a:off x="3275636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3" name="object 1233"/>
            <p:cNvSpPr/>
            <p:nvPr/>
          </p:nvSpPr>
          <p:spPr>
            <a:xfrm>
              <a:off x="4279679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4" name="object 1234"/>
            <p:cNvSpPr/>
            <p:nvPr/>
          </p:nvSpPr>
          <p:spPr>
            <a:xfrm>
              <a:off x="4276838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5" name="object 1235"/>
            <p:cNvSpPr/>
            <p:nvPr/>
          </p:nvSpPr>
          <p:spPr>
            <a:xfrm>
              <a:off x="4461488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6" name="object 1236"/>
            <p:cNvSpPr/>
            <p:nvPr/>
          </p:nvSpPr>
          <p:spPr>
            <a:xfrm>
              <a:off x="4458648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7" name="object 1237"/>
            <p:cNvSpPr/>
            <p:nvPr/>
          </p:nvSpPr>
          <p:spPr>
            <a:xfrm>
              <a:off x="4552620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8" name="object 1238"/>
            <p:cNvSpPr/>
            <p:nvPr/>
          </p:nvSpPr>
          <p:spPr>
            <a:xfrm>
              <a:off x="4549780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9" name="object 1239"/>
            <p:cNvSpPr/>
            <p:nvPr/>
          </p:nvSpPr>
          <p:spPr>
            <a:xfrm>
              <a:off x="4643525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0" name="object 1240"/>
            <p:cNvSpPr/>
            <p:nvPr/>
          </p:nvSpPr>
          <p:spPr>
            <a:xfrm>
              <a:off x="4640684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1" name="object 1241"/>
            <p:cNvSpPr/>
            <p:nvPr/>
          </p:nvSpPr>
          <p:spPr>
            <a:xfrm>
              <a:off x="4734430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2" name="object 1242"/>
            <p:cNvSpPr/>
            <p:nvPr/>
          </p:nvSpPr>
          <p:spPr>
            <a:xfrm>
              <a:off x="4731589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3" name="object 1243"/>
            <p:cNvSpPr/>
            <p:nvPr/>
          </p:nvSpPr>
          <p:spPr>
            <a:xfrm>
              <a:off x="4825675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4" name="object 1244"/>
            <p:cNvSpPr/>
            <p:nvPr/>
          </p:nvSpPr>
          <p:spPr>
            <a:xfrm>
              <a:off x="4822834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5" name="object 1245"/>
            <p:cNvSpPr/>
            <p:nvPr/>
          </p:nvSpPr>
          <p:spPr>
            <a:xfrm>
              <a:off x="4916580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6" name="object 1246"/>
            <p:cNvSpPr/>
            <p:nvPr/>
          </p:nvSpPr>
          <p:spPr>
            <a:xfrm>
              <a:off x="4913739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7" name="object 1247"/>
            <p:cNvSpPr/>
            <p:nvPr/>
          </p:nvSpPr>
          <p:spPr>
            <a:xfrm>
              <a:off x="5007485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8" name="object 1248"/>
            <p:cNvSpPr/>
            <p:nvPr/>
          </p:nvSpPr>
          <p:spPr>
            <a:xfrm>
              <a:off x="5004644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9" name="object 1249"/>
            <p:cNvSpPr/>
            <p:nvPr/>
          </p:nvSpPr>
          <p:spPr>
            <a:xfrm>
              <a:off x="5098617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0" name="object 1250"/>
            <p:cNvSpPr/>
            <p:nvPr/>
          </p:nvSpPr>
          <p:spPr>
            <a:xfrm>
              <a:off x="5095776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1" name="object 1251"/>
            <p:cNvSpPr/>
            <p:nvPr/>
          </p:nvSpPr>
          <p:spPr>
            <a:xfrm>
              <a:off x="5189521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2" name="object 1252"/>
            <p:cNvSpPr/>
            <p:nvPr/>
          </p:nvSpPr>
          <p:spPr>
            <a:xfrm>
              <a:off x="5186680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3" name="object 1253"/>
            <p:cNvSpPr/>
            <p:nvPr/>
          </p:nvSpPr>
          <p:spPr>
            <a:xfrm>
              <a:off x="5280426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4" name="object 1254"/>
            <p:cNvSpPr/>
            <p:nvPr/>
          </p:nvSpPr>
          <p:spPr>
            <a:xfrm>
              <a:off x="5277585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5" name="object 1255"/>
            <p:cNvSpPr/>
            <p:nvPr/>
          </p:nvSpPr>
          <p:spPr>
            <a:xfrm>
              <a:off x="5371671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6" name="object 1256"/>
            <p:cNvSpPr/>
            <p:nvPr/>
          </p:nvSpPr>
          <p:spPr>
            <a:xfrm>
              <a:off x="5368831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7" name="object 1257"/>
            <p:cNvSpPr/>
            <p:nvPr/>
          </p:nvSpPr>
          <p:spPr>
            <a:xfrm>
              <a:off x="5462576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8" name="object 1258"/>
            <p:cNvSpPr/>
            <p:nvPr/>
          </p:nvSpPr>
          <p:spPr>
            <a:xfrm>
              <a:off x="5459735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9" name="object 1259"/>
            <p:cNvSpPr/>
            <p:nvPr/>
          </p:nvSpPr>
          <p:spPr>
            <a:xfrm>
              <a:off x="5553481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0" name="object 1260"/>
            <p:cNvSpPr/>
            <p:nvPr/>
          </p:nvSpPr>
          <p:spPr>
            <a:xfrm>
              <a:off x="5550640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1" name="object 1261"/>
            <p:cNvSpPr/>
            <p:nvPr/>
          </p:nvSpPr>
          <p:spPr>
            <a:xfrm>
              <a:off x="5644613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2" name="object 1262"/>
            <p:cNvSpPr/>
            <p:nvPr/>
          </p:nvSpPr>
          <p:spPr>
            <a:xfrm>
              <a:off x="5641772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3" name="object 1263"/>
            <p:cNvSpPr/>
            <p:nvPr/>
          </p:nvSpPr>
          <p:spPr>
            <a:xfrm>
              <a:off x="5735517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4" name="object 1264"/>
            <p:cNvSpPr/>
            <p:nvPr/>
          </p:nvSpPr>
          <p:spPr>
            <a:xfrm>
              <a:off x="5732677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5" name="object 1265"/>
            <p:cNvSpPr/>
            <p:nvPr/>
          </p:nvSpPr>
          <p:spPr>
            <a:xfrm>
              <a:off x="93745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6" name="object 1266"/>
            <p:cNvSpPr/>
            <p:nvPr/>
          </p:nvSpPr>
          <p:spPr>
            <a:xfrm>
              <a:off x="90904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5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7" name="object 1267"/>
            <p:cNvSpPr/>
            <p:nvPr/>
          </p:nvSpPr>
          <p:spPr>
            <a:xfrm>
              <a:off x="184934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8" name="object 1268"/>
            <p:cNvSpPr/>
            <p:nvPr/>
          </p:nvSpPr>
          <p:spPr>
            <a:xfrm>
              <a:off x="182093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4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9" name="object 1269"/>
            <p:cNvSpPr/>
            <p:nvPr/>
          </p:nvSpPr>
          <p:spPr>
            <a:xfrm>
              <a:off x="275838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0" name="object 1270"/>
            <p:cNvSpPr/>
            <p:nvPr/>
          </p:nvSpPr>
          <p:spPr>
            <a:xfrm>
              <a:off x="272998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4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1" name="object 1271"/>
            <p:cNvSpPr/>
            <p:nvPr/>
          </p:nvSpPr>
          <p:spPr>
            <a:xfrm>
              <a:off x="366743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2" name="object 1272"/>
            <p:cNvSpPr/>
            <p:nvPr/>
          </p:nvSpPr>
          <p:spPr>
            <a:xfrm>
              <a:off x="363902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4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3" name="object 1273"/>
            <p:cNvSpPr/>
            <p:nvPr/>
          </p:nvSpPr>
          <p:spPr>
            <a:xfrm>
              <a:off x="457932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4" name="object 1274"/>
            <p:cNvSpPr/>
            <p:nvPr/>
          </p:nvSpPr>
          <p:spPr>
            <a:xfrm>
              <a:off x="455091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5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5" name="object 1275"/>
            <p:cNvSpPr/>
            <p:nvPr/>
          </p:nvSpPr>
          <p:spPr>
            <a:xfrm>
              <a:off x="548837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6" name="object 1276"/>
            <p:cNvSpPr/>
            <p:nvPr/>
          </p:nvSpPr>
          <p:spPr>
            <a:xfrm>
              <a:off x="545996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5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7" name="object 1277"/>
            <p:cNvSpPr/>
            <p:nvPr/>
          </p:nvSpPr>
          <p:spPr>
            <a:xfrm>
              <a:off x="639741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8" name="object 1278"/>
            <p:cNvSpPr/>
            <p:nvPr/>
          </p:nvSpPr>
          <p:spPr>
            <a:xfrm>
              <a:off x="636900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5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9" name="object 1279"/>
            <p:cNvSpPr/>
            <p:nvPr/>
          </p:nvSpPr>
          <p:spPr>
            <a:xfrm>
              <a:off x="730930" y="4677426"/>
              <a:ext cx="0" cy="478155"/>
            </a:xfrm>
            <a:custGeom>
              <a:avLst/>
              <a:gdLst/>
              <a:ahLst/>
              <a:cxnLst/>
              <a:rect l="l" t="t" r="r" b="b"/>
              <a:pathLst>
                <a:path h="478154">
                  <a:moveTo>
                    <a:pt x="0" y="0"/>
                  </a:moveTo>
                  <a:lnTo>
                    <a:pt x="0" y="477609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0" name="object 1280"/>
            <p:cNvSpPr/>
            <p:nvPr/>
          </p:nvSpPr>
          <p:spPr>
            <a:xfrm>
              <a:off x="728089" y="4674562"/>
              <a:ext cx="5715" cy="483870"/>
            </a:xfrm>
            <a:custGeom>
              <a:avLst/>
              <a:gdLst/>
              <a:ahLst/>
              <a:cxnLst/>
              <a:rect l="l" t="t" r="r" b="b"/>
              <a:pathLst>
                <a:path w="5715" h="483870">
                  <a:moveTo>
                    <a:pt x="5681" y="0"/>
                  </a:moveTo>
                  <a:lnTo>
                    <a:pt x="0" y="0"/>
                  </a:lnTo>
                  <a:lnTo>
                    <a:pt x="0" y="483314"/>
                  </a:lnTo>
                  <a:lnTo>
                    <a:pt x="5681" y="48331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1" name="object 1281"/>
            <p:cNvSpPr/>
            <p:nvPr/>
          </p:nvSpPr>
          <p:spPr>
            <a:xfrm>
              <a:off x="821835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2" name="object 1282"/>
            <p:cNvSpPr/>
            <p:nvPr/>
          </p:nvSpPr>
          <p:spPr>
            <a:xfrm>
              <a:off x="818994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5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3" name="object 1283"/>
            <p:cNvSpPr/>
            <p:nvPr/>
          </p:nvSpPr>
          <p:spPr>
            <a:xfrm>
              <a:off x="912739" y="4677426"/>
              <a:ext cx="0" cy="716915"/>
            </a:xfrm>
            <a:custGeom>
              <a:avLst/>
              <a:gdLst/>
              <a:ahLst/>
              <a:cxnLst/>
              <a:rect l="l" t="t" r="r" b="b"/>
              <a:pathLst>
                <a:path h="716914">
                  <a:moveTo>
                    <a:pt x="0" y="0"/>
                  </a:moveTo>
                  <a:lnTo>
                    <a:pt x="0" y="71656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4" name="object 1284"/>
            <p:cNvSpPr/>
            <p:nvPr/>
          </p:nvSpPr>
          <p:spPr>
            <a:xfrm>
              <a:off x="909899" y="4674562"/>
              <a:ext cx="5715" cy="722630"/>
            </a:xfrm>
            <a:custGeom>
              <a:avLst/>
              <a:gdLst/>
              <a:ahLst/>
              <a:cxnLst/>
              <a:rect l="l" t="t" r="r" b="b"/>
              <a:pathLst>
                <a:path w="5715" h="722629">
                  <a:moveTo>
                    <a:pt x="5681" y="0"/>
                  </a:moveTo>
                  <a:lnTo>
                    <a:pt x="0" y="0"/>
                  </a:lnTo>
                  <a:lnTo>
                    <a:pt x="0" y="722272"/>
                  </a:lnTo>
                  <a:lnTo>
                    <a:pt x="5681" y="72227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5" name="object 1285"/>
            <p:cNvSpPr/>
            <p:nvPr/>
          </p:nvSpPr>
          <p:spPr>
            <a:xfrm>
              <a:off x="1003644" y="4677426"/>
              <a:ext cx="0" cy="716915"/>
            </a:xfrm>
            <a:custGeom>
              <a:avLst/>
              <a:gdLst/>
              <a:ahLst/>
              <a:cxnLst/>
              <a:rect l="l" t="t" r="r" b="b"/>
              <a:pathLst>
                <a:path h="716914">
                  <a:moveTo>
                    <a:pt x="0" y="0"/>
                  </a:moveTo>
                  <a:lnTo>
                    <a:pt x="0" y="71656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6" name="object 1286"/>
            <p:cNvSpPr/>
            <p:nvPr/>
          </p:nvSpPr>
          <p:spPr>
            <a:xfrm>
              <a:off x="1000803" y="4674562"/>
              <a:ext cx="6350" cy="722630"/>
            </a:xfrm>
            <a:custGeom>
              <a:avLst/>
              <a:gdLst/>
              <a:ahLst/>
              <a:cxnLst/>
              <a:rect l="l" t="t" r="r" b="b"/>
              <a:pathLst>
                <a:path w="6350" h="722629">
                  <a:moveTo>
                    <a:pt x="5965" y="0"/>
                  </a:moveTo>
                  <a:lnTo>
                    <a:pt x="0" y="0"/>
                  </a:lnTo>
                  <a:lnTo>
                    <a:pt x="0" y="722272"/>
                  </a:lnTo>
                  <a:lnTo>
                    <a:pt x="5965" y="722272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7" name="object 1287"/>
            <p:cNvSpPr/>
            <p:nvPr/>
          </p:nvSpPr>
          <p:spPr>
            <a:xfrm>
              <a:off x="1094833" y="4677426"/>
              <a:ext cx="0" cy="716915"/>
            </a:xfrm>
            <a:custGeom>
              <a:avLst/>
              <a:gdLst/>
              <a:ahLst/>
              <a:cxnLst/>
              <a:rect l="l" t="t" r="r" b="b"/>
              <a:pathLst>
                <a:path h="716914">
                  <a:moveTo>
                    <a:pt x="0" y="0"/>
                  </a:moveTo>
                  <a:lnTo>
                    <a:pt x="0" y="716567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8" name="object 1288"/>
            <p:cNvSpPr/>
            <p:nvPr/>
          </p:nvSpPr>
          <p:spPr>
            <a:xfrm>
              <a:off x="1091992" y="4674562"/>
              <a:ext cx="5715" cy="722630"/>
            </a:xfrm>
            <a:custGeom>
              <a:avLst/>
              <a:gdLst/>
              <a:ahLst/>
              <a:cxnLst/>
              <a:rect l="l" t="t" r="r" b="b"/>
              <a:pathLst>
                <a:path w="5715" h="722629">
                  <a:moveTo>
                    <a:pt x="5681" y="0"/>
                  </a:moveTo>
                  <a:lnTo>
                    <a:pt x="0" y="0"/>
                  </a:lnTo>
                  <a:lnTo>
                    <a:pt x="0" y="722272"/>
                  </a:lnTo>
                  <a:lnTo>
                    <a:pt x="5681" y="72227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9" name="object 1289"/>
            <p:cNvSpPr/>
            <p:nvPr/>
          </p:nvSpPr>
          <p:spPr>
            <a:xfrm>
              <a:off x="1367774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0" name="object 1290"/>
            <p:cNvSpPr/>
            <p:nvPr/>
          </p:nvSpPr>
          <p:spPr>
            <a:xfrm>
              <a:off x="1364933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5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1" name="object 1291"/>
            <p:cNvSpPr/>
            <p:nvPr/>
          </p:nvSpPr>
          <p:spPr>
            <a:xfrm>
              <a:off x="1458793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2" name="object 1292"/>
            <p:cNvSpPr/>
            <p:nvPr/>
          </p:nvSpPr>
          <p:spPr>
            <a:xfrm>
              <a:off x="1455952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5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3" name="object 1293"/>
            <p:cNvSpPr/>
            <p:nvPr/>
          </p:nvSpPr>
          <p:spPr>
            <a:xfrm>
              <a:off x="1549697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4" name="object 1294"/>
            <p:cNvSpPr/>
            <p:nvPr/>
          </p:nvSpPr>
          <p:spPr>
            <a:xfrm>
              <a:off x="1546856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5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5" name="object 1295"/>
            <p:cNvSpPr/>
            <p:nvPr/>
          </p:nvSpPr>
          <p:spPr>
            <a:xfrm>
              <a:off x="1640829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6" name="object 1296"/>
            <p:cNvSpPr/>
            <p:nvPr/>
          </p:nvSpPr>
          <p:spPr>
            <a:xfrm>
              <a:off x="1637988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7" name="object 1297"/>
            <p:cNvSpPr/>
            <p:nvPr/>
          </p:nvSpPr>
          <p:spPr>
            <a:xfrm>
              <a:off x="1731734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8" name="object 1298"/>
            <p:cNvSpPr/>
            <p:nvPr/>
          </p:nvSpPr>
          <p:spPr>
            <a:xfrm>
              <a:off x="1728893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9" name="object 1299"/>
            <p:cNvSpPr/>
            <p:nvPr/>
          </p:nvSpPr>
          <p:spPr>
            <a:xfrm>
              <a:off x="1822639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0" name="object 1300"/>
            <p:cNvSpPr/>
            <p:nvPr/>
          </p:nvSpPr>
          <p:spPr>
            <a:xfrm>
              <a:off x="1819798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1" name="object 1301"/>
            <p:cNvSpPr/>
            <p:nvPr/>
          </p:nvSpPr>
          <p:spPr>
            <a:xfrm>
              <a:off x="1913884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2" name="object 1302"/>
            <p:cNvSpPr/>
            <p:nvPr/>
          </p:nvSpPr>
          <p:spPr>
            <a:xfrm>
              <a:off x="1911043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3" name="object 1303"/>
            <p:cNvSpPr/>
            <p:nvPr/>
          </p:nvSpPr>
          <p:spPr>
            <a:xfrm>
              <a:off x="2004789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4" name="object 1304"/>
            <p:cNvSpPr/>
            <p:nvPr/>
          </p:nvSpPr>
          <p:spPr>
            <a:xfrm>
              <a:off x="2001948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5" name="object 1305"/>
            <p:cNvSpPr/>
            <p:nvPr/>
          </p:nvSpPr>
          <p:spPr>
            <a:xfrm>
              <a:off x="2095693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6" name="object 1306"/>
            <p:cNvSpPr/>
            <p:nvPr/>
          </p:nvSpPr>
          <p:spPr>
            <a:xfrm>
              <a:off x="2092853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7" name="object 1307"/>
            <p:cNvSpPr/>
            <p:nvPr/>
          </p:nvSpPr>
          <p:spPr>
            <a:xfrm>
              <a:off x="2186826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8" name="object 1308"/>
            <p:cNvSpPr/>
            <p:nvPr/>
          </p:nvSpPr>
          <p:spPr>
            <a:xfrm>
              <a:off x="2183985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9" name="object 1309"/>
            <p:cNvSpPr/>
            <p:nvPr/>
          </p:nvSpPr>
          <p:spPr>
            <a:xfrm>
              <a:off x="2277730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0" name="object 1310"/>
            <p:cNvSpPr/>
            <p:nvPr/>
          </p:nvSpPr>
          <p:spPr>
            <a:xfrm>
              <a:off x="2274890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1" name="object 1311"/>
            <p:cNvSpPr/>
            <p:nvPr/>
          </p:nvSpPr>
          <p:spPr>
            <a:xfrm>
              <a:off x="2368635" y="4677426"/>
              <a:ext cx="0" cy="597535"/>
            </a:xfrm>
            <a:custGeom>
              <a:avLst/>
              <a:gdLst/>
              <a:ahLst/>
              <a:cxnLst/>
              <a:rect l="l" t="t" r="r" b="b"/>
              <a:pathLst>
                <a:path h="597535">
                  <a:moveTo>
                    <a:pt x="0" y="0"/>
                  </a:moveTo>
                  <a:lnTo>
                    <a:pt x="0" y="597230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2" name="object 1312"/>
            <p:cNvSpPr/>
            <p:nvPr/>
          </p:nvSpPr>
          <p:spPr>
            <a:xfrm>
              <a:off x="2365794" y="4674562"/>
              <a:ext cx="5715" cy="603250"/>
            </a:xfrm>
            <a:custGeom>
              <a:avLst/>
              <a:gdLst/>
              <a:ahLst/>
              <a:cxnLst/>
              <a:rect l="l" t="t" r="r" b="b"/>
              <a:pathLst>
                <a:path w="5714" h="603250">
                  <a:moveTo>
                    <a:pt x="5681" y="0"/>
                  </a:moveTo>
                  <a:lnTo>
                    <a:pt x="0" y="0"/>
                  </a:lnTo>
                  <a:lnTo>
                    <a:pt x="0" y="602935"/>
                  </a:lnTo>
                  <a:lnTo>
                    <a:pt x="5681" y="602935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3" name="object 1313"/>
            <p:cNvSpPr/>
            <p:nvPr/>
          </p:nvSpPr>
          <p:spPr>
            <a:xfrm>
              <a:off x="2641690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4" name="object 1314"/>
            <p:cNvSpPr/>
            <p:nvPr/>
          </p:nvSpPr>
          <p:spPr>
            <a:xfrm>
              <a:off x="2638849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5" name="object 1315"/>
            <p:cNvSpPr/>
            <p:nvPr/>
          </p:nvSpPr>
          <p:spPr>
            <a:xfrm>
              <a:off x="2732595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6" name="object 1316"/>
            <p:cNvSpPr/>
            <p:nvPr/>
          </p:nvSpPr>
          <p:spPr>
            <a:xfrm>
              <a:off x="2729754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7" name="object 1317"/>
            <p:cNvSpPr/>
            <p:nvPr/>
          </p:nvSpPr>
          <p:spPr>
            <a:xfrm>
              <a:off x="2823727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8" name="object 1318"/>
            <p:cNvSpPr/>
            <p:nvPr/>
          </p:nvSpPr>
          <p:spPr>
            <a:xfrm>
              <a:off x="2820886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9" name="object 1319"/>
            <p:cNvSpPr/>
            <p:nvPr/>
          </p:nvSpPr>
          <p:spPr>
            <a:xfrm>
              <a:off x="2914631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0" name="object 1320"/>
            <p:cNvSpPr/>
            <p:nvPr/>
          </p:nvSpPr>
          <p:spPr>
            <a:xfrm>
              <a:off x="2911790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1" name="object 1321"/>
            <p:cNvSpPr/>
            <p:nvPr/>
          </p:nvSpPr>
          <p:spPr>
            <a:xfrm>
              <a:off x="3005536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2" name="object 1322"/>
            <p:cNvSpPr/>
            <p:nvPr/>
          </p:nvSpPr>
          <p:spPr>
            <a:xfrm>
              <a:off x="3002695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3" name="object 1323"/>
            <p:cNvSpPr/>
            <p:nvPr/>
          </p:nvSpPr>
          <p:spPr>
            <a:xfrm>
              <a:off x="3096668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4" name="object 1324"/>
            <p:cNvSpPr/>
            <p:nvPr/>
          </p:nvSpPr>
          <p:spPr>
            <a:xfrm>
              <a:off x="3093827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5" name="object 1325"/>
            <p:cNvSpPr/>
            <p:nvPr/>
          </p:nvSpPr>
          <p:spPr>
            <a:xfrm>
              <a:off x="3369723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6" name="object 1326"/>
            <p:cNvSpPr/>
            <p:nvPr/>
          </p:nvSpPr>
          <p:spPr>
            <a:xfrm>
              <a:off x="3366882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7" name="object 1327"/>
            <p:cNvSpPr/>
            <p:nvPr/>
          </p:nvSpPr>
          <p:spPr>
            <a:xfrm>
              <a:off x="3460627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8" name="object 1328"/>
            <p:cNvSpPr/>
            <p:nvPr/>
          </p:nvSpPr>
          <p:spPr>
            <a:xfrm>
              <a:off x="3457787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9" name="object 1329"/>
            <p:cNvSpPr/>
            <p:nvPr/>
          </p:nvSpPr>
          <p:spPr>
            <a:xfrm>
              <a:off x="3551532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0" name="object 1330"/>
            <p:cNvSpPr/>
            <p:nvPr/>
          </p:nvSpPr>
          <p:spPr>
            <a:xfrm>
              <a:off x="3548691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1" name="object 1331"/>
            <p:cNvSpPr/>
            <p:nvPr/>
          </p:nvSpPr>
          <p:spPr>
            <a:xfrm>
              <a:off x="3642778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2" name="object 1332"/>
            <p:cNvSpPr/>
            <p:nvPr/>
          </p:nvSpPr>
          <p:spPr>
            <a:xfrm>
              <a:off x="3639937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3" name="object 1333"/>
            <p:cNvSpPr/>
            <p:nvPr/>
          </p:nvSpPr>
          <p:spPr>
            <a:xfrm>
              <a:off x="3733682" y="4677426"/>
              <a:ext cx="0" cy="196215"/>
            </a:xfrm>
            <a:custGeom>
              <a:avLst/>
              <a:gdLst/>
              <a:ahLst/>
              <a:cxnLst/>
              <a:rect l="l" t="t" r="r" b="b"/>
              <a:pathLst>
                <a:path h="196214">
                  <a:moveTo>
                    <a:pt x="0" y="0"/>
                  </a:moveTo>
                  <a:lnTo>
                    <a:pt x="0" y="19619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4" name="object 1334"/>
            <p:cNvSpPr/>
            <p:nvPr/>
          </p:nvSpPr>
          <p:spPr>
            <a:xfrm>
              <a:off x="3730842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5" name="object 1335"/>
            <p:cNvSpPr/>
            <p:nvPr/>
          </p:nvSpPr>
          <p:spPr>
            <a:xfrm>
              <a:off x="3824587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6" name="object 1336"/>
            <p:cNvSpPr/>
            <p:nvPr/>
          </p:nvSpPr>
          <p:spPr>
            <a:xfrm>
              <a:off x="3821746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7" name="object 1337"/>
            <p:cNvSpPr/>
            <p:nvPr/>
          </p:nvSpPr>
          <p:spPr>
            <a:xfrm>
              <a:off x="3915719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8" name="object 1338"/>
            <p:cNvSpPr/>
            <p:nvPr/>
          </p:nvSpPr>
          <p:spPr>
            <a:xfrm>
              <a:off x="3912878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9" name="object 1339"/>
            <p:cNvSpPr/>
            <p:nvPr/>
          </p:nvSpPr>
          <p:spPr>
            <a:xfrm>
              <a:off x="4006624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0" name="object 1340"/>
            <p:cNvSpPr/>
            <p:nvPr/>
          </p:nvSpPr>
          <p:spPr>
            <a:xfrm>
              <a:off x="4003783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1" name="object 1341"/>
            <p:cNvSpPr/>
            <p:nvPr/>
          </p:nvSpPr>
          <p:spPr>
            <a:xfrm>
              <a:off x="4097528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2" name="object 1342"/>
            <p:cNvSpPr/>
            <p:nvPr/>
          </p:nvSpPr>
          <p:spPr>
            <a:xfrm>
              <a:off x="4094688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3" name="object 1343"/>
            <p:cNvSpPr/>
            <p:nvPr/>
          </p:nvSpPr>
          <p:spPr>
            <a:xfrm>
              <a:off x="4188433" y="4802446"/>
              <a:ext cx="0" cy="71755"/>
            </a:xfrm>
            <a:custGeom>
              <a:avLst/>
              <a:gdLst/>
              <a:ahLst/>
              <a:cxnLst/>
              <a:rect l="l" t="t" r="r" b="b"/>
              <a:pathLst>
                <a:path h="71754">
                  <a:moveTo>
                    <a:pt x="0" y="0"/>
                  </a:moveTo>
                  <a:lnTo>
                    <a:pt x="0" y="71178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4" name="object 1344"/>
            <p:cNvSpPr/>
            <p:nvPr/>
          </p:nvSpPr>
          <p:spPr>
            <a:xfrm>
              <a:off x="4185592" y="4799581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3"/>
                  </a:moveTo>
                  <a:lnTo>
                    <a:pt x="5681" y="74043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3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5" name="object 1345"/>
            <p:cNvSpPr/>
            <p:nvPr/>
          </p:nvSpPr>
          <p:spPr>
            <a:xfrm>
              <a:off x="639741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6" name="object 1346"/>
            <p:cNvSpPr/>
            <p:nvPr/>
          </p:nvSpPr>
          <p:spPr>
            <a:xfrm>
              <a:off x="636900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5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7" name="object 1347"/>
            <p:cNvSpPr/>
            <p:nvPr/>
          </p:nvSpPr>
          <p:spPr>
            <a:xfrm>
              <a:off x="730930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8" name="object 1348"/>
            <p:cNvSpPr/>
            <p:nvPr/>
          </p:nvSpPr>
          <p:spPr>
            <a:xfrm>
              <a:off x="728089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5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9" name="object 1349"/>
            <p:cNvSpPr/>
            <p:nvPr/>
          </p:nvSpPr>
          <p:spPr>
            <a:xfrm>
              <a:off x="821835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0" name="object 1350"/>
            <p:cNvSpPr/>
            <p:nvPr/>
          </p:nvSpPr>
          <p:spPr>
            <a:xfrm>
              <a:off x="818994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5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1" name="object 1351"/>
            <p:cNvSpPr/>
            <p:nvPr/>
          </p:nvSpPr>
          <p:spPr>
            <a:xfrm>
              <a:off x="912739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2" name="object 1352"/>
            <p:cNvSpPr/>
            <p:nvPr/>
          </p:nvSpPr>
          <p:spPr>
            <a:xfrm>
              <a:off x="909899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5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3" name="object 1353"/>
            <p:cNvSpPr/>
            <p:nvPr/>
          </p:nvSpPr>
          <p:spPr>
            <a:xfrm>
              <a:off x="1003644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4" name="object 1354"/>
            <p:cNvSpPr/>
            <p:nvPr/>
          </p:nvSpPr>
          <p:spPr>
            <a:xfrm>
              <a:off x="1000803" y="5516171"/>
              <a:ext cx="6350" cy="239395"/>
            </a:xfrm>
            <a:custGeom>
              <a:avLst/>
              <a:gdLst/>
              <a:ahLst/>
              <a:cxnLst/>
              <a:rect l="l" t="t" r="r" b="b"/>
              <a:pathLst>
                <a:path w="6350" h="239395">
                  <a:moveTo>
                    <a:pt x="5965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965" y="238957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5" name="object 1355"/>
            <p:cNvSpPr/>
            <p:nvPr/>
          </p:nvSpPr>
          <p:spPr>
            <a:xfrm>
              <a:off x="2840" y="5871625"/>
              <a:ext cx="1268730" cy="0"/>
            </a:xfrm>
            <a:custGeom>
              <a:avLst/>
              <a:gdLst/>
              <a:ahLst/>
              <a:cxnLst/>
              <a:rect l="l" t="t" r="r" b="b"/>
              <a:pathLst>
                <a:path w="1268730">
                  <a:moveTo>
                    <a:pt x="0" y="0"/>
                  </a:moveTo>
                  <a:lnTo>
                    <a:pt x="1268120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6" name="object 1356"/>
            <p:cNvSpPr/>
            <p:nvPr/>
          </p:nvSpPr>
          <p:spPr>
            <a:xfrm>
              <a:off x="0" y="5868784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4">
                  <a:moveTo>
                    <a:pt x="1273802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273802" y="5682"/>
                  </a:lnTo>
                  <a:lnTo>
                    <a:pt x="127380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7" name="object 1357"/>
            <p:cNvSpPr/>
            <p:nvPr/>
          </p:nvSpPr>
          <p:spPr>
            <a:xfrm>
              <a:off x="1276642" y="5399676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6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8" name="object 1358"/>
            <p:cNvSpPr/>
            <p:nvPr/>
          </p:nvSpPr>
          <p:spPr>
            <a:xfrm>
              <a:off x="1273801" y="5396834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5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9" name="object 1359"/>
            <p:cNvSpPr/>
            <p:nvPr/>
          </p:nvSpPr>
          <p:spPr>
            <a:xfrm>
              <a:off x="1276642" y="5871625"/>
              <a:ext cx="1183640" cy="0"/>
            </a:xfrm>
            <a:custGeom>
              <a:avLst/>
              <a:gdLst/>
              <a:ahLst/>
              <a:cxnLst/>
              <a:rect l="l" t="t" r="r" b="b"/>
              <a:pathLst>
                <a:path w="1183639">
                  <a:moveTo>
                    <a:pt x="0" y="0"/>
                  </a:moveTo>
                  <a:lnTo>
                    <a:pt x="1183238" y="0"/>
                  </a:lnTo>
                </a:path>
              </a:pathLst>
            </a:custGeom>
            <a:ln w="56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0" name="object 1360"/>
            <p:cNvSpPr/>
            <p:nvPr/>
          </p:nvSpPr>
          <p:spPr>
            <a:xfrm>
              <a:off x="1273801" y="5868784"/>
              <a:ext cx="1189355" cy="5715"/>
            </a:xfrm>
            <a:custGeom>
              <a:avLst/>
              <a:gdLst/>
              <a:ahLst/>
              <a:cxnLst/>
              <a:rect l="l" t="t" r="r" b="b"/>
              <a:pathLst>
                <a:path w="1189355" h="5714">
                  <a:moveTo>
                    <a:pt x="1188919" y="0"/>
                  </a:moveTo>
                  <a:lnTo>
                    <a:pt x="0" y="0"/>
                  </a:lnTo>
                  <a:lnTo>
                    <a:pt x="0" y="5682"/>
                  </a:lnTo>
                  <a:lnTo>
                    <a:pt x="1188919" y="5682"/>
                  </a:lnTo>
                  <a:lnTo>
                    <a:pt x="118891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1" name="object 1361"/>
            <p:cNvSpPr/>
            <p:nvPr/>
          </p:nvSpPr>
          <p:spPr>
            <a:xfrm>
              <a:off x="2459881" y="5399676"/>
              <a:ext cx="0" cy="466725"/>
            </a:xfrm>
            <a:custGeom>
              <a:avLst/>
              <a:gdLst/>
              <a:ahLst/>
              <a:cxnLst/>
              <a:rect l="l" t="t" r="r" b="b"/>
              <a:pathLst>
                <a:path h="466725">
                  <a:moveTo>
                    <a:pt x="0" y="0"/>
                  </a:moveTo>
                  <a:lnTo>
                    <a:pt x="0" y="466266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2" name="object 1362"/>
            <p:cNvSpPr/>
            <p:nvPr/>
          </p:nvSpPr>
          <p:spPr>
            <a:xfrm>
              <a:off x="2457040" y="5396834"/>
              <a:ext cx="5715" cy="472440"/>
            </a:xfrm>
            <a:custGeom>
              <a:avLst/>
              <a:gdLst/>
              <a:ahLst/>
              <a:cxnLst/>
              <a:rect l="l" t="t" r="r" b="b"/>
              <a:pathLst>
                <a:path w="5714" h="472439">
                  <a:moveTo>
                    <a:pt x="5681" y="0"/>
                  </a:moveTo>
                  <a:lnTo>
                    <a:pt x="0" y="0"/>
                  </a:lnTo>
                  <a:lnTo>
                    <a:pt x="0" y="471949"/>
                  </a:lnTo>
                  <a:lnTo>
                    <a:pt x="5681" y="47194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3" name="object 1363"/>
            <p:cNvSpPr/>
            <p:nvPr/>
          </p:nvSpPr>
          <p:spPr>
            <a:xfrm>
              <a:off x="2465562" y="5871625"/>
              <a:ext cx="62230" cy="0"/>
            </a:xfrm>
            <a:custGeom>
              <a:avLst/>
              <a:gdLst/>
              <a:ahLst/>
              <a:cxnLst/>
              <a:rect l="l" t="t" r="r" b="b"/>
              <a:pathLst>
                <a:path w="62230">
                  <a:moveTo>
                    <a:pt x="0" y="0"/>
                  </a:moveTo>
                  <a:lnTo>
                    <a:pt x="61737" y="0"/>
                  </a:lnTo>
                </a:path>
              </a:pathLst>
            </a:custGeom>
            <a:ln w="5682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4" name="object 1364"/>
            <p:cNvSpPr/>
            <p:nvPr/>
          </p:nvSpPr>
          <p:spPr>
            <a:xfrm>
              <a:off x="2462721" y="5868784"/>
              <a:ext cx="64769" cy="5715"/>
            </a:xfrm>
            <a:custGeom>
              <a:avLst/>
              <a:gdLst/>
              <a:ahLst/>
              <a:cxnLst/>
              <a:rect l="l" t="t" r="r" b="b"/>
              <a:pathLst>
                <a:path w="64769" h="5714">
                  <a:moveTo>
                    <a:pt x="0" y="5682"/>
                  </a:moveTo>
                  <a:lnTo>
                    <a:pt x="64578" y="5682"/>
                  </a:lnTo>
                  <a:lnTo>
                    <a:pt x="64578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5" name="object 1365"/>
            <p:cNvSpPr/>
            <p:nvPr/>
          </p:nvSpPr>
          <p:spPr>
            <a:xfrm>
              <a:off x="93745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6" name="object 1366"/>
            <p:cNvSpPr/>
            <p:nvPr/>
          </p:nvSpPr>
          <p:spPr>
            <a:xfrm>
              <a:off x="90904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5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7" name="object 1367"/>
            <p:cNvSpPr/>
            <p:nvPr/>
          </p:nvSpPr>
          <p:spPr>
            <a:xfrm>
              <a:off x="184934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8" name="object 1368"/>
            <p:cNvSpPr/>
            <p:nvPr/>
          </p:nvSpPr>
          <p:spPr>
            <a:xfrm>
              <a:off x="182093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4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9" name="object 1369"/>
            <p:cNvSpPr/>
            <p:nvPr/>
          </p:nvSpPr>
          <p:spPr>
            <a:xfrm>
              <a:off x="275838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0" name="object 1370"/>
            <p:cNvSpPr/>
            <p:nvPr/>
          </p:nvSpPr>
          <p:spPr>
            <a:xfrm>
              <a:off x="272998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4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1" name="object 1371"/>
            <p:cNvSpPr/>
            <p:nvPr/>
          </p:nvSpPr>
          <p:spPr>
            <a:xfrm>
              <a:off x="366743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2" name="object 1372"/>
            <p:cNvSpPr/>
            <p:nvPr/>
          </p:nvSpPr>
          <p:spPr>
            <a:xfrm>
              <a:off x="363902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4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3" name="object 1373"/>
            <p:cNvSpPr/>
            <p:nvPr/>
          </p:nvSpPr>
          <p:spPr>
            <a:xfrm>
              <a:off x="457932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4" name="object 1374"/>
            <p:cNvSpPr/>
            <p:nvPr/>
          </p:nvSpPr>
          <p:spPr>
            <a:xfrm>
              <a:off x="455091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5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5" name="object 1375"/>
            <p:cNvSpPr/>
            <p:nvPr/>
          </p:nvSpPr>
          <p:spPr>
            <a:xfrm>
              <a:off x="548837" y="5519013"/>
              <a:ext cx="0" cy="113664"/>
            </a:xfrm>
            <a:custGeom>
              <a:avLst/>
              <a:gdLst/>
              <a:ahLst/>
              <a:cxnLst/>
              <a:rect l="l" t="t" r="r" b="b"/>
              <a:pathLst>
                <a:path h="113664">
                  <a:moveTo>
                    <a:pt x="0" y="0"/>
                  </a:moveTo>
                  <a:lnTo>
                    <a:pt x="0" y="113654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6" name="object 1376"/>
            <p:cNvSpPr/>
            <p:nvPr/>
          </p:nvSpPr>
          <p:spPr>
            <a:xfrm>
              <a:off x="545996" y="5516171"/>
              <a:ext cx="5715" cy="120014"/>
            </a:xfrm>
            <a:custGeom>
              <a:avLst/>
              <a:gdLst/>
              <a:ahLst/>
              <a:cxnLst/>
              <a:rect l="l" t="t" r="r" b="b"/>
              <a:pathLst>
                <a:path w="5715" h="120014">
                  <a:moveTo>
                    <a:pt x="5681" y="0"/>
                  </a:moveTo>
                  <a:lnTo>
                    <a:pt x="0" y="0"/>
                  </a:lnTo>
                  <a:lnTo>
                    <a:pt x="0" y="119621"/>
                  </a:lnTo>
                  <a:lnTo>
                    <a:pt x="5681" y="1196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7" name="object 1377"/>
            <p:cNvSpPr/>
            <p:nvPr/>
          </p:nvSpPr>
          <p:spPr>
            <a:xfrm>
              <a:off x="1367774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8" name="object 1378"/>
            <p:cNvSpPr/>
            <p:nvPr/>
          </p:nvSpPr>
          <p:spPr>
            <a:xfrm>
              <a:off x="1364933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5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9" name="object 1379"/>
            <p:cNvSpPr/>
            <p:nvPr/>
          </p:nvSpPr>
          <p:spPr>
            <a:xfrm>
              <a:off x="1458793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0" name="object 1380"/>
            <p:cNvSpPr/>
            <p:nvPr/>
          </p:nvSpPr>
          <p:spPr>
            <a:xfrm>
              <a:off x="1455952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5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1" name="object 1381"/>
            <p:cNvSpPr/>
            <p:nvPr/>
          </p:nvSpPr>
          <p:spPr>
            <a:xfrm>
              <a:off x="1549697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2" name="object 1382"/>
            <p:cNvSpPr/>
            <p:nvPr/>
          </p:nvSpPr>
          <p:spPr>
            <a:xfrm>
              <a:off x="1546856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5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3" name="object 1383"/>
            <p:cNvSpPr/>
            <p:nvPr/>
          </p:nvSpPr>
          <p:spPr>
            <a:xfrm>
              <a:off x="1640829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4" name="object 1384"/>
            <p:cNvSpPr/>
            <p:nvPr/>
          </p:nvSpPr>
          <p:spPr>
            <a:xfrm>
              <a:off x="1637988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5" name="object 1385"/>
            <p:cNvSpPr/>
            <p:nvPr/>
          </p:nvSpPr>
          <p:spPr>
            <a:xfrm>
              <a:off x="1731734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6" name="object 1386"/>
            <p:cNvSpPr/>
            <p:nvPr/>
          </p:nvSpPr>
          <p:spPr>
            <a:xfrm>
              <a:off x="1728893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7" name="object 1387"/>
            <p:cNvSpPr/>
            <p:nvPr/>
          </p:nvSpPr>
          <p:spPr>
            <a:xfrm>
              <a:off x="1822639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8" name="object 1388"/>
            <p:cNvSpPr/>
            <p:nvPr/>
          </p:nvSpPr>
          <p:spPr>
            <a:xfrm>
              <a:off x="1819798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9" name="object 1389"/>
            <p:cNvSpPr/>
            <p:nvPr/>
          </p:nvSpPr>
          <p:spPr>
            <a:xfrm>
              <a:off x="1913884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0" name="object 1390"/>
            <p:cNvSpPr/>
            <p:nvPr/>
          </p:nvSpPr>
          <p:spPr>
            <a:xfrm>
              <a:off x="1911043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1" name="object 1391"/>
            <p:cNvSpPr/>
            <p:nvPr/>
          </p:nvSpPr>
          <p:spPr>
            <a:xfrm>
              <a:off x="2004789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2" name="object 1392"/>
            <p:cNvSpPr/>
            <p:nvPr/>
          </p:nvSpPr>
          <p:spPr>
            <a:xfrm>
              <a:off x="2001948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3" name="object 1393"/>
            <p:cNvSpPr/>
            <p:nvPr/>
          </p:nvSpPr>
          <p:spPr>
            <a:xfrm>
              <a:off x="2095693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4" name="object 1394"/>
            <p:cNvSpPr/>
            <p:nvPr/>
          </p:nvSpPr>
          <p:spPr>
            <a:xfrm>
              <a:off x="2092853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5" name="object 1395"/>
            <p:cNvSpPr/>
            <p:nvPr/>
          </p:nvSpPr>
          <p:spPr>
            <a:xfrm>
              <a:off x="2186826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6" name="object 1396"/>
            <p:cNvSpPr/>
            <p:nvPr/>
          </p:nvSpPr>
          <p:spPr>
            <a:xfrm>
              <a:off x="2183985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7" name="object 1397"/>
            <p:cNvSpPr/>
            <p:nvPr/>
          </p:nvSpPr>
          <p:spPr>
            <a:xfrm>
              <a:off x="2277730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8" name="object 1398"/>
            <p:cNvSpPr/>
            <p:nvPr/>
          </p:nvSpPr>
          <p:spPr>
            <a:xfrm>
              <a:off x="2274890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9" name="object 1399"/>
            <p:cNvSpPr/>
            <p:nvPr/>
          </p:nvSpPr>
          <p:spPr>
            <a:xfrm>
              <a:off x="2368635" y="5519013"/>
              <a:ext cx="0" cy="233679"/>
            </a:xfrm>
            <a:custGeom>
              <a:avLst/>
              <a:gdLst/>
              <a:ahLst/>
              <a:cxnLst/>
              <a:rect l="l" t="t" r="r" b="b"/>
              <a:pathLst>
                <a:path h="233679">
                  <a:moveTo>
                    <a:pt x="0" y="0"/>
                  </a:moveTo>
                  <a:lnTo>
                    <a:pt x="0" y="233275"/>
                  </a:lnTo>
                </a:path>
              </a:pathLst>
            </a:custGeom>
            <a:ln w="568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0" name="object 1400"/>
            <p:cNvSpPr/>
            <p:nvPr/>
          </p:nvSpPr>
          <p:spPr>
            <a:xfrm>
              <a:off x="2365794" y="5516171"/>
              <a:ext cx="5715" cy="239395"/>
            </a:xfrm>
            <a:custGeom>
              <a:avLst/>
              <a:gdLst/>
              <a:ahLst/>
              <a:cxnLst/>
              <a:rect l="l" t="t" r="r" b="b"/>
              <a:pathLst>
                <a:path w="5714" h="239395">
                  <a:moveTo>
                    <a:pt x="5681" y="0"/>
                  </a:moveTo>
                  <a:lnTo>
                    <a:pt x="0" y="0"/>
                  </a:lnTo>
                  <a:lnTo>
                    <a:pt x="0" y="238957"/>
                  </a:lnTo>
                  <a:lnTo>
                    <a:pt x="5681" y="238957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1" name="object 1401"/>
            <p:cNvSpPr/>
            <p:nvPr/>
          </p:nvSpPr>
          <p:spPr>
            <a:xfrm>
              <a:off x="90904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5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2" name="object 1402"/>
            <p:cNvSpPr/>
            <p:nvPr/>
          </p:nvSpPr>
          <p:spPr>
            <a:xfrm>
              <a:off x="90904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5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3" name="object 1403"/>
            <p:cNvSpPr/>
            <p:nvPr/>
          </p:nvSpPr>
          <p:spPr>
            <a:xfrm>
              <a:off x="182093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4" name="object 1404"/>
            <p:cNvSpPr/>
            <p:nvPr/>
          </p:nvSpPr>
          <p:spPr>
            <a:xfrm>
              <a:off x="182093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5" name="object 1405"/>
            <p:cNvSpPr/>
            <p:nvPr/>
          </p:nvSpPr>
          <p:spPr>
            <a:xfrm>
              <a:off x="272998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6" name="object 1406"/>
            <p:cNvSpPr/>
            <p:nvPr/>
          </p:nvSpPr>
          <p:spPr>
            <a:xfrm>
              <a:off x="272998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7" name="object 1407"/>
            <p:cNvSpPr/>
            <p:nvPr/>
          </p:nvSpPr>
          <p:spPr>
            <a:xfrm>
              <a:off x="363902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8" name="object 1408"/>
            <p:cNvSpPr/>
            <p:nvPr/>
          </p:nvSpPr>
          <p:spPr>
            <a:xfrm>
              <a:off x="363902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9" name="object 1409"/>
            <p:cNvSpPr/>
            <p:nvPr/>
          </p:nvSpPr>
          <p:spPr>
            <a:xfrm>
              <a:off x="455091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5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0" name="object 1410"/>
            <p:cNvSpPr/>
            <p:nvPr/>
          </p:nvSpPr>
          <p:spPr>
            <a:xfrm>
              <a:off x="455091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5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1" name="object 1411"/>
            <p:cNvSpPr/>
            <p:nvPr/>
          </p:nvSpPr>
          <p:spPr>
            <a:xfrm>
              <a:off x="545996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5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2" name="object 1412"/>
            <p:cNvSpPr/>
            <p:nvPr/>
          </p:nvSpPr>
          <p:spPr>
            <a:xfrm>
              <a:off x="545996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5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3" name="object 1413"/>
            <p:cNvSpPr/>
            <p:nvPr/>
          </p:nvSpPr>
          <p:spPr>
            <a:xfrm>
              <a:off x="636900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5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4" name="object 1414"/>
            <p:cNvSpPr/>
            <p:nvPr/>
          </p:nvSpPr>
          <p:spPr>
            <a:xfrm>
              <a:off x="636900" y="5874465"/>
              <a:ext cx="5715" cy="147320"/>
            </a:xfrm>
            <a:custGeom>
              <a:avLst/>
              <a:gdLst/>
              <a:ahLst/>
              <a:cxnLst/>
              <a:rect l="l" t="t" r="r" b="b"/>
              <a:pathLst>
                <a:path w="5715" h="147320">
                  <a:moveTo>
                    <a:pt x="5681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681" y="1469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5" name="object 1415"/>
            <p:cNvSpPr/>
            <p:nvPr/>
          </p:nvSpPr>
          <p:spPr>
            <a:xfrm>
              <a:off x="728089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5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6" name="object 1416"/>
            <p:cNvSpPr/>
            <p:nvPr/>
          </p:nvSpPr>
          <p:spPr>
            <a:xfrm>
              <a:off x="728089" y="5874465"/>
              <a:ext cx="5715" cy="147320"/>
            </a:xfrm>
            <a:custGeom>
              <a:avLst/>
              <a:gdLst/>
              <a:ahLst/>
              <a:cxnLst/>
              <a:rect l="l" t="t" r="r" b="b"/>
              <a:pathLst>
                <a:path w="5715" h="147320">
                  <a:moveTo>
                    <a:pt x="5681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681" y="1469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7" name="object 1417"/>
            <p:cNvSpPr/>
            <p:nvPr/>
          </p:nvSpPr>
          <p:spPr>
            <a:xfrm>
              <a:off x="818994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5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8" name="object 1418"/>
            <p:cNvSpPr/>
            <p:nvPr/>
          </p:nvSpPr>
          <p:spPr>
            <a:xfrm>
              <a:off x="818994" y="5874465"/>
              <a:ext cx="5715" cy="147320"/>
            </a:xfrm>
            <a:custGeom>
              <a:avLst/>
              <a:gdLst/>
              <a:ahLst/>
              <a:cxnLst/>
              <a:rect l="l" t="t" r="r" b="b"/>
              <a:pathLst>
                <a:path w="5715" h="147320">
                  <a:moveTo>
                    <a:pt x="5681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681" y="1469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9" name="object 1419"/>
            <p:cNvSpPr/>
            <p:nvPr/>
          </p:nvSpPr>
          <p:spPr>
            <a:xfrm>
              <a:off x="909899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5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0" name="object 1420"/>
            <p:cNvSpPr/>
            <p:nvPr/>
          </p:nvSpPr>
          <p:spPr>
            <a:xfrm>
              <a:off x="909899" y="5874465"/>
              <a:ext cx="5715" cy="147320"/>
            </a:xfrm>
            <a:custGeom>
              <a:avLst/>
              <a:gdLst/>
              <a:ahLst/>
              <a:cxnLst/>
              <a:rect l="l" t="t" r="r" b="b"/>
              <a:pathLst>
                <a:path w="5715" h="147320">
                  <a:moveTo>
                    <a:pt x="5681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681" y="1469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1" name="object 1421"/>
            <p:cNvSpPr/>
            <p:nvPr/>
          </p:nvSpPr>
          <p:spPr>
            <a:xfrm>
              <a:off x="1000803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5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2" name="object 1422"/>
            <p:cNvSpPr/>
            <p:nvPr/>
          </p:nvSpPr>
          <p:spPr>
            <a:xfrm>
              <a:off x="1000803" y="5874465"/>
              <a:ext cx="6350" cy="147320"/>
            </a:xfrm>
            <a:custGeom>
              <a:avLst/>
              <a:gdLst/>
              <a:ahLst/>
              <a:cxnLst/>
              <a:rect l="l" t="t" r="r" b="b"/>
              <a:pathLst>
                <a:path w="6350" h="147320">
                  <a:moveTo>
                    <a:pt x="5965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965" y="146921"/>
                  </a:lnTo>
                  <a:lnTo>
                    <a:pt x="596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3" name="object 1423"/>
            <p:cNvSpPr/>
            <p:nvPr/>
          </p:nvSpPr>
          <p:spPr>
            <a:xfrm>
              <a:off x="1091992" y="5519013"/>
              <a:ext cx="5715" cy="502920"/>
            </a:xfrm>
            <a:custGeom>
              <a:avLst/>
              <a:gdLst/>
              <a:ahLst/>
              <a:cxnLst/>
              <a:rect l="l" t="t" r="r" b="b"/>
              <a:pathLst>
                <a:path w="5715" h="502920">
                  <a:moveTo>
                    <a:pt x="5681" y="0"/>
                  </a:moveTo>
                  <a:lnTo>
                    <a:pt x="0" y="0"/>
                  </a:lnTo>
                  <a:lnTo>
                    <a:pt x="0" y="502374"/>
                  </a:lnTo>
                  <a:lnTo>
                    <a:pt x="5681" y="50237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4" name="object 1424"/>
            <p:cNvSpPr/>
            <p:nvPr/>
          </p:nvSpPr>
          <p:spPr>
            <a:xfrm>
              <a:off x="1091992" y="5516170"/>
              <a:ext cx="5715" cy="505459"/>
            </a:xfrm>
            <a:custGeom>
              <a:avLst/>
              <a:gdLst/>
              <a:ahLst/>
              <a:cxnLst/>
              <a:rect l="l" t="t" r="r" b="b"/>
              <a:pathLst>
                <a:path w="5715" h="505460">
                  <a:moveTo>
                    <a:pt x="5681" y="0"/>
                  </a:moveTo>
                  <a:lnTo>
                    <a:pt x="0" y="0"/>
                  </a:lnTo>
                  <a:lnTo>
                    <a:pt x="0" y="505216"/>
                  </a:lnTo>
                  <a:lnTo>
                    <a:pt x="5681" y="50521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5" name="object 1425"/>
            <p:cNvSpPr/>
            <p:nvPr/>
          </p:nvSpPr>
          <p:spPr>
            <a:xfrm>
              <a:off x="1182897" y="4677426"/>
              <a:ext cx="5715" cy="1344295"/>
            </a:xfrm>
            <a:custGeom>
              <a:avLst/>
              <a:gdLst/>
              <a:ahLst/>
              <a:cxnLst/>
              <a:rect l="l" t="t" r="r" b="b"/>
              <a:pathLst>
                <a:path w="5715" h="1344295">
                  <a:moveTo>
                    <a:pt x="5681" y="0"/>
                  </a:moveTo>
                  <a:lnTo>
                    <a:pt x="0" y="0"/>
                  </a:lnTo>
                  <a:lnTo>
                    <a:pt x="0" y="1343961"/>
                  </a:lnTo>
                  <a:lnTo>
                    <a:pt x="5681" y="134396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6" name="object 1426"/>
            <p:cNvSpPr/>
            <p:nvPr/>
          </p:nvSpPr>
          <p:spPr>
            <a:xfrm>
              <a:off x="1182897" y="4674561"/>
              <a:ext cx="5715" cy="1346835"/>
            </a:xfrm>
            <a:custGeom>
              <a:avLst/>
              <a:gdLst/>
              <a:ahLst/>
              <a:cxnLst/>
              <a:rect l="l" t="t" r="r" b="b"/>
              <a:pathLst>
                <a:path w="5715" h="1346835">
                  <a:moveTo>
                    <a:pt x="5681" y="0"/>
                  </a:moveTo>
                  <a:lnTo>
                    <a:pt x="0" y="0"/>
                  </a:lnTo>
                  <a:lnTo>
                    <a:pt x="0" y="1346826"/>
                  </a:lnTo>
                  <a:lnTo>
                    <a:pt x="5681" y="1346826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7" name="object 1427"/>
            <p:cNvSpPr/>
            <p:nvPr/>
          </p:nvSpPr>
          <p:spPr>
            <a:xfrm>
              <a:off x="1273801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5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8" name="object 1428"/>
            <p:cNvSpPr/>
            <p:nvPr/>
          </p:nvSpPr>
          <p:spPr>
            <a:xfrm>
              <a:off x="1273801" y="5874465"/>
              <a:ext cx="5715" cy="147320"/>
            </a:xfrm>
            <a:custGeom>
              <a:avLst/>
              <a:gdLst/>
              <a:ahLst/>
              <a:cxnLst/>
              <a:rect l="l" t="t" r="r" b="b"/>
              <a:pathLst>
                <a:path w="5715" h="147320">
                  <a:moveTo>
                    <a:pt x="5681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681" y="1469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9" name="object 1429"/>
            <p:cNvSpPr/>
            <p:nvPr/>
          </p:nvSpPr>
          <p:spPr>
            <a:xfrm>
              <a:off x="1364933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5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0" name="object 1430"/>
            <p:cNvSpPr/>
            <p:nvPr/>
          </p:nvSpPr>
          <p:spPr>
            <a:xfrm>
              <a:off x="1364933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5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1" name="object 1431"/>
            <p:cNvSpPr/>
            <p:nvPr/>
          </p:nvSpPr>
          <p:spPr>
            <a:xfrm>
              <a:off x="1455952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5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2" name="object 1432"/>
            <p:cNvSpPr/>
            <p:nvPr/>
          </p:nvSpPr>
          <p:spPr>
            <a:xfrm>
              <a:off x="1455952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5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3" name="object 1433"/>
            <p:cNvSpPr/>
            <p:nvPr/>
          </p:nvSpPr>
          <p:spPr>
            <a:xfrm>
              <a:off x="1546856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5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4" name="object 1434"/>
            <p:cNvSpPr/>
            <p:nvPr/>
          </p:nvSpPr>
          <p:spPr>
            <a:xfrm>
              <a:off x="1546856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5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5" name="object 1435"/>
            <p:cNvSpPr/>
            <p:nvPr/>
          </p:nvSpPr>
          <p:spPr>
            <a:xfrm>
              <a:off x="1637988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6" name="object 1436"/>
            <p:cNvSpPr/>
            <p:nvPr/>
          </p:nvSpPr>
          <p:spPr>
            <a:xfrm>
              <a:off x="1637988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7" name="object 1437"/>
            <p:cNvSpPr/>
            <p:nvPr/>
          </p:nvSpPr>
          <p:spPr>
            <a:xfrm>
              <a:off x="1728893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8" name="object 1438"/>
            <p:cNvSpPr/>
            <p:nvPr/>
          </p:nvSpPr>
          <p:spPr>
            <a:xfrm>
              <a:off x="1728893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9" name="object 1439"/>
            <p:cNvSpPr/>
            <p:nvPr/>
          </p:nvSpPr>
          <p:spPr>
            <a:xfrm>
              <a:off x="1819798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0" name="object 1440"/>
            <p:cNvSpPr/>
            <p:nvPr/>
          </p:nvSpPr>
          <p:spPr>
            <a:xfrm>
              <a:off x="1819798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1" name="object 1441"/>
            <p:cNvSpPr/>
            <p:nvPr/>
          </p:nvSpPr>
          <p:spPr>
            <a:xfrm>
              <a:off x="1911043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2" name="object 1442"/>
            <p:cNvSpPr/>
            <p:nvPr/>
          </p:nvSpPr>
          <p:spPr>
            <a:xfrm>
              <a:off x="1911043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3" name="object 1443"/>
            <p:cNvSpPr/>
            <p:nvPr/>
          </p:nvSpPr>
          <p:spPr>
            <a:xfrm>
              <a:off x="2001948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4" name="object 1444"/>
            <p:cNvSpPr/>
            <p:nvPr/>
          </p:nvSpPr>
          <p:spPr>
            <a:xfrm>
              <a:off x="2001948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5" name="object 1445"/>
            <p:cNvSpPr/>
            <p:nvPr/>
          </p:nvSpPr>
          <p:spPr>
            <a:xfrm>
              <a:off x="2092853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6" name="object 1446"/>
            <p:cNvSpPr/>
            <p:nvPr/>
          </p:nvSpPr>
          <p:spPr>
            <a:xfrm>
              <a:off x="2092853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7" name="object 1447"/>
            <p:cNvSpPr/>
            <p:nvPr/>
          </p:nvSpPr>
          <p:spPr>
            <a:xfrm>
              <a:off x="2183985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8" name="object 1448"/>
            <p:cNvSpPr/>
            <p:nvPr/>
          </p:nvSpPr>
          <p:spPr>
            <a:xfrm>
              <a:off x="2183985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9" name="object 1449"/>
            <p:cNvSpPr/>
            <p:nvPr/>
          </p:nvSpPr>
          <p:spPr>
            <a:xfrm>
              <a:off x="2274890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0" name="object 1450"/>
            <p:cNvSpPr/>
            <p:nvPr/>
          </p:nvSpPr>
          <p:spPr>
            <a:xfrm>
              <a:off x="2274890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1" name="object 1451"/>
            <p:cNvSpPr/>
            <p:nvPr/>
          </p:nvSpPr>
          <p:spPr>
            <a:xfrm>
              <a:off x="2365794" y="5996643"/>
              <a:ext cx="5715" cy="24765"/>
            </a:xfrm>
            <a:custGeom>
              <a:avLst/>
              <a:gdLst/>
              <a:ahLst/>
              <a:cxnLst/>
              <a:rect l="l" t="t" r="r" b="b"/>
              <a:pathLst>
                <a:path w="5714" h="24764">
                  <a:moveTo>
                    <a:pt x="5681" y="0"/>
                  </a:moveTo>
                  <a:lnTo>
                    <a:pt x="0" y="0"/>
                  </a:lnTo>
                  <a:lnTo>
                    <a:pt x="0" y="24743"/>
                  </a:lnTo>
                  <a:lnTo>
                    <a:pt x="5681" y="24743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2" name="object 1452"/>
            <p:cNvSpPr/>
            <p:nvPr/>
          </p:nvSpPr>
          <p:spPr>
            <a:xfrm>
              <a:off x="2365794" y="5993802"/>
              <a:ext cx="5715" cy="27940"/>
            </a:xfrm>
            <a:custGeom>
              <a:avLst/>
              <a:gdLst/>
              <a:ahLst/>
              <a:cxnLst/>
              <a:rect l="l" t="t" r="r" b="b"/>
              <a:pathLst>
                <a:path w="5714" h="27939">
                  <a:moveTo>
                    <a:pt x="5681" y="0"/>
                  </a:moveTo>
                  <a:lnTo>
                    <a:pt x="0" y="0"/>
                  </a:lnTo>
                  <a:lnTo>
                    <a:pt x="0" y="27584"/>
                  </a:lnTo>
                  <a:lnTo>
                    <a:pt x="5681" y="27584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3" name="object 1453"/>
            <p:cNvSpPr/>
            <p:nvPr/>
          </p:nvSpPr>
          <p:spPr>
            <a:xfrm>
              <a:off x="2457040" y="5877307"/>
              <a:ext cx="5715" cy="144145"/>
            </a:xfrm>
            <a:custGeom>
              <a:avLst/>
              <a:gdLst/>
              <a:ahLst/>
              <a:cxnLst/>
              <a:rect l="l" t="t" r="r" b="b"/>
              <a:pathLst>
                <a:path w="5714" h="144145">
                  <a:moveTo>
                    <a:pt x="5681" y="0"/>
                  </a:moveTo>
                  <a:lnTo>
                    <a:pt x="0" y="0"/>
                  </a:lnTo>
                  <a:lnTo>
                    <a:pt x="0" y="144079"/>
                  </a:lnTo>
                  <a:lnTo>
                    <a:pt x="5681" y="144079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4" name="object 1454"/>
            <p:cNvSpPr/>
            <p:nvPr/>
          </p:nvSpPr>
          <p:spPr>
            <a:xfrm>
              <a:off x="2457040" y="5874465"/>
              <a:ext cx="5715" cy="147320"/>
            </a:xfrm>
            <a:custGeom>
              <a:avLst/>
              <a:gdLst/>
              <a:ahLst/>
              <a:cxnLst/>
              <a:rect l="l" t="t" r="r" b="b"/>
              <a:pathLst>
                <a:path w="5714" h="147320">
                  <a:moveTo>
                    <a:pt x="5681" y="0"/>
                  </a:moveTo>
                  <a:lnTo>
                    <a:pt x="0" y="0"/>
                  </a:lnTo>
                  <a:lnTo>
                    <a:pt x="0" y="146921"/>
                  </a:lnTo>
                  <a:lnTo>
                    <a:pt x="5681" y="14692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5" name="object 1455"/>
            <p:cNvSpPr/>
            <p:nvPr/>
          </p:nvSpPr>
          <p:spPr>
            <a:xfrm>
              <a:off x="4367743" y="4802446"/>
              <a:ext cx="5715" cy="71755"/>
            </a:xfrm>
            <a:custGeom>
              <a:avLst/>
              <a:gdLst/>
              <a:ahLst/>
              <a:cxnLst/>
              <a:rect l="l" t="t" r="r" b="b"/>
              <a:pathLst>
                <a:path w="5714" h="71754">
                  <a:moveTo>
                    <a:pt x="0" y="71178"/>
                  </a:moveTo>
                  <a:lnTo>
                    <a:pt x="5681" y="71178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1178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6" name="object 1456"/>
            <p:cNvSpPr/>
            <p:nvPr/>
          </p:nvSpPr>
          <p:spPr>
            <a:xfrm>
              <a:off x="4367743" y="4799580"/>
              <a:ext cx="5715" cy="74295"/>
            </a:xfrm>
            <a:custGeom>
              <a:avLst/>
              <a:gdLst/>
              <a:ahLst/>
              <a:cxnLst/>
              <a:rect l="l" t="t" r="r" b="b"/>
              <a:pathLst>
                <a:path w="5714" h="74295">
                  <a:moveTo>
                    <a:pt x="0" y="74044"/>
                  </a:moveTo>
                  <a:lnTo>
                    <a:pt x="5681" y="74044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74044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7" name="object 1457"/>
            <p:cNvSpPr/>
            <p:nvPr/>
          </p:nvSpPr>
          <p:spPr>
            <a:xfrm>
              <a:off x="5823581" y="4677426"/>
              <a:ext cx="5715" cy="196215"/>
            </a:xfrm>
            <a:custGeom>
              <a:avLst/>
              <a:gdLst/>
              <a:ahLst/>
              <a:cxnLst/>
              <a:rect l="l" t="t" r="r" b="b"/>
              <a:pathLst>
                <a:path w="5714" h="196214">
                  <a:moveTo>
                    <a:pt x="0" y="196198"/>
                  </a:moveTo>
                  <a:lnTo>
                    <a:pt x="5681" y="196198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6198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8" name="object 1458"/>
            <p:cNvSpPr/>
            <p:nvPr/>
          </p:nvSpPr>
          <p:spPr>
            <a:xfrm>
              <a:off x="5823581" y="4674562"/>
              <a:ext cx="5715" cy="199390"/>
            </a:xfrm>
            <a:custGeom>
              <a:avLst/>
              <a:gdLst/>
              <a:ahLst/>
              <a:cxnLst/>
              <a:rect l="l" t="t" r="r" b="b"/>
              <a:pathLst>
                <a:path w="5714" h="199389">
                  <a:moveTo>
                    <a:pt x="0" y="199062"/>
                  </a:moveTo>
                  <a:lnTo>
                    <a:pt x="5681" y="199062"/>
                  </a:lnTo>
                  <a:lnTo>
                    <a:pt x="5681" y="0"/>
                  </a:lnTo>
                  <a:lnTo>
                    <a:pt x="0" y="0"/>
                  </a:lnTo>
                  <a:lnTo>
                    <a:pt x="0" y="19906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9" name="object 1459"/>
            <p:cNvSpPr/>
            <p:nvPr/>
          </p:nvSpPr>
          <p:spPr>
            <a:xfrm>
              <a:off x="0" y="4677426"/>
              <a:ext cx="5715" cy="1344295"/>
            </a:xfrm>
            <a:custGeom>
              <a:avLst/>
              <a:gdLst/>
              <a:ahLst/>
              <a:cxnLst/>
              <a:rect l="l" t="t" r="r" b="b"/>
              <a:pathLst>
                <a:path w="5715" h="1344295">
                  <a:moveTo>
                    <a:pt x="5681" y="0"/>
                  </a:moveTo>
                  <a:lnTo>
                    <a:pt x="0" y="0"/>
                  </a:lnTo>
                  <a:lnTo>
                    <a:pt x="0" y="1343961"/>
                  </a:lnTo>
                  <a:lnTo>
                    <a:pt x="5681" y="1343961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0" name="object 1460"/>
            <p:cNvSpPr/>
            <p:nvPr/>
          </p:nvSpPr>
          <p:spPr>
            <a:xfrm>
              <a:off x="0" y="4674584"/>
              <a:ext cx="5715" cy="1346835"/>
            </a:xfrm>
            <a:custGeom>
              <a:avLst/>
              <a:gdLst/>
              <a:ahLst/>
              <a:cxnLst/>
              <a:rect l="l" t="t" r="r" b="b"/>
              <a:pathLst>
                <a:path w="5715" h="1346835">
                  <a:moveTo>
                    <a:pt x="5681" y="0"/>
                  </a:moveTo>
                  <a:lnTo>
                    <a:pt x="0" y="0"/>
                  </a:lnTo>
                  <a:lnTo>
                    <a:pt x="0" y="1346802"/>
                  </a:lnTo>
                  <a:lnTo>
                    <a:pt x="5681" y="1346802"/>
                  </a:lnTo>
                  <a:lnTo>
                    <a:pt x="568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1" name="object 1461"/>
            <p:cNvSpPr/>
            <p:nvPr/>
          </p:nvSpPr>
          <p:spPr>
            <a:xfrm>
              <a:off x="2840" y="0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70"/>
                  </a:moveTo>
                  <a:lnTo>
                    <a:pt x="5826422" y="5670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7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2" name="object 1462"/>
            <p:cNvSpPr/>
            <p:nvPr/>
          </p:nvSpPr>
          <p:spPr>
            <a:xfrm>
              <a:off x="0" y="0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70"/>
                  </a:moveTo>
                  <a:lnTo>
                    <a:pt x="5829263" y="5670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7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3" name="object 1463"/>
            <p:cNvSpPr/>
            <p:nvPr/>
          </p:nvSpPr>
          <p:spPr>
            <a:xfrm>
              <a:off x="2840" y="119323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4" name="object 1464"/>
            <p:cNvSpPr/>
            <p:nvPr/>
          </p:nvSpPr>
          <p:spPr>
            <a:xfrm>
              <a:off x="0" y="119323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5" name="object 1465"/>
            <p:cNvSpPr/>
            <p:nvPr/>
          </p:nvSpPr>
          <p:spPr>
            <a:xfrm>
              <a:off x="2840" y="238887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6" name="object 1466"/>
            <p:cNvSpPr/>
            <p:nvPr/>
          </p:nvSpPr>
          <p:spPr>
            <a:xfrm>
              <a:off x="0" y="238887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7" name="object 1467"/>
            <p:cNvSpPr/>
            <p:nvPr/>
          </p:nvSpPr>
          <p:spPr>
            <a:xfrm>
              <a:off x="2840" y="307080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8" name="object 1468"/>
            <p:cNvSpPr/>
            <p:nvPr/>
          </p:nvSpPr>
          <p:spPr>
            <a:xfrm>
              <a:off x="0" y="307080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9" name="object 1469"/>
            <p:cNvSpPr/>
            <p:nvPr/>
          </p:nvSpPr>
          <p:spPr>
            <a:xfrm>
              <a:off x="2840" y="528706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0" name="object 1470"/>
            <p:cNvSpPr/>
            <p:nvPr/>
          </p:nvSpPr>
          <p:spPr>
            <a:xfrm>
              <a:off x="0" y="528706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1" name="object 1471"/>
            <p:cNvSpPr/>
            <p:nvPr/>
          </p:nvSpPr>
          <p:spPr>
            <a:xfrm>
              <a:off x="2840" y="597239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2" name="object 1472"/>
            <p:cNvSpPr/>
            <p:nvPr/>
          </p:nvSpPr>
          <p:spPr>
            <a:xfrm>
              <a:off x="0" y="597239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3" name="object 1473"/>
            <p:cNvSpPr/>
            <p:nvPr/>
          </p:nvSpPr>
          <p:spPr>
            <a:xfrm>
              <a:off x="4558302" y="716576"/>
              <a:ext cx="1271270" cy="5715"/>
            </a:xfrm>
            <a:custGeom>
              <a:avLst/>
              <a:gdLst/>
              <a:ahLst/>
              <a:cxnLst/>
              <a:rect l="l" t="t" r="r" b="b"/>
              <a:pathLst>
                <a:path w="1271270" h="5715">
                  <a:moveTo>
                    <a:pt x="0" y="5682"/>
                  </a:moveTo>
                  <a:lnTo>
                    <a:pt x="1270961" y="5682"/>
                  </a:lnTo>
                  <a:lnTo>
                    <a:pt x="1270961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4" name="object 1474"/>
            <p:cNvSpPr/>
            <p:nvPr/>
          </p:nvSpPr>
          <p:spPr>
            <a:xfrm>
              <a:off x="4555461" y="716576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5">
                  <a:moveTo>
                    <a:pt x="0" y="5682"/>
                  </a:moveTo>
                  <a:lnTo>
                    <a:pt x="1273802" y="5682"/>
                  </a:lnTo>
                  <a:lnTo>
                    <a:pt x="127380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5" name="object 1475"/>
            <p:cNvSpPr/>
            <p:nvPr/>
          </p:nvSpPr>
          <p:spPr>
            <a:xfrm>
              <a:off x="2840" y="835913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6" name="object 1476"/>
            <p:cNvSpPr/>
            <p:nvPr/>
          </p:nvSpPr>
          <p:spPr>
            <a:xfrm>
              <a:off x="0" y="835913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7" name="object 1477"/>
            <p:cNvSpPr/>
            <p:nvPr/>
          </p:nvSpPr>
          <p:spPr>
            <a:xfrm>
              <a:off x="2840" y="955250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8" name="object 1478"/>
            <p:cNvSpPr/>
            <p:nvPr/>
          </p:nvSpPr>
          <p:spPr>
            <a:xfrm>
              <a:off x="0" y="955193"/>
              <a:ext cx="5829300" cy="6350"/>
            </a:xfrm>
            <a:custGeom>
              <a:avLst/>
              <a:gdLst/>
              <a:ahLst/>
              <a:cxnLst/>
              <a:rect l="l" t="t" r="r" b="b"/>
              <a:pathLst>
                <a:path w="5829300" h="6350">
                  <a:moveTo>
                    <a:pt x="0" y="5966"/>
                  </a:moveTo>
                  <a:lnTo>
                    <a:pt x="5829263" y="5966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966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9" name="object 1479"/>
            <p:cNvSpPr/>
            <p:nvPr/>
          </p:nvSpPr>
          <p:spPr>
            <a:xfrm>
              <a:off x="2840" y="1074814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0" name="object 1480"/>
            <p:cNvSpPr/>
            <p:nvPr/>
          </p:nvSpPr>
          <p:spPr>
            <a:xfrm>
              <a:off x="0" y="1074814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1" name="object 1481"/>
            <p:cNvSpPr/>
            <p:nvPr/>
          </p:nvSpPr>
          <p:spPr>
            <a:xfrm>
              <a:off x="4012305" y="1245296"/>
              <a:ext cx="1817370" cy="5715"/>
            </a:xfrm>
            <a:custGeom>
              <a:avLst/>
              <a:gdLst/>
              <a:ahLst/>
              <a:cxnLst/>
              <a:rect l="l" t="t" r="r" b="b"/>
              <a:pathLst>
                <a:path w="1817370" h="5715">
                  <a:moveTo>
                    <a:pt x="0" y="5682"/>
                  </a:moveTo>
                  <a:lnTo>
                    <a:pt x="1816957" y="5682"/>
                  </a:lnTo>
                  <a:lnTo>
                    <a:pt x="1816957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2" name="object 1482"/>
            <p:cNvSpPr/>
            <p:nvPr/>
          </p:nvSpPr>
          <p:spPr>
            <a:xfrm>
              <a:off x="4009464" y="1245296"/>
              <a:ext cx="1819910" cy="5715"/>
            </a:xfrm>
            <a:custGeom>
              <a:avLst/>
              <a:gdLst/>
              <a:ahLst/>
              <a:cxnLst/>
              <a:rect l="l" t="t" r="r" b="b"/>
              <a:pathLst>
                <a:path w="1819910" h="5715">
                  <a:moveTo>
                    <a:pt x="0" y="5682"/>
                  </a:moveTo>
                  <a:lnTo>
                    <a:pt x="1819798" y="5682"/>
                  </a:lnTo>
                  <a:lnTo>
                    <a:pt x="1819798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3" name="object 1483"/>
            <p:cNvSpPr/>
            <p:nvPr/>
          </p:nvSpPr>
          <p:spPr>
            <a:xfrm>
              <a:off x="2840" y="1416118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4" name="object 1484"/>
            <p:cNvSpPr/>
            <p:nvPr/>
          </p:nvSpPr>
          <p:spPr>
            <a:xfrm>
              <a:off x="0" y="1416118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5" name="object 1485"/>
            <p:cNvSpPr/>
            <p:nvPr/>
          </p:nvSpPr>
          <p:spPr>
            <a:xfrm>
              <a:off x="2840" y="1535455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5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6" name="object 1486"/>
            <p:cNvSpPr/>
            <p:nvPr/>
          </p:nvSpPr>
          <p:spPr>
            <a:xfrm>
              <a:off x="0" y="1535455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5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7" name="object 1487"/>
            <p:cNvSpPr/>
            <p:nvPr/>
          </p:nvSpPr>
          <p:spPr>
            <a:xfrm>
              <a:off x="2840" y="3218674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8" name="object 1488"/>
            <p:cNvSpPr/>
            <p:nvPr/>
          </p:nvSpPr>
          <p:spPr>
            <a:xfrm>
              <a:off x="0" y="3218674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9" name="object 1489"/>
            <p:cNvSpPr/>
            <p:nvPr/>
          </p:nvSpPr>
          <p:spPr>
            <a:xfrm>
              <a:off x="2840" y="3571229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0" name="object 1490"/>
            <p:cNvSpPr/>
            <p:nvPr/>
          </p:nvSpPr>
          <p:spPr>
            <a:xfrm>
              <a:off x="0" y="3571229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1" name="object 1491"/>
            <p:cNvSpPr/>
            <p:nvPr/>
          </p:nvSpPr>
          <p:spPr>
            <a:xfrm>
              <a:off x="2840" y="3673518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2" name="object 1492"/>
            <p:cNvSpPr/>
            <p:nvPr/>
          </p:nvSpPr>
          <p:spPr>
            <a:xfrm>
              <a:off x="0" y="3673518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3" name="object 1493"/>
            <p:cNvSpPr/>
            <p:nvPr/>
          </p:nvSpPr>
          <p:spPr>
            <a:xfrm>
              <a:off x="2840" y="3821610"/>
              <a:ext cx="5826760" cy="5715"/>
            </a:xfrm>
            <a:custGeom>
              <a:avLst/>
              <a:gdLst/>
              <a:ahLst/>
              <a:cxnLst/>
              <a:rect l="l" t="t" r="r" b="b"/>
              <a:pathLst>
                <a:path w="5826760" h="5714">
                  <a:moveTo>
                    <a:pt x="0" y="5682"/>
                  </a:moveTo>
                  <a:lnTo>
                    <a:pt x="5826422" y="5682"/>
                  </a:lnTo>
                  <a:lnTo>
                    <a:pt x="582642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4" name="object 1494"/>
            <p:cNvSpPr/>
            <p:nvPr/>
          </p:nvSpPr>
          <p:spPr>
            <a:xfrm>
              <a:off x="0" y="3821610"/>
              <a:ext cx="5829300" cy="5715"/>
            </a:xfrm>
            <a:custGeom>
              <a:avLst/>
              <a:gdLst/>
              <a:ahLst/>
              <a:cxnLst/>
              <a:rect l="l" t="t" r="r" b="b"/>
              <a:pathLst>
                <a:path w="5829300" h="5714">
                  <a:moveTo>
                    <a:pt x="0" y="5682"/>
                  </a:moveTo>
                  <a:lnTo>
                    <a:pt x="5829263" y="5682"/>
                  </a:lnTo>
                  <a:lnTo>
                    <a:pt x="5829263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5" name="object 1495"/>
            <p:cNvSpPr/>
            <p:nvPr/>
          </p:nvSpPr>
          <p:spPr>
            <a:xfrm>
              <a:off x="5195203" y="4060283"/>
              <a:ext cx="634365" cy="5715"/>
            </a:xfrm>
            <a:custGeom>
              <a:avLst/>
              <a:gdLst/>
              <a:ahLst/>
              <a:cxnLst/>
              <a:rect l="l" t="t" r="r" b="b"/>
              <a:pathLst>
                <a:path w="634364" h="5714">
                  <a:moveTo>
                    <a:pt x="0" y="5682"/>
                  </a:moveTo>
                  <a:lnTo>
                    <a:pt x="634060" y="5682"/>
                  </a:lnTo>
                  <a:lnTo>
                    <a:pt x="63406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6" name="object 1496"/>
            <p:cNvSpPr/>
            <p:nvPr/>
          </p:nvSpPr>
          <p:spPr>
            <a:xfrm>
              <a:off x="5192362" y="4060283"/>
              <a:ext cx="636905" cy="5715"/>
            </a:xfrm>
            <a:custGeom>
              <a:avLst/>
              <a:gdLst/>
              <a:ahLst/>
              <a:cxnLst/>
              <a:rect l="l" t="t" r="r" b="b"/>
              <a:pathLst>
                <a:path w="636904" h="5714">
                  <a:moveTo>
                    <a:pt x="0" y="5682"/>
                  </a:moveTo>
                  <a:lnTo>
                    <a:pt x="636901" y="5682"/>
                  </a:lnTo>
                  <a:lnTo>
                    <a:pt x="636901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7" name="object 1497"/>
            <p:cNvSpPr/>
            <p:nvPr/>
          </p:nvSpPr>
          <p:spPr>
            <a:xfrm>
              <a:off x="5195203" y="4179847"/>
              <a:ext cx="634365" cy="5715"/>
            </a:xfrm>
            <a:custGeom>
              <a:avLst/>
              <a:gdLst/>
              <a:ahLst/>
              <a:cxnLst/>
              <a:rect l="l" t="t" r="r" b="b"/>
              <a:pathLst>
                <a:path w="634364" h="5714">
                  <a:moveTo>
                    <a:pt x="0" y="5682"/>
                  </a:moveTo>
                  <a:lnTo>
                    <a:pt x="634060" y="5682"/>
                  </a:lnTo>
                  <a:lnTo>
                    <a:pt x="63406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8" name="object 1498"/>
            <p:cNvSpPr/>
            <p:nvPr/>
          </p:nvSpPr>
          <p:spPr>
            <a:xfrm>
              <a:off x="5192362" y="4179847"/>
              <a:ext cx="636905" cy="5715"/>
            </a:xfrm>
            <a:custGeom>
              <a:avLst/>
              <a:gdLst/>
              <a:ahLst/>
              <a:cxnLst/>
              <a:rect l="l" t="t" r="r" b="b"/>
              <a:pathLst>
                <a:path w="636904" h="5714">
                  <a:moveTo>
                    <a:pt x="0" y="5682"/>
                  </a:moveTo>
                  <a:lnTo>
                    <a:pt x="636901" y="5682"/>
                  </a:lnTo>
                  <a:lnTo>
                    <a:pt x="636901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9" name="object 1499"/>
            <p:cNvSpPr/>
            <p:nvPr/>
          </p:nvSpPr>
          <p:spPr>
            <a:xfrm>
              <a:off x="4558302" y="4793921"/>
              <a:ext cx="1271270" cy="5715"/>
            </a:xfrm>
            <a:custGeom>
              <a:avLst/>
              <a:gdLst/>
              <a:ahLst/>
              <a:cxnLst/>
              <a:rect l="l" t="t" r="r" b="b"/>
              <a:pathLst>
                <a:path w="1271270" h="5714">
                  <a:moveTo>
                    <a:pt x="0" y="5682"/>
                  </a:moveTo>
                  <a:lnTo>
                    <a:pt x="1270961" y="5682"/>
                  </a:lnTo>
                  <a:lnTo>
                    <a:pt x="1270961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0" name="object 1500"/>
            <p:cNvSpPr/>
            <p:nvPr/>
          </p:nvSpPr>
          <p:spPr>
            <a:xfrm>
              <a:off x="4555461" y="4793921"/>
              <a:ext cx="1273810" cy="5715"/>
            </a:xfrm>
            <a:custGeom>
              <a:avLst/>
              <a:gdLst/>
              <a:ahLst/>
              <a:cxnLst/>
              <a:rect l="l" t="t" r="r" b="b"/>
              <a:pathLst>
                <a:path w="1273810" h="5714">
                  <a:moveTo>
                    <a:pt x="0" y="5682"/>
                  </a:moveTo>
                  <a:lnTo>
                    <a:pt x="1273802" y="5682"/>
                  </a:lnTo>
                  <a:lnTo>
                    <a:pt x="1273802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1" name="object 1501"/>
            <p:cNvSpPr/>
            <p:nvPr/>
          </p:nvSpPr>
          <p:spPr>
            <a:xfrm>
              <a:off x="2840" y="4913520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2" name="object 1502"/>
            <p:cNvSpPr/>
            <p:nvPr/>
          </p:nvSpPr>
          <p:spPr>
            <a:xfrm>
              <a:off x="0" y="4913520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3" name="object 1503"/>
            <p:cNvSpPr/>
            <p:nvPr/>
          </p:nvSpPr>
          <p:spPr>
            <a:xfrm>
              <a:off x="2840" y="5032857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4" name="object 1504"/>
            <p:cNvSpPr/>
            <p:nvPr/>
          </p:nvSpPr>
          <p:spPr>
            <a:xfrm>
              <a:off x="0" y="5032857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5" name="object 1505"/>
            <p:cNvSpPr/>
            <p:nvPr/>
          </p:nvSpPr>
          <p:spPr>
            <a:xfrm>
              <a:off x="2840" y="5152194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6" name="object 1506"/>
            <p:cNvSpPr/>
            <p:nvPr/>
          </p:nvSpPr>
          <p:spPr>
            <a:xfrm>
              <a:off x="0" y="5152194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7" name="object 1507"/>
            <p:cNvSpPr/>
            <p:nvPr/>
          </p:nvSpPr>
          <p:spPr>
            <a:xfrm>
              <a:off x="2840" y="5271815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8" name="object 1508"/>
            <p:cNvSpPr/>
            <p:nvPr/>
          </p:nvSpPr>
          <p:spPr>
            <a:xfrm>
              <a:off x="0" y="5271815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9" name="object 1509"/>
            <p:cNvSpPr/>
            <p:nvPr/>
          </p:nvSpPr>
          <p:spPr>
            <a:xfrm>
              <a:off x="2840" y="5510488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0" name="object 1510"/>
            <p:cNvSpPr/>
            <p:nvPr/>
          </p:nvSpPr>
          <p:spPr>
            <a:xfrm>
              <a:off x="0" y="5510488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1" name="object 1511"/>
            <p:cNvSpPr/>
            <p:nvPr/>
          </p:nvSpPr>
          <p:spPr>
            <a:xfrm>
              <a:off x="2840" y="5629826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2" name="object 1512"/>
            <p:cNvSpPr/>
            <p:nvPr/>
          </p:nvSpPr>
          <p:spPr>
            <a:xfrm>
              <a:off x="0" y="5629826"/>
              <a:ext cx="2527300" cy="6350"/>
            </a:xfrm>
            <a:custGeom>
              <a:avLst/>
              <a:gdLst/>
              <a:ahLst/>
              <a:cxnLst/>
              <a:rect l="l" t="t" r="r" b="b"/>
              <a:pathLst>
                <a:path w="2527300" h="6350">
                  <a:moveTo>
                    <a:pt x="0" y="5966"/>
                  </a:moveTo>
                  <a:lnTo>
                    <a:pt x="2527300" y="5966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966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3" name="object 1513"/>
            <p:cNvSpPr/>
            <p:nvPr/>
          </p:nvSpPr>
          <p:spPr>
            <a:xfrm>
              <a:off x="2840" y="5749447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4" name="object 1514"/>
            <p:cNvSpPr/>
            <p:nvPr/>
          </p:nvSpPr>
          <p:spPr>
            <a:xfrm>
              <a:off x="0" y="5749447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5" name="object 1515"/>
            <p:cNvSpPr/>
            <p:nvPr/>
          </p:nvSpPr>
          <p:spPr>
            <a:xfrm>
              <a:off x="2840" y="5988119"/>
              <a:ext cx="2524760" cy="5715"/>
            </a:xfrm>
            <a:custGeom>
              <a:avLst/>
              <a:gdLst/>
              <a:ahLst/>
              <a:cxnLst/>
              <a:rect l="l" t="t" r="r" b="b"/>
              <a:pathLst>
                <a:path w="2524760" h="5714">
                  <a:moveTo>
                    <a:pt x="0" y="5682"/>
                  </a:moveTo>
                  <a:lnTo>
                    <a:pt x="2524459" y="5682"/>
                  </a:lnTo>
                  <a:lnTo>
                    <a:pt x="2524459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6" name="object 1516"/>
            <p:cNvSpPr/>
            <p:nvPr/>
          </p:nvSpPr>
          <p:spPr>
            <a:xfrm>
              <a:off x="0" y="5988119"/>
              <a:ext cx="2527300" cy="5715"/>
            </a:xfrm>
            <a:custGeom>
              <a:avLst/>
              <a:gdLst/>
              <a:ahLst/>
              <a:cxnLst/>
              <a:rect l="l" t="t" r="r" b="b"/>
              <a:pathLst>
                <a:path w="2527300" h="5714">
                  <a:moveTo>
                    <a:pt x="0" y="5682"/>
                  </a:moveTo>
                  <a:lnTo>
                    <a:pt x="2527300" y="5682"/>
                  </a:lnTo>
                  <a:lnTo>
                    <a:pt x="2527300" y="0"/>
                  </a:lnTo>
                  <a:lnTo>
                    <a:pt x="0" y="0"/>
                  </a:lnTo>
                  <a:lnTo>
                    <a:pt x="0" y="5682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7" name="object 1517"/>
            <p:cNvSpPr/>
            <p:nvPr/>
          </p:nvSpPr>
          <p:spPr>
            <a:xfrm>
              <a:off x="0" y="0"/>
              <a:ext cx="5834380" cy="6026150"/>
            </a:xfrm>
            <a:custGeom>
              <a:avLst/>
              <a:gdLst/>
              <a:ahLst/>
              <a:cxnLst/>
              <a:rect l="l" t="t" r="r" b="b"/>
              <a:pathLst>
                <a:path w="5834380" h="6026150">
                  <a:moveTo>
                    <a:pt x="0" y="6026150"/>
                  </a:moveTo>
                  <a:lnTo>
                    <a:pt x="5834062" y="6026150"/>
                  </a:lnTo>
                  <a:lnTo>
                    <a:pt x="5834062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8" name="object 1518"/>
            <p:cNvSpPr/>
            <p:nvPr/>
          </p:nvSpPr>
          <p:spPr>
            <a:xfrm>
              <a:off x="2527300" y="4873625"/>
              <a:ext cx="6616700" cy="1958975"/>
            </a:xfrm>
            <a:custGeom>
              <a:avLst/>
              <a:gdLst/>
              <a:ahLst/>
              <a:cxnLst/>
              <a:rect l="l" t="t" r="r" b="b"/>
              <a:pathLst>
                <a:path w="6616700" h="1958975">
                  <a:moveTo>
                    <a:pt x="0" y="1958975"/>
                  </a:moveTo>
                  <a:lnTo>
                    <a:pt x="6616700" y="1958975"/>
                  </a:lnTo>
                  <a:lnTo>
                    <a:pt x="6616700" y="0"/>
                  </a:lnTo>
                  <a:lnTo>
                    <a:pt x="0" y="0"/>
                  </a:lnTo>
                  <a:lnTo>
                    <a:pt x="0" y="19589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19" name="object 1519"/>
          <p:cNvSpPr txBox="1"/>
          <p:nvPr/>
        </p:nvSpPr>
        <p:spPr>
          <a:xfrm>
            <a:off x="7890400" y="5168973"/>
            <a:ext cx="31051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-20" dirty="0">
                <a:latin typeface="Times New Roman"/>
                <a:cs typeface="Times New Roman"/>
              </a:rPr>
              <a:t>Н</a:t>
            </a:r>
            <a:r>
              <a:rPr sz="800" spc="5" dirty="0">
                <a:latin typeface="Times New Roman"/>
                <a:cs typeface="Times New Roman"/>
              </a:rPr>
              <a:t>о</a:t>
            </a:r>
            <a:r>
              <a:rPr sz="800" spc="-5" dirty="0">
                <a:latin typeface="Times New Roman"/>
                <a:cs typeface="Times New Roman"/>
              </a:rPr>
              <a:t>ме</a:t>
            </a:r>
            <a:r>
              <a:rPr sz="800" spc="5" dirty="0">
                <a:latin typeface="Times New Roman"/>
                <a:cs typeface="Times New Roman"/>
              </a:rPr>
              <a:t>р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0" name="object 1520"/>
          <p:cNvSpPr txBox="1"/>
          <p:nvPr/>
        </p:nvSpPr>
        <p:spPr>
          <a:xfrm>
            <a:off x="2534011" y="5304878"/>
            <a:ext cx="98933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10" dirty="0">
                <a:latin typeface="Times New Roman"/>
                <a:cs typeface="Times New Roman"/>
              </a:rPr>
              <a:t>Объявление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5" dirty="0">
                <a:latin typeface="Times New Roman"/>
                <a:cs typeface="Times New Roman"/>
              </a:rPr>
              <a:t>о</a:t>
            </a:r>
            <a:r>
              <a:rPr sz="800" spc="-30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закупке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1" name="object 1521"/>
          <p:cNvSpPr txBox="1"/>
          <p:nvPr/>
        </p:nvSpPr>
        <p:spPr>
          <a:xfrm>
            <a:off x="7968436" y="5304878"/>
            <a:ext cx="23304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10" dirty="0">
                <a:latin typeface="Times New Roman"/>
                <a:cs typeface="Times New Roman"/>
              </a:rPr>
              <a:t>Д</a:t>
            </a:r>
            <a:r>
              <a:rPr sz="800" spc="-5" dirty="0">
                <a:latin typeface="Times New Roman"/>
                <a:cs typeface="Times New Roman"/>
              </a:rPr>
              <a:t>а</a:t>
            </a:r>
            <a:r>
              <a:rPr sz="800" spc="5" dirty="0">
                <a:latin typeface="Times New Roman"/>
                <a:cs typeface="Times New Roman"/>
              </a:rPr>
              <a:t>та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2" name="object 1522"/>
          <p:cNvSpPr txBox="1"/>
          <p:nvPr/>
        </p:nvSpPr>
        <p:spPr>
          <a:xfrm>
            <a:off x="2534011" y="5589942"/>
            <a:ext cx="68262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-5" dirty="0">
                <a:latin typeface="Times New Roman"/>
                <a:cs typeface="Times New Roman"/>
              </a:rPr>
              <a:t>Статус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-15" dirty="0">
                <a:latin typeface="Times New Roman"/>
                <a:cs typeface="Times New Roman"/>
              </a:rPr>
              <a:t>закупки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3" name="object 1523"/>
          <p:cNvSpPr txBox="1"/>
          <p:nvPr/>
        </p:nvSpPr>
        <p:spPr>
          <a:xfrm>
            <a:off x="7890400" y="5589942"/>
            <a:ext cx="31051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-20" dirty="0">
                <a:latin typeface="Times New Roman"/>
                <a:cs typeface="Times New Roman"/>
              </a:rPr>
              <a:t>Н</a:t>
            </a:r>
            <a:r>
              <a:rPr sz="800" spc="5" dirty="0">
                <a:latin typeface="Times New Roman"/>
                <a:cs typeface="Times New Roman"/>
              </a:rPr>
              <a:t>о</a:t>
            </a:r>
            <a:r>
              <a:rPr sz="800" spc="-5" dirty="0">
                <a:latin typeface="Times New Roman"/>
                <a:cs typeface="Times New Roman"/>
              </a:rPr>
              <a:t>ме</a:t>
            </a:r>
            <a:r>
              <a:rPr sz="800" spc="5" dirty="0">
                <a:latin typeface="Times New Roman"/>
                <a:cs typeface="Times New Roman"/>
              </a:rPr>
              <a:t>р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4" name="object 1524"/>
          <p:cNvSpPr txBox="1"/>
          <p:nvPr/>
        </p:nvSpPr>
        <p:spPr>
          <a:xfrm>
            <a:off x="7968436" y="5725848"/>
            <a:ext cx="23304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10" dirty="0">
                <a:latin typeface="Times New Roman"/>
                <a:cs typeface="Times New Roman"/>
              </a:rPr>
              <a:t>Д</a:t>
            </a:r>
            <a:r>
              <a:rPr sz="800" spc="-5" dirty="0">
                <a:latin typeface="Times New Roman"/>
                <a:cs typeface="Times New Roman"/>
              </a:rPr>
              <a:t>а</a:t>
            </a:r>
            <a:r>
              <a:rPr sz="800" spc="5" dirty="0">
                <a:latin typeface="Times New Roman"/>
                <a:cs typeface="Times New Roman"/>
              </a:rPr>
              <a:t>та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5" name="object 1525"/>
          <p:cNvSpPr txBox="1"/>
          <p:nvPr/>
        </p:nvSpPr>
        <p:spPr>
          <a:xfrm>
            <a:off x="2534011" y="6004453"/>
            <a:ext cx="936625" cy="55753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dirty="0">
                <a:latin typeface="Times New Roman"/>
                <a:cs typeface="Times New Roman"/>
              </a:rPr>
              <a:t>Вид</a:t>
            </a:r>
            <a:r>
              <a:rPr sz="800" spc="-45" dirty="0">
                <a:latin typeface="Times New Roman"/>
                <a:cs typeface="Times New Roman"/>
              </a:rPr>
              <a:t> </a:t>
            </a:r>
            <a:r>
              <a:rPr sz="800" spc="10" dirty="0">
                <a:latin typeface="Times New Roman"/>
                <a:cs typeface="Times New Roman"/>
              </a:rPr>
              <a:t>оплаты</a:t>
            </a:r>
            <a:endParaRPr sz="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800" spc="10" dirty="0">
                <a:latin typeface="Times New Roman"/>
                <a:cs typeface="Times New Roman"/>
              </a:rPr>
              <a:t>Ответственное</a:t>
            </a:r>
            <a:r>
              <a:rPr sz="800" spc="-35" dirty="0">
                <a:latin typeface="Times New Roman"/>
                <a:cs typeface="Times New Roman"/>
              </a:rPr>
              <a:t> </a:t>
            </a:r>
            <a:r>
              <a:rPr sz="800" spc="15" dirty="0">
                <a:latin typeface="Times New Roman"/>
                <a:cs typeface="Times New Roman"/>
              </a:rPr>
              <a:t>лицо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6" name="object 1526"/>
          <p:cNvSpPr txBox="1"/>
          <p:nvPr/>
        </p:nvSpPr>
        <p:spPr>
          <a:xfrm>
            <a:off x="2534011" y="6548397"/>
            <a:ext cx="94234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dirty="0">
                <a:latin typeface="Times New Roman"/>
                <a:cs typeface="Times New Roman"/>
              </a:rPr>
              <a:t>контрактной</a:t>
            </a:r>
            <a:r>
              <a:rPr sz="800" spc="-20" dirty="0">
                <a:latin typeface="Times New Roman"/>
                <a:cs typeface="Times New Roman"/>
              </a:rPr>
              <a:t> </a:t>
            </a:r>
            <a:r>
              <a:rPr sz="800" spc="-5" dirty="0">
                <a:latin typeface="Times New Roman"/>
                <a:cs typeface="Times New Roman"/>
              </a:rPr>
              <a:t>службы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7" name="object 1527"/>
          <p:cNvSpPr txBox="1"/>
          <p:nvPr/>
        </p:nvSpPr>
        <p:spPr>
          <a:xfrm>
            <a:off x="7534257" y="6548397"/>
            <a:ext cx="7747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5" dirty="0">
                <a:latin typeface="Times New Roman"/>
                <a:cs typeface="Times New Roman"/>
              </a:rPr>
              <a:t>«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8" name="object 1528"/>
          <p:cNvSpPr txBox="1"/>
          <p:nvPr/>
        </p:nvSpPr>
        <p:spPr>
          <a:xfrm>
            <a:off x="7819224" y="6548397"/>
            <a:ext cx="7747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5" dirty="0">
                <a:latin typeface="Times New Roman"/>
                <a:cs typeface="Times New Roman"/>
              </a:rPr>
              <a:t>»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29" name="object 1529"/>
          <p:cNvSpPr txBox="1"/>
          <p:nvPr/>
        </p:nvSpPr>
        <p:spPr>
          <a:xfrm>
            <a:off x="8985232" y="6548397"/>
            <a:ext cx="90170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-25" dirty="0">
                <a:latin typeface="Times New Roman"/>
                <a:cs typeface="Times New Roman"/>
              </a:rPr>
              <a:t>г</a:t>
            </a:r>
            <a:r>
              <a:rPr sz="800" dirty="0">
                <a:latin typeface="Times New Roman"/>
                <a:cs typeface="Times New Roman"/>
              </a:rPr>
              <a:t>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30" name="object 1530"/>
          <p:cNvSpPr txBox="1"/>
          <p:nvPr/>
        </p:nvSpPr>
        <p:spPr>
          <a:xfrm>
            <a:off x="2534011" y="6684297"/>
            <a:ext cx="130746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dirty="0">
                <a:latin typeface="Times New Roman"/>
                <a:cs typeface="Times New Roman"/>
              </a:rPr>
              <a:t>(контрактный</a:t>
            </a:r>
            <a:r>
              <a:rPr sz="800" spc="-10" dirty="0">
                <a:latin typeface="Times New Roman"/>
                <a:cs typeface="Times New Roman"/>
              </a:rPr>
              <a:t> </a:t>
            </a:r>
            <a:r>
              <a:rPr sz="800" dirty="0">
                <a:latin typeface="Times New Roman"/>
                <a:cs typeface="Times New Roman"/>
              </a:rPr>
              <a:t>управляющий)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31" name="object 1531"/>
          <p:cNvSpPr txBox="1"/>
          <p:nvPr/>
        </p:nvSpPr>
        <p:spPr>
          <a:xfrm>
            <a:off x="4405965" y="6684297"/>
            <a:ext cx="495300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spc="15" dirty="0">
                <a:latin typeface="Times New Roman"/>
                <a:cs typeface="Times New Roman"/>
              </a:rPr>
              <a:t>(</a:t>
            </a:r>
            <a:r>
              <a:rPr sz="700" spc="-5" dirty="0">
                <a:latin typeface="Times New Roman"/>
                <a:cs typeface="Times New Roman"/>
              </a:rPr>
              <a:t>д</a:t>
            </a:r>
            <a:r>
              <a:rPr sz="700" spc="5" dirty="0">
                <a:latin typeface="Times New Roman"/>
                <a:cs typeface="Times New Roman"/>
              </a:rPr>
              <a:t>ол</a:t>
            </a:r>
            <a:r>
              <a:rPr sz="700" spc="20" dirty="0">
                <a:latin typeface="Times New Roman"/>
                <a:cs typeface="Times New Roman"/>
              </a:rPr>
              <a:t>ж</a:t>
            </a:r>
            <a:r>
              <a:rPr sz="700" spc="-25" dirty="0">
                <a:latin typeface="Times New Roman"/>
                <a:cs typeface="Times New Roman"/>
              </a:rPr>
              <a:t>н</a:t>
            </a:r>
            <a:r>
              <a:rPr sz="700" spc="5" dirty="0">
                <a:latin typeface="Times New Roman"/>
                <a:cs typeface="Times New Roman"/>
              </a:rPr>
              <a:t>о</a:t>
            </a:r>
            <a:r>
              <a:rPr sz="700" spc="40" dirty="0">
                <a:latin typeface="Times New Roman"/>
                <a:cs typeface="Times New Roman"/>
              </a:rPr>
              <a:t>с</a:t>
            </a:r>
            <a:r>
              <a:rPr sz="700" spc="-55" dirty="0">
                <a:latin typeface="Times New Roman"/>
                <a:cs typeface="Times New Roman"/>
              </a:rPr>
              <a:t>т</a:t>
            </a:r>
            <a:r>
              <a:rPr sz="700" spc="-15" dirty="0">
                <a:latin typeface="Times New Roman"/>
                <a:cs typeface="Times New Roman"/>
              </a:rPr>
              <a:t>ь</a:t>
            </a:r>
            <a:r>
              <a:rPr sz="700" dirty="0">
                <a:latin typeface="Times New Roman"/>
                <a:cs typeface="Times New Roman"/>
              </a:rPr>
              <a:t>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32" name="object 1532"/>
          <p:cNvSpPr txBox="1"/>
          <p:nvPr/>
        </p:nvSpPr>
        <p:spPr>
          <a:xfrm>
            <a:off x="5597597" y="6684297"/>
            <a:ext cx="398780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spc="-5" dirty="0">
                <a:latin typeface="Times New Roman"/>
                <a:cs typeface="Times New Roman"/>
              </a:rPr>
              <a:t>(подпись)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33" name="object 1533"/>
          <p:cNvSpPr txBox="1"/>
          <p:nvPr/>
        </p:nvSpPr>
        <p:spPr>
          <a:xfrm>
            <a:off x="6355567" y="6684297"/>
            <a:ext cx="955040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spc="5" dirty="0">
                <a:latin typeface="Times New Roman"/>
                <a:cs typeface="Times New Roman"/>
              </a:rPr>
              <a:t>(расшифровка </a:t>
            </a:r>
            <a:r>
              <a:rPr sz="700" spc="-10" dirty="0">
                <a:latin typeface="Times New Roman"/>
                <a:cs typeface="Times New Roman"/>
              </a:rPr>
              <a:t>подписи)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34" name="object 1534"/>
          <p:cNvSpPr txBox="1"/>
          <p:nvPr/>
        </p:nvSpPr>
        <p:spPr>
          <a:xfrm>
            <a:off x="8616146" y="6548397"/>
            <a:ext cx="129539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5" dirty="0">
                <a:latin typeface="Times New Roman"/>
                <a:cs typeface="Times New Roman"/>
              </a:rPr>
              <a:t>20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35" name="object 1535"/>
          <p:cNvSpPr txBox="1"/>
          <p:nvPr/>
        </p:nvSpPr>
        <p:spPr>
          <a:xfrm>
            <a:off x="4897992" y="5738791"/>
            <a:ext cx="1064895" cy="1346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00" dirty="0">
                <a:latin typeface="Times New Roman"/>
                <a:cs typeface="Times New Roman"/>
              </a:rPr>
              <a:t>(состоялась/не</a:t>
            </a:r>
            <a:r>
              <a:rPr sz="700" spc="-10" dirty="0">
                <a:latin typeface="Times New Roman"/>
                <a:cs typeface="Times New Roman"/>
              </a:rPr>
              <a:t> </a:t>
            </a:r>
            <a:r>
              <a:rPr sz="700" spc="5" dirty="0">
                <a:latin typeface="Times New Roman"/>
                <a:cs typeface="Times New Roman"/>
              </a:rPr>
              <a:t>состоялась)</a:t>
            </a:r>
            <a:endParaRPr sz="700">
              <a:latin typeface="Times New Roman"/>
              <a:cs typeface="Times New Roman"/>
            </a:endParaRPr>
          </a:p>
        </p:txBody>
      </p:sp>
      <p:sp>
        <p:nvSpPr>
          <p:cNvPr id="1536" name="object 1536"/>
          <p:cNvSpPr txBox="1"/>
          <p:nvPr/>
        </p:nvSpPr>
        <p:spPr>
          <a:xfrm>
            <a:off x="7307784" y="5654659"/>
            <a:ext cx="394335" cy="14986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800" spc="5" dirty="0">
                <a:latin typeface="Times New Roman"/>
                <a:cs typeface="Times New Roman"/>
              </a:rPr>
              <a:t>До</a:t>
            </a:r>
            <a:r>
              <a:rPr sz="800" spc="-25" dirty="0">
                <a:latin typeface="Times New Roman"/>
                <a:cs typeface="Times New Roman"/>
              </a:rPr>
              <a:t>г</a:t>
            </a:r>
            <a:r>
              <a:rPr sz="800" spc="5" dirty="0">
                <a:latin typeface="Times New Roman"/>
                <a:cs typeface="Times New Roman"/>
              </a:rPr>
              <a:t>о</a:t>
            </a:r>
            <a:r>
              <a:rPr sz="800" spc="25" dirty="0">
                <a:latin typeface="Times New Roman"/>
                <a:cs typeface="Times New Roman"/>
              </a:rPr>
              <a:t>в</a:t>
            </a:r>
            <a:r>
              <a:rPr sz="800" spc="5" dirty="0">
                <a:latin typeface="Times New Roman"/>
                <a:cs typeface="Times New Roman"/>
              </a:rPr>
              <a:t>ор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1537" name="object 1537"/>
          <p:cNvSpPr txBox="1"/>
          <p:nvPr/>
        </p:nvSpPr>
        <p:spPr>
          <a:xfrm>
            <a:off x="4975769" y="4857944"/>
            <a:ext cx="1738630" cy="18097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000" b="1" spc="5" dirty="0">
                <a:latin typeface="Times New Roman"/>
                <a:cs typeface="Times New Roman"/>
              </a:rPr>
              <a:t>2.</a:t>
            </a:r>
            <a:r>
              <a:rPr sz="1000" b="1" spc="-15" dirty="0">
                <a:latin typeface="Times New Roman"/>
                <a:cs typeface="Times New Roman"/>
              </a:rPr>
              <a:t> </a:t>
            </a:r>
            <a:r>
              <a:rPr sz="1000" b="1" spc="25" dirty="0">
                <a:latin typeface="Times New Roman"/>
                <a:cs typeface="Times New Roman"/>
              </a:rPr>
              <a:t>Сведения</a:t>
            </a:r>
            <a:r>
              <a:rPr sz="1000" b="1" spc="-5" dirty="0">
                <a:latin typeface="Times New Roman"/>
                <a:cs typeface="Times New Roman"/>
              </a:rPr>
              <a:t> </a:t>
            </a:r>
            <a:r>
              <a:rPr sz="1000" b="1" spc="5" dirty="0">
                <a:latin typeface="Times New Roman"/>
                <a:cs typeface="Times New Roman"/>
              </a:rPr>
              <a:t>о</a:t>
            </a:r>
            <a:r>
              <a:rPr sz="1000" b="1" spc="-10" dirty="0">
                <a:latin typeface="Times New Roman"/>
                <a:cs typeface="Times New Roman"/>
              </a:rPr>
              <a:t> </a:t>
            </a:r>
            <a:r>
              <a:rPr sz="1000" b="1" spc="10" dirty="0">
                <a:latin typeface="Times New Roman"/>
                <a:cs typeface="Times New Roman"/>
              </a:rPr>
              <a:t>малой </a:t>
            </a:r>
            <a:r>
              <a:rPr sz="1000" b="1" spc="15" dirty="0">
                <a:latin typeface="Times New Roman"/>
                <a:cs typeface="Times New Roman"/>
              </a:rPr>
              <a:t>закупке</a:t>
            </a:r>
            <a:endParaRPr sz="1000">
              <a:latin typeface="Times New Roman"/>
              <a:cs typeface="Times New Roman"/>
            </a:endParaRPr>
          </a:p>
        </p:txBody>
      </p:sp>
      <p:grpSp>
        <p:nvGrpSpPr>
          <p:cNvPr id="1538" name="object 1538"/>
          <p:cNvGrpSpPr/>
          <p:nvPr/>
        </p:nvGrpSpPr>
        <p:grpSpPr>
          <a:xfrm>
            <a:off x="2517711" y="4864098"/>
            <a:ext cx="6631305" cy="1978025"/>
            <a:chOff x="2517711" y="4864098"/>
            <a:chExt cx="6631305" cy="1978025"/>
          </a:xfrm>
        </p:grpSpPr>
        <p:sp>
          <p:nvSpPr>
            <p:cNvPr id="1539" name="object 1539"/>
            <p:cNvSpPr/>
            <p:nvPr/>
          </p:nvSpPr>
          <p:spPr>
            <a:xfrm>
              <a:off x="2530535" y="5178049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>
                  <a:moveTo>
                    <a:pt x="0" y="0"/>
                  </a:moveTo>
                  <a:lnTo>
                    <a:pt x="5686779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0" name="object 1540"/>
            <p:cNvSpPr/>
            <p:nvPr/>
          </p:nvSpPr>
          <p:spPr>
            <a:xfrm>
              <a:off x="2527299" y="5174813"/>
              <a:ext cx="5693410" cy="6985"/>
            </a:xfrm>
            <a:custGeom>
              <a:avLst/>
              <a:gdLst/>
              <a:ahLst/>
              <a:cxnLst/>
              <a:rect l="l" t="t" r="r" b="b"/>
              <a:pathLst>
                <a:path w="5693409" h="6985">
                  <a:moveTo>
                    <a:pt x="5693250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5693250" y="6471"/>
                  </a:lnTo>
                  <a:lnTo>
                    <a:pt x="569325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1" name="object 1541"/>
            <p:cNvSpPr/>
            <p:nvPr/>
          </p:nvSpPr>
          <p:spPr>
            <a:xfrm>
              <a:off x="8230256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2" name="object 1542"/>
            <p:cNvSpPr/>
            <p:nvPr/>
          </p:nvSpPr>
          <p:spPr>
            <a:xfrm>
              <a:off x="8227021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3" name="object 1543"/>
            <p:cNvSpPr/>
            <p:nvPr/>
          </p:nvSpPr>
          <p:spPr>
            <a:xfrm>
              <a:off x="8233491" y="5168342"/>
              <a:ext cx="910590" cy="13335"/>
            </a:xfrm>
            <a:custGeom>
              <a:avLst/>
              <a:gdLst/>
              <a:ahLst/>
              <a:cxnLst/>
              <a:rect l="l" t="t" r="r" b="b"/>
              <a:pathLst>
                <a:path w="910590" h="13335">
                  <a:moveTo>
                    <a:pt x="0" y="12943"/>
                  </a:moveTo>
                  <a:lnTo>
                    <a:pt x="910507" y="12943"/>
                  </a:lnTo>
                  <a:lnTo>
                    <a:pt x="910507" y="0"/>
                  </a:lnTo>
                  <a:lnTo>
                    <a:pt x="0" y="0"/>
                  </a:lnTo>
                  <a:lnTo>
                    <a:pt x="0" y="129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4" name="object 1544"/>
            <p:cNvSpPr/>
            <p:nvPr/>
          </p:nvSpPr>
          <p:spPr>
            <a:xfrm>
              <a:off x="7919277" y="5042144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5905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5" name="object 1545"/>
            <p:cNvSpPr/>
            <p:nvPr/>
          </p:nvSpPr>
          <p:spPr>
            <a:xfrm>
              <a:off x="7916042" y="5038908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6" name="object 1546"/>
            <p:cNvSpPr/>
            <p:nvPr/>
          </p:nvSpPr>
          <p:spPr>
            <a:xfrm>
              <a:off x="2530535" y="5314343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>
                  <a:moveTo>
                    <a:pt x="0" y="0"/>
                  </a:moveTo>
                  <a:lnTo>
                    <a:pt x="5686779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7" name="object 1547"/>
            <p:cNvSpPr/>
            <p:nvPr/>
          </p:nvSpPr>
          <p:spPr>
            <a:xfrm>
              <a:off x="2527299" y="5311107"/>
              <a:ext cx="5693410" cy="6985"/>
            </a:xfrm>
            <a:custGeom>
              <a:avLst/>
              <a:gdLst/>
              <a:ahLst/>
              <a:cxnLst/>
              <a:rect l="l" t="t" r="r" b="b"/>
              <a:pathLst>
                <a:path w="5693409" h="6985">
                  <a:moveTo>
                    <a:pt x="5693250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5693250" y="6471"/>
                  </a:lnTo>
                  <a:lnTo>
                    <a:pt x="569325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8" name="object 1548"/>
            <p:cNvSpPr/>
            <p:nvPr/>
          </p:nvSpPr>
          <p:spPr>
            <a:xfrm>
              <a:off x="8236727" y="5311107"/>
              <a:ext cx="907415" cy="6985"/>
            </a:xfrm>
            <a:custGeom>
              <a:avLst/>
              <a:gdLst/>
              <a:ahLst/>
              <a:cxnLst/>
              <a:rect l="l" t="t" r="r" b="b"/>
              <a:pathLst>
                <a:path w="907415" h="6985">
                  <a:moveTo>
                    <a:pt x="0" y="6471"/>
                  </a:moveTo>
                  <a:lnTo>
                    <a:pt x="907272" y="6471"/>
                  </a:lnTo>
                  <a:lnTo>
                    <a:pt x="907272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9" name="object 1549"/>
            <p:cNvSpPr/>
            <p:nvPr/>
          </p:nvSpPr>
          <p:spPr>
            <a:xfrm>
              <a:off x="8233491" y="5311107"/>
              <a:ext cx="910590" cy="6985"/>
            </a:xfrm>
            <a:custGeom>
              <a:avLst/>
              <a:gdLst/>
              <a:ahLst/>
              <a:cxnLst/>
              <a:rect l="l" t="t" r="r" b="b"/>
              <a:pathLst>
                <a:path w="910590" h="6985">
                  <a:moveTo>
                    <a:pt x="0" y="6471"/>
                  </a:moveTo>
                  <a:lnTo>
                    <a:pt x="910507" y="6471"/>
                  </a:lnTo>
                  <a:lnTo>
                    <a:pt x="910507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0" name="object 1550"/>
            <p:cNvSpPr/>
            <p:nvPr/>
          </p:nvSpPr>
          <p:spPr>
            <a:xfrm>
              <a:off x="2634065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1" name="object 1551"/>
            <p:cNvSpPr/>
            <p:nvPr/>
          </p:nvSpPr>
          <p:spPr>
            <a:xfrm>
              <a:off x="2630830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2" name="object 1552"/>
            <p:cNvSpPr/>
            <p:nvPr/>
          </p:nvSpPr>
          <p:spPr>
            <a:xfrm>
              <a:off x="2737918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3" name="object 1553"/>
            <p:cNvSpPr/>
            <p:nvPr/>
          </p:nvSpPr>
          <p:spPr>
            <a:xfrm>
              <a:off x="2734683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4" name="object 1554"/>
            <p:cNvSpPr/>
            <p:nvPr/>
          </p:nvSpPr>
          <p:spPr>
            <a:xfrm>
              <a:off x="284144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5" name="object 1555"/>
            <p:cNvSpPr/>
            <p:nvPr/>
          </p:nvSpPr>
          <p:spPr>
            <a:xfrm>
              <a:off x="2838213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6" name="object 1556"/>
            <p:cNvSpPr/>
            <p:nvPr/>
          </p:nvSpPr>
          <p:spPr>
            <a:xfrm>
              <a:off x="294497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7" name="object 1557"/>
            <p:cNvSpPr/>
            <p:nvPr/>
          </p:nvSpPr>
          <p:spPr>
            <a:xfrm>
              <a:off x="2941743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8" name="object 1558"/>
            <p:cNvSpPr/>
            <p:nvPr/>
          </p:nvSpPr>
          <p:spPr>
            <a:xfrm>
              <a:off x="3048832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9" name="object 1559"/>
            <p:cNvSpPr/>
            <p:nvPr/>
          </p:nvSpPr>
          <p:spPr>
            <a:xfrm>
              <a:off x="3045597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0" name="object 1560"/>
            <p:cNvSpPr/>
            <p:nvPr/>
          </p:nvSpPr>
          <p:spPr>
            <a:xfrm>
              <a:off x="3152363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1" name="object 1561"/>
            <p:cNvSpPr/>
            <p:nvPr/>
          </p:nvSpPr>
          <p:spPr>
            <a:xfrm>
              <a:off x="3149127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2" name="object 1562"/>
            <p:cNvSpPr/>
            <p:nvPr/>
          </p:nvSpPr>
          <p:spPr>
            <a:xfrm>
              <a:off x="3255893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3" name="object 1563"/>
            <p:cNvSpPr/>
            <p:nvPr/>
          </p:nvSpPr>
          <p:spPr>
            <a:xfrm>
              <a:off x="3252657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4" name="object 1564"/>
            <p:cNvSpPr/>
            <p:nvPr/>
          </p:nvSpPr>
          <p:spPr>
            <a:xfrm>
              <a:off x="3359746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5" name="object 1565"/>
            <p:cNvSpPr/>
            <p:nvPr/>
          </p:nvSpPr>
          <p:spPr>
            <a:xfrm>
              <a:off x="335651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6" name="object 1566"/>
            <p:cNvSpPr/>
            <p:nvPr/>
          </p:nvSpPr>
          <p:spPr>
            <a:xfrm>
              <a:off x="3463276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7" name="object 1567"/>
            <p:cNvSpPr/>
            <p:nvPr/>
          </p:nvSpPr>
          <p:spPr>
            <a:xfrm>
              <a:off x="346004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8" name="object 1568"/>
            <p:cNvSpPr/>
            <p:nvPr/>
          </p:nvSpPr>
          <p:spPr>
            <a:xfrm>
              <a:off x="2530535" y="5456719"/>
              <a:ext cx="1133475" cy="0"/>
            </a:xfrm>
            <a:custGeom>
              <a:avLst/>
              <a:gdLst/>
              <a:ahLst/>
              <a:cxnLst/>
              <a:rect l="l" t="t" r="r" b="b"/>
              <a:pathLst>
                <a:path w="1133475">
                  <a:moveTo>
                    <a:pt x="0" y="0"/>
                  </a:moveTo>
                  <a:lnTo>
                    <a:pt x="1133331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9" name="object 1569"/>
            <p:cNvSpPr/>
            <p:nvPr/>
          </p:nvSpPr>
          <p:spPr>
            <a:xfrm>
              <a:off x="2527299" y="5453484"/>
              <a:ext cx="1139825" cy="6985"/>
            </a:xfrm>
            <a:custGeom>
              <a:avLst/>
              <a:gdLst/>
              <a:ahLst/>
              <a:cxnLst/>
              <a:rect l="l" t="t" r="r" b="b"/>
              <a:pathLst>
                <a:path w="1139825" h="6985">
                  <a:moveTo>
                    <a:pt x="1139801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139801" y="6471"/>
                  </a:lnTo>
                  <a:lnTo>
                    <a:pt x="113980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0" name="object 1570"/>
            <p:cNvSpPr/>
            <p:nvPr/>
          </p:nvSpPr>
          <p:spPr>
            <a:xfrm>
              <a:off x="3670337" y="5042144"/>
              <a:ext cx="0" cy="408305"/>
            </a:xfrm>
            <a:custGeom>
              <a:avLst/>
              <a:gdLst/>
              <a:ahLst/>
              <a:cxnLst/>
              <a:rect l="l" t="t" r="r" b="b"/>
              <a:pathLst>
                <a:path h="408304">
                  <a:moveTo>
                    <a:pt x="0" y="0"/>
                  </a:moveTo>
                  <a:lnTo>
                    <a:pt x="0" y="40810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1" name="object 1571"/>
            <p:cNvSpPr/>
            <p:nvPr/>
          </p:nvSpPr>
          <p:spPr>
            <a:xfrm>
              <a:off x="3667101" y="5038973"/>
              <a:ext cx="6985" cy="414655"/>
            </a:xfrm>
            <a:custGeom>
              <a:avLst/>
              <a:gdLst/>
              <a:ahLst/>
              <a:cxnLst/>
              <a:rect l="l" t="t" r="r" b="b"/>
              <a:pathLst>
                <a:path w="6985" h="414654">
                  <a:moveTo>
                    <a:pt x="6794" y="0"/>
                  </a:moveTo>
                  <a:lnTo>
                    <a:pt x="0" y="0"/>
                  </a:lnTo>
                  <a:lnTo>
                    <a:pt x="0" y="414510"/>
                  </a:lnTo>
                  <a:lnTo>
                    <a:pt x="6794" y="414510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2" name="object 1572"/>
            <p:cNvSpPr/>
            <p:nvPr/>
          </p:nvSpPr>
          <p:spPr>
            <a:xfrm>
              <a:off x="3774190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3" name="object 1573"/>
            <p:cNvSpPr/>
            <p:nvPr/>
          </p:nvSpPr>
          <p:spPr>
            <a:xfrm>
              <a:off x="3770955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4" name="object 1574"/>
            <p:cNvSpPr/>
            <p:nvPr/>
          </p:nvSpPr>
          <p:spPr>
            <a:xfrm>
              <a:off x="3877720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5" name="object 1575"/>
            <p:cNvSpPr/>
            <p:nvPr/>
          </p:nvSpPr>
          <p:spPr>
            <a:xfrm>
              <a:off x="3874485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6" name="object 1576"/>
            <p:cNvSpPr/>
            <p:nvPr/>
          </p:nvSpPr>
          <p:spPr>
            <a:xfrm>
              <a:off x="3981250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7" name="object 1577"/>
            <p:cNvSpPr/>
            <p:nvPr/>
          </p:nvSpPr>
          <p:spPr>
            <a:xfrm>
              <a:off x="3978015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8" name="object 1578"/>
            <p:cNvSpPr/>
            <p:nvPr/>
          </p:nvSpPr>
          <p:spPr>
            <a:xfrm>
              <a:off x="408503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9" name="object 1579"/>
            <p:cNvSpPr/>
            <p:nvPr/>
          </p:nvSpPr>
          <p:spPr>
            <a:xfrm>
              <a:off x="4081804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0" name="object 1580"/>
            <p:cNvSpPr/>
            <p:nvPr/>
          </p:nvSpPr>
          <p:spPr>
            <a:xfrm>
              <a:off x="418869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1" name="object 1581"/>
            <p:cNvSpPr/>
            <p:nvPr/>
          </p:nvSpPr>
          <p:spPr>
            <a:xfrm>
              <a:off x="4185464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2" name="object 1582"/>
            <p:cNvSpPr/>
            <p:nvPr/>
          </p:nvSpPr>
          <p:spPr>
            <a:xfrm>
              <a:off x="429222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3" name="object 1583"/>
            <p:cNvSpPr/>
            <p:nvPr/>
          </p:nvSpPr>
          <p:spPr>
            <a:xfrm>
              <a:off x="4288994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4" name="object 1584"/>
            <p:cNvSpPr/>
            <p:nvPr/>
          </p:nvSpPr>
          <p:spPr>
            <a:xfrm>
              <a:off x="4396018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5" name="object 1585"/>
            <p:cNvSpPr/>
            <p:nvPr/>
          </p:nvSpPr>
          <p:spPr>
            <a:xfrm>
              <a:off x="4392783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6" name="object 1586"/>
            <p:cNvSpPr/>
            <p:nvPr/>
          </p:nvSpPr>
          <p:spPr>
            <a:xfrm>
              <a:off x="4499548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7" name="object 1587"/>
            <p:cNvSpPr/>
            <p:nvPr/>
          </p:nvSpPr>
          <p:spPr>
            <a:xfrm>
              <a:off x="4496313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8" name="object 1588"/>
            <p:cNvSpPr/>
            <p:nvPr/>
          </p:nvSpPr>
          <p:spPr>
            <a:xfrm>
              <a:off x="4603078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9" name="object 1589"/>
            <p:cNvSpPr/>
            <p:nvPr/>
          </p:nvSpPr>
          <p:spPr>
            <a:xfrm>
              <a:off x="4599843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0" name="object 1590"/>
            <p:cNvSpPr/>
            <p:nvPr/>
          </p:nvSpPr>
          <p:spPr>
            <a:xfrm>
              <a:off x="4706996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1" name="object 1591"/>
            <p:cNvSpPr/>
            <p:nvPr/>
          </p:nvSpPr>
          <p:spPr>
            <a:xfrm>
              <a:off x="470376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2" name="object 1592"/>
            <p:cNvSpPr/>
            <p:nvPr/>
          </p:nvSpPr>
          <p:spPr>
            <a:xfrm>
              <a:off x="4810527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3" name="object 1593"/>
            <p:cNvSpPr/>
            <p:nvPr/>
          </p:nvSpPr>
          <p:spPr>
            <a:xfrm>
              <a:off x="480729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4" name="object 1594"/>
            <p:cNvSpPr/>
            <p:nvPr/>
          </p:nvSpPr>
          <p:spPr>
            <a:xfrm>
              <a:off x="4914057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5" name="object 1595"/>
            <p:cNvSpPr/>
            <p:nvPr/>
          </p:nvSpPr>
          <p:spPr>
            <a:xfrm>
              <a:off x="491082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6" name="object 1596"/>
            <p:cNvSpPr/>
            <p:nvPr/>
          </p:nvSpPr>
          <p:spPr>
            <a:xfrm>
              <a:off x="5017846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7" name="object 1597"/>
            <p:cNvSpPr/>
            <p:nvPr/>
          </p:nvSpPr>
          <p:spPr>
            <a:xfrm>
              <a:off x="5014610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8" name="object 1598"/>
            <p:cNvSpPr/>
            <p:nvPr/>
          </p:nvSpPr>
          <p:spPr>
            <a:xfrm>
              <a:off x="5121376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9" name="object 1599"/>
            <p:cNvSpPr/>
            <p:nvPr/>
          </p:nvSpPr>
          <p:spPr>
            <a:xfrm>
              <a:off x="511814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0" name="object 1600"/>
            <p:cNvSpPr/>
            <p:nvPr/>
          </p:nvSpPr>
          <p:spPr>
            <a:xfrm>
              <a:off x="5224906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1" name="object 1601"/>
            <p:cNvSpPr/>
            <p:nvPr/>
          </p:nvSpPr>
          <p:spPr>
            <a:xfrm>
              <a:off x="5221671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2" name="object 1602"/>
            <p:cNvSpPr/>
            <p:nvPr/>
          </p:nvSpPr>
          <p:spPr>
            <a:xfrm>
              <a:off x="5328824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3" name="object 1603"/>
            <p:cNvSpPr/>
            <p:nvPr/>
          </p:nvSpPr>
          <p:spPr>
            <a:xfrm>
              <a:off x="5325589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4" name="object 1604"/>
            <p:cNvSpPr/>
            <p:nvPr/>
          </p:nvSpPr>
          <p:spPr>
            <a:xfrm>
              <a:off x="5432354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5" name="object 1605"/>
            <p:cNvSpPr/>
            <p:nvPr/>
          </p:nvSpPr>
          <p:spPr>
            <a:xfrm>
              <a:off x="5429119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6" name="object 1606"/>
            <p:cNvSpPr/>
            <p:nvPr/>
          </p:nvSpPr>
          <p:spPr>
            <a:xfrm>
              <a:off x="5535884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7" name="object 1607"/>
            <p:cNvSpPr/>
            <p:nvPr/>
          </p:nvSpPr>
          <p:spPr>
            <a:xfrm>
              <a:off x="5532649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8" name="object 1608"/>
            <p:cNvSpPr/>
            <p:nvPr/>
          </p:nvSpPr>
          <p:spPr>
            <a:xfrm>
              <a:off x="5639415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9" name="object 1609"/>
            <p:cNvSpPr/>
            <p:nvPr/>
          </p:nvSpPr>
          <p:spPr>
            <a:xfrm>
              <a:off x="5636179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0" name="object 1610"/>
            <p:cNvSpPr/>
            <p:nvPr/>
          </p:nvSpPr>
          <p:spPr>
            <a:xfrm>
              <a:off x="5743204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1" name="object 1611"/>
            <p:cNvSpPr/>
            <p:nvPr/>
          </p:nvSpPr>
          <p:spPr>
            <a:xfrm>
              <a:off x="5739968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2" name="object 1612"/>
            <p:cNvSpPr/>
            <p:nvPr/>
          </p:nvSpPr>
          <p:spPr>
            <a:xfrm>
              <a:off x="5846734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3" name="object 1613"/>
            <p:cNvSpPr/>
            <p:nvPr/>
          </p:nvSpPr>
          <p:spPr>
            <a:xfrm>
              <a:off x="5843498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4" name="object 1614"/>
            <p:cNvSpPr/>
            <p:nvPr/>
          </p:nvSpPr>
          <p:spPr>
            <a:xfrm>
              <a:off x="5950264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5" name="object 1615"/>
            <p:cNvSpPr/>
            <p:nvPr/>
          </p:nvSpPr>
          <p:spPr>
            <a:xfrm>
              <a:off x="5947028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6" name="object 1616"/>
            <p:cNvSpPr/>
            <p:nvPr/>
          </p:nvSpPr>
          <p:spPr>
            <a:xfrm>
              <a:off x="6054053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7" name="object 1617"/>
            <p:cNvSpPr/>
            <p:nvPr/>
          </p:nvSpPr>
          <p:spPr>
            <a:xfrm>
              <a:off x="6050817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8" name="object 1618"/>
            <p:cNvSpPr/>
            <p:nvPr/>
          </p:nvSpPr>
          <p:spPr>
            <a:xfrm>
              <a:off x="6157583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9" name="object 1619"/>
            <p:cNvSpPr/>
            <p:nvPr/>
          </p:nvSpPr>
          <p:spPr>
            <a:xfrm>
              <a:off x="6154347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0" name="object 1620"/>
            <p:cNvSpPr/>
            <p:nvPr/>
          </p:nvSpPr>
          <p:spPr>
            <a:xfrm>
              <a:off x="6261113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1" name="object 1621"/>
            <p:cNvSpPr/>
            <p:nvPr/>
          </p:nvSpPr>
          <p:spPr>
            <a:xfrm>
              <a:off x="6257878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2" name="object 1622"/>
            <p:cNvSpPr/>
            <p:nvPr/>
          </p:nvSpPr>
          <p:spPr>
            <a:xfrm>
              <a:off x="6365032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3" name="object 1623"/>
            <p:cNvSpPr/>
            <p:nvPr/>
          </p:nvSpPr>
          <p:spPr>
            <a:xfrm>
              <a:off x="6361796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4" name="object 1624"/>
            <p:cNvSpPr/>
            <p:nvPr/>
          </p:nvSpPr>
          <p:spPr>
            <a:xfrm>
              <a:off x="6468562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5" name="object 1625"/>
            <p:cNvSpPr/>
            <p:nvPr/>
          </p:nvSpPr>
          <p:spPr>
            <a:xfrm>
              <a:off x="6465326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6" name="object 1626"/>
            <p:cNvSpPr/>
            <p:nvPr/>
          </p:nvSpPr>
          <p:spPr>
            <a:xfrm>
              <a:off x="6572092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7" name="object 1627"/>
            <p:cNvSpPr/>
            <p:nvPr/>
          </p:nvSpPr>
          <p:spPr>
            <a:xfrm>
              <a:off x="6568856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4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8" name="object 1628"/>
            <p:cNvSpPr/>
            <p:nvPr/>
          </p:nvSpPr>
          <p:spPr>
            <a:xfrm>
              <a:off x="6676010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9" name="object 1629"/>
            <p:cNvSpPr/>
            <p:nvPr/>
          </p:nvSpPr>
          <p:spPr>
            <a:xfrm>
              <a:off x="6672775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4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0" name="object 1630"/>
            <p:cNvSpPr/>
            <p:nvPr/>
          </p:nvSpPr>
          <p:spPr>
            <a:xfrm>
              <a:off x="6779540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1" name="object 1631"/>
            <p:cNvSpPr/>
            <p:nvPr/>
          </p:nvSpPr>
          <p:spPr>
            <a:xfrm>
              <a:off x="6776305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4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2" name="object 1632"/>
            <p:cNvSpPr/>
            <p:nvPr/>
          </p:nvSpPr>
          <p:spPr>
            <a:xfrm>
              <a:off x="6883070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3" name="object 1633"/>
            <p:cNvSpPr/>
            <p:nvPr/>
          </p:nvSpPr>
          <p:spPr>
            <a:xfrm>
              <a:off x="6879835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4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4" name="object 1634"/>
            <p:cNvSpPr/>
            <p:nvPr/>
          </p:nvSpPr>
          <p:spPr>
            <a:xfrm>
              <a:off x="698685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5" name="object 1635"/>
            <p:cNvSpPr/>
            <p:nvPr/>
          </p:nvSpPr>
          <p:spPr>
            <a:xfrm>
              <a:off x="6983624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4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6" name="object 1636"/>
            <p:cNvSpPr/>
            <p:nvPr/>
          </p:nvSpPr>
          <p:spPr>
            <a:xfrm>
              <a:off x="7090389" y="504214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219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7" name="object 1637"/>
            <p:cNvSpPr/>
            <p:nvPr/>
          </p:nvSpPr>
          <p:spPr>
            <a:xfrm>
              <a:off x="7087154" y="5038973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4" h="278764">
                  <a:moveTo>
                    <a:pt x="6470" y="0"/>
                  </a:moveTo>
                  <a:lnTo>
                    <a:pt x="0" y="0"/>
                  </a:lnTo>
                  <a:lnTo>
                    <a:pt x="0" y="278605"/>
                  </a:lnTo>
                  <a:lnTo>
                    <a:pt x="6470" y="2786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8" name="object 1638"/>
            <p:cNvSpPr/>
            <p:nvPr/>
          </p:nvSpPr>
          <p:spPr>
            <a:xfrm>
              <a:off x="3670337" y="5456719"/>
              <a:ext cx="3523615" cy="0"/>
            </a:xfrm>
            <a:custGeom>
              <a:avLst/>
              <a:gdLst/>
              <a:ahLst/>
              <a:cxnLst/>
              <a:rect l="l" t="t" r="r" b="b"/>
              <a:pathLst>
                <a:path w="3523615">
                  <a:moveTo>
                    <a:pt x="0" y="0"/>
                  </a:moveTo>
                  <a:lnTo>
                    <a:pt x="3523582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9" name="object 1639"/>
            <p:cNvSpPr/>
            <p:nvPr/>
          </p:nvSpPr>
          <p:spPr>
            <a:xfrm>
              <a:off x="3667101" y="5453484"/>
              <a:ext cx="3530600" cy="6985"/>
            </a:xfrm>
            <a:custGeom>
              <a:avLst/>
              <a:gdLst/>
              <a:ahLst/>
              <a:cxnLst/>
              <a:rect l="l" t="t" r="r" b="b"/>
              <a:pathLst>
                <a:path w="3530600" h="6985">
                  <a:moveTo>
                    <a:pt x="3529988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3529988" y="6471"/>
                  </a:lnTo>
                  <a:lnTo>
                    <a:pt x="3529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0" name="object 1640"/>
            <p:cNvSpPr/>
            <p:nvPr/>
          </p:nvSpPr>
          <p:spPr>
            <a:xfrm>
              <a:off x="7193919" y="5042144"/>
              <a:ext cx="0" cy="408305"/>
            </a:xfrm>
            <a:custGeom>
              <a:avLst/>
              <a:gdLst/>
              <a:ahLst/>
              <a:cxnLst/>
              <a:rect l="l" t="t" r="r" b="b"/>
              <a:pathLst>
                <a:path h="408304">
                  <a:moveTo>
                    <a:pt x="0" y="0"/>
                  </a:moveTo>
                  <a:lnTo>
                    <a:pt x="0" y="40810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1" name="object 1641"/>
            <p:cNvSpPr/>
            <p:nvPr/>
          </p:nvSpPr>
          <p:spPr>
            <a:xfrm>
              <a:off x="7190684" y="5038973"/>
              <a:ext cx="6985" cy="414655"/>
            </a:xfrm>
            <a:custGeom>
              <a:avLst/>
              <a:gdLst/>
              <a:ahLst/>
              <a:cxnLst/>
              <a:rect l="l" t="t" r="r" b="b"/>
              <a:pathLst>
                <a:path w="6984" h="414654">
                  <a:moveTo>
                    <a:pt x="6470" y="0"/>
                  </a:moveTo>
                  <a:lnTo>
                    <a:pt x="0" y="0"/>
                  </a:lnTo>
                  <a:lnTo>
                    <a:pt x="0" y="414510"/>
                  </a:lnTo>
                  <a:lnTo>
                    <a:pt x="6470" y="41451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2" name="object 1642"/>
            <p:cNvSpPr/>
            <p:nvPr/>
          </p:nvSpPr>
          <p:spPr>
            <a:xfrm>
              <a:off x="8023195" y="5042144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5905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3" name="object 1643"/>
            <p:cNvSpPr/>
            <p:nvPr/>
          </p:nvSpPr>
          <p:spPr>
            <a:xfrm>
              <a:off x="8019960" y="5038908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4" name="object 1644"/>
            <p:cNvSpPr/>
            <p:nvPr/>
          </p:nvSpPr>
          <p:spPr>
            <a:xfrm>
              <a:off x="8126726" y="5042144"/>
              <a:ext cx="0" cy="136525"/>
            </a:xfrm>
            <a:custGeom>
              <a:avLst/>
              <a:gdLst/>
              <a:ahLst/>
              <a:cxnLst/>
              <a:rect l="l" t="t" r="r" b="b"/>
              <a:pathLst>
                <a:path h="136525">
                  <a:moveTo>
                    <a:pt x="0" y="0"/>
                  </a:moveTo>
                  <a:lnTo>
                    <a:pt x="0" y="135905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5" name="object 1645"/>
            <p:cNvSpPr/>
            <p:nvPr/>
          </p:nvSpPr>
          <p:spPr>
            <a:xfrm>
              <a:off x="8123490" y="5038908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6" name="object 1646"/>
            <p:cNvSpPr/>
            <p:nvPr/>
          </p:nvSpPr>
          <p:spPr>
            <a:xfrm>
              <a:off x="7200390" y="5456719"/>
              <a:ext cx="1017269" cy="0"/>
            </a:xfrm>
            <a:custGeom>
              <a:avLst/>
              <a:gdLst/>
              <a:ahLst/>
              <a:cxnLst/>
              <a:rect l="l" t="t" r="r" b="b"/>
              <a:pathLst>
                <a:path w="1017270">
                  <a:moveTo>
                    <a:pt x="0" y="0"/>
                  </a:moveTo>
                  <a:lnTo>
                    <a:pt x="1016924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7" name="object 1647"/>
            <p:cNvSpPr/>
            <p:nvPr/>
          </p:nvSpPr>
          <p:spPr>
            <a:xfrm>
              <a:off x="7197155" y="5453484"/>
              <a:ext cx="1023619" cy="6985"/>
            </a:xfrm>
            <a:custGeom>
              <a:avLst/>
              <a:gdLst/>
              <a:ahLst/>
              <a:cxnLst/>
              <a:rect l="l" t="t" r="r" b="b"/>
              <a:pathLst>
                <a:path w="1023620" h="6985">
                  <a:moveTo>
                    <a:pt x="1023330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023330" y="6471"/>
                  </a:lnTo>
                  <a:lnTo>
                    <a:pt x="102333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8" name="object 1648"/>
            <p:cNvSpPr/>
            <p:nvPr/>
          </p:nvSpPr>
          <p:spPr>
            <a:xfrm>
              <a:off x="8220550" y="5168406"/>
              <a:ext cx="13335" cy="292100"/>
            </a:xfrm>
            <a:custGeom>
              <a:avLst/>
              <a:gdLst/>
              <a:ahLst/>
              <a:cxnLst/>
              <a:rect l="l" t="t" r="r" b="b"/>
              <a:pathLst>
                <a:path w="13334" h="292100">
                  <a:moveTo>
                    <a:pt x="12941" y="0"/>
                  </a:moveTo>
                  <a:lnTo>
                    <a:pt x="0" y="0"/>
                  </a:lnTo>
                  <a:lnTo>
                    <a:pt x="0" y="291548"/>
                  </a:lnTo>
                  <a:lnTo>
                    <a:pt x="12941" y="291548"/>
                  </a:lnTo>
                  <a:lnTo>
                    <a:pt x="129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9" name="object 1649"/>
            <p:cNvSpPr/>
            <p:nvPr/>
          </p:nvSpPr>
          <p:spPr>
            <a:xfrm>
              <a:off x="8334045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0" name="object 1650"/>
            <p:cNvSpPr/>
            <p:nvPr/>
          </p:nvSpPr>
          <p:spPr>
            <a:xfrm>
              <a:off x="8330810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1" name="object 1651"/>
            <p:cNvSpPr/>
            <p:nvPr/>
          </p:nvSpPr>
          <p:spPr>
            <a:xfrm>
              <a:off x="8437575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2" name="object 1652"/>
            <p:cNvSpPr/>
            <p:nvPr/>
          </p:nvSpPr>
          <p:spPr>
            <a:xfrm>
              <a:off x="8434340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3" name="object 1653"/>
            <p:cNvSpPr/>
            <p:nvPr/>
          </p:nvSpPr>
          <p:spPr>
            <a:xfrm>
              <a:off x="8541105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4" name="object 1654"/>
            <p:cNvSpPr/>
            <p:nvPr/>
          </p:nvSpPr>
          <p:spPr>
            <a:xfrm>
              <a:off x="8537870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5" name="object 1655"/>
            <p:cNvSpPr/>
            <p:nvPr/>
          </p:nvSpPr>
          <p:spPr>
            <a:xfrm>
              <a:off x="8645023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6" name="object 1656"/>
            <p:cNvSpPr/>
            <p:nvPr/>
          </p:nvSpPr>
          <p:spPr>
            <a:xfrm>
              <a:off x="8641788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7" name="object 1657"/>
            <p:cNvSpPr/>
            <p:nvPr/>
          </p:nvSpPr>
          <p:spPr>
            <a:xfrm>
              <a:off x="8748553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8" name="object 1658"/>
            <p:cNvSpPr/>
            <p:nvPr/>
          </p:nvSpPr>
          <p:spPr>
            <a:xfrm>
              <a:off x="8745318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9" name="object 1659"/>
            <p:cNvSpPr/>
            <p:nvPr/>
          </p:nvSpPr>
          <p:spPr>
            <a:xfrm>
              <a:off x="8852084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0" name="object 1660"/>
            <p:cNvSpPr/>
            <p:nvPr/>
          </p:nvSpPr>
          <p:spPr>
            <a:xfrm>
              <a:off x="8848848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1" name="object 1661"/>
            <p:cNvSpPr/>
            <p:nvPr/>
          </p:nvSpPr>
          <p:spPr>
            <a:xfrm>
              <a:off x="8955873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2" name="object 1662"/>
            <p:cNvSpPr/>
            <p:nvPr/>
          </p:nvSpPr>
          <p:spPr>
            <a:xfrm>
              <a:off x="8952637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3" name="object 1663"/>
            <p:cNvSpPr/>
            <p:nvPr/>
          </p:nvSpPr>
          <p:spPr>
            <a:xfrm>
              <a:off x="9059402" y="5042144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6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4" name="object 1664"/>
            <p:cNvSpPr/>
            <p:nvPr/>
          </p:nvSpPr>
          <p:spPr>
            <a:xfrm>
              <a:off x="9056168" y="5038908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5" name="object 1665"/>
            <p:cNvSpPr/>
            <p:nvPr/>
          </p:nvSpPr>
          <p:spPr>
            <a:xfrm>
              <a:off x="8233491" y="5447012"/>
              <a:ext cx="910590" cy="13335"/>
            </a:xfrm>
            <a:custGeom>
              <a:avLst/>
              <a:gdLst/>
              <a:ahLst/>
              <a:cxnLst/>
              <a:rect l="l" t="t" r="r" b="b"/>
              <a:pathLst>
                <a:path w="910590" h="13335">
                  <a:moveTo>
                    <a:pt x="0" y="12943"/>
                  </a:moveTo>
                  <a:lnTo>
                    <a:pt x="910507" y="12943"/>
                  </a:lnTo>
                  <a:lnTo>
                    <a:pt x="910507" y="0"/>
                  </a:lnTo>
                  <a:lnTo>
                    <a:pt x="0" y="0"/>
                  </a:lnTo>
                  <a:lnTo>
                    <a:pt x="0" y="129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6" name="object 1666"/>
            <p:cNvSpPr/>
            <p:nvPr/>
          </p:nvSpPr>
          <p:spPr>
            <a:xfrm>
              <a:off x="2530535" y="5599083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>
                  <a:moveTo>
                    <a:pt x="0" y="0"/>
                  </a:moveTo>
                  <a:lnTo>
                    <a:pt x="5686779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7" name="object 1667"/>
            <p:cNvSpPr/>
            <p:nvPr/>
          </p:nvSpPr>
          <p:spPr>
            <a:xfrm>
              <a:off x="2527299" y="5595847"/>
              <a:ext cx="5693410" cy="6985"/>
            </a:xfrm>
            <a:custGeom>
              <a:avLst/>
              <a:gdLst/>
              <a:ahLst/>
              <a:cxnLst/>
              <a:rect l="l" t="t" r="r" b="b"/>
              <a:pathLst>
                <a:path w="5693409" h="6985">
                  <a:moveTo>
                    <a:pt x="5693250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5693250" y="6471"/>
                  </a:lnTo>
                  <a:lnTo>
                    <a:pt x="569325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8" name="object 1668"/>
            <p:cNvSpPr/>
            <p:nvPr/>
          </p:nvSpPr>
          <p:spPr>
            <a:xfrm>
              <a:off x="8230256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9" name="object 1669"/>
            <p:cNvSpPr/>
            <p:nvPr/>
          </p:nvSpPr>
          <p:spPr>
            <a:xfrm>
              <a:off x="8227021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0" name="object 1670"/>
            <p:cNvSpPr/>
            <p:nvPr/>
          </p:nvSpPr>
          <p:spPr>
            <a:xfrm>
              <a:off x="8233491" y="5589376"/>
              <a:ext cx="910590" cy="13335"/>
            </a:xfrm>
            <a:custGeom>
              <a:avLst/>
              <a:gdLst/>
              <a:ahLst/>
              <a:cxnLst/>
              <a:rect l="l" t="t" r="r" b="b"/>
              <a:pathLst>
                <a:path w="910590" h="13335">
                  <a:moveTo>
                    <a:pt x="0" y="12943"/>
                  </a:moveTo>
                  <a:lnTo>
                    <a:pt x="910507" y="12943"/>
                  </a:lnTo>
                  <a:lnTo>
                    <a:pt x="910507" y="0"/>
                  </a:lnTo>
                  <a:lnTo>
                    <a:pt x="0" y="0"/>
                  </a:lnTo>
                  <a:lnTo>
                    <a:pt x="0" y="129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1" name="object 1671"/>
            <p:cNvSpPr/>
            <p:nvPr/>
          </p:nvSpPr>
          <p:spPr>
            <a:xfrm>
              <a:off x="2634065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2" name="object 1672"/>
            <p:cNvSpPr/>
            <p:nvPr/>
          </p:nvSpPr>
          <p:spPr>
            <a:xfrm>
              <a:off x="2630830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3" name="object 1673"/>
            <p:cNvSpPr/>
            <p:nvPr/>
          </p:nvSpPr>
          <p:spPr>
            <a:xfrm>
              <a:off x="2737918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4" name="object 1674"/>
            <p:cNvSpPr/>
            <p:nvPr/>
          </p:nvSpPr>
          <p:spPr>
            <a:xfrm>
              <a:off x="2734683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5" name="object 1675"/>
            <p:cNvSpPr/>
            <p:nvPr/>
          </p:nvSpPr>
          <p:spPr>
            <a:xfrm>
              <a:off x="284144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6" name="object 1676"/>
            <p:cNvSpPr/>
            <p:nvPr/>
          </p:nvSpPr>
          <p:spPr>
            <a:xfrm>
              <a:off x="2838213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7" name="object 1677"/>
            <p:cNvSpPr/>
            <p:nvPr/>
          </p:nvSpPr>
          <p:spPr>
            <a:xfrm>
              <a:off x="294497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8" name="object 1678"/>
            <p:cNvSpPr/>
            <p:nvPr/>
          </p:nvSpPr>
          <p:spPr>
            <a:xfrm>
              <a:off x="2941743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9" name="object 1679"/>
            <p:cNvSpPr/>
            <p:nvPr/>
          </p:nvSpPr>
          <p:spPr>
            <a:xfrm>
              <a:off x="3048832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0" name="object 1680"/>
            <p:cNvSpPr/>
            <p:nvPr/>
          </p:nvSpPr>
          <p:spPr>
            <a:xfrm>
              <a:off x="3045597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1" name="object 1681"/>
            <p:cNvSpPr/>
            <p:nvPr/>
          </p:nvSpPr>
          <p:spPr>
            <a:xfrm>
              <a:off x="3152363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2" name="object 1682"/>
            <p:cNvSpPr/>
            <p:nvPr/>
          </p:nvSpPr>
          <p:spPr>
            <a:xfrm>
              <a:off x="3149127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3" name="object 1683"/>
            <p:cNvSpPr/>
            <p:nvPr/>
          </p:nvSpPr>
          <p:spPr>
            <a:xfrm>
              <a:off x="2530535" y="5735312"/>
              <a:ext cx="1133475" cy="0"/>
            </a:xfrm>
            <a:custGeom>
              <a:avLst/>
              <a:gdLst/>
              <a:ahLst/>
              <a:cxnLst/>
              <a:rect l="l" t="t" r="r" b="b"/>
              <a:pathLst>
                <a:path w="1133475">
                  <a:moveTo>
                    <a:pt x="0" y="0"/>
                  </a:moveTo>
                  <a:lnTo>
                    <a:pt x="1133331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4" name="object 1684"/>
            <p:cNvSpPr/>
            <p:nvPr/>
          </p:nvSpPr>
          <p:spPr>
            <a:xfrm>
              <a:off x="2527299" y="5732076"/>
              <a:ext cx="1139825" cy="6985"/>
            </a:xfrm>
            <a:custGeom>
              <a:avLst/>
              <a:gdLst/>
              <a:ahLst/>
              <a:cxnLst/>
              <a:rect l="l" t="t" r="r" b="b"/>
              <a:pathLst>
                <a:path w="1139825" h="6985">
                  <a:moveTo>
                    <a:pt x="1139801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139801" y="6471"/>
                  </a:lnTo>
                  <a:lnTo>
                    <a:pt x="113980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5" name="object 1685"/>
            <p:cNvSpPr/>
            <p:nvPr/>
          </p:nvSpPr>
          <p:spPr>
            <a:xfrm>
              <a:off x="3670337" y="5463191"/>
              <a:ext cx="0" cy="266065"/>
            </a:xfrm>
            <a:custGeom>
              <a:avLst/>
              <a:gdLst/>
              <a:ahLst/>
              <a:cxnLst/>
              <a:rect l="l" t="t" r="r" b="b"/>
              <a:pathLst>
                <a:path h="266064">
                  <a:moveTo>
                    <a:pt x="0" y="0"/>
                  </a:moveTo>
                  <a:lnTo>
                    <a:pt x="0" y="26564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6" name="object 1686"/>
            <p:cNvSpPr/>
            <p:nvPr/>
          </p:nvSpPr>
          <p:spPr>
            <a:xfrm>
              <a:off x="3667101" y="5459942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5" h="272414">
                  <a:moveTo>
                    <a:pt x="6794" y="0"/>
                  </a:moveTo>
                  <a:lnTo>
                    <a:pt x="0" y="0"/>
                  </a:lnTo>
                  <a:lnTo>
                    <a:pt x="0" y="272133"/>
                  </a:lnTo>
                  <a:lnTo>
                    <a:pt x="6794" y="272133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7" name="object 1687"/>
            <p:cNvSpPr/>
            <p:nvPr/>
          </p:nvSpPr>
          <p:spPr>
            <a:xfrm>
              <a:off x="7193919" y="5463191"/>
              <a:ext cx="0" cy="266065"/>
            </a:xfrm>
            <a:custGeom>
              <a:avLst/>
              <a:gdLst/>
              <a:ahLst/>
              <a:cxnLst/>
              <a:rect l="l" t="t" r="r" b="b"/>
              <a:pathLst>
                <a:path h="266064">
                  <a:moveTo>
                    <a:pt x="0" y="0"/>
                  </a:moveTo>
                  <a:lnTo>
                    <a:pt x="0" y="26564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8" name="object 1688"/>
            <p:cNvSpPr/>
            <p:nvPr/>
          </p:nvSpPr>
          <p:spPr>
            <a:xfrm>
              <a:off x="7190684" y="5459942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4" h="272414">
                  <a:moveTo>
                    <a:pt x="6470" y="0"/>
                  </a:moveTo>
                  <a:lnTo>
                    <a:pt x="0" y="0"/>
                  </a:lnTo>
                  <a:lnTo>
                    <a:pt x="0" y="272133"/>
                  </a:lnTo>
                  <a:lnTo>
                    <a:pt x="6470" y="2721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9" name="object 1689"/>
            <p:cNvSpPr/>
            <p:nvPr/>
          </p:nvSpPr>
          <p:spPr>
            <a:xfrm>
              <a:off x="3670337" y="5735312"/>
              <a:ext cx="3523615" cy="0"/>
            </a:xfrm>
            <a:custGeom>
              <a:avLst/>
              <a:gdLst/>
              <a:ahLst/>
              <a:cxnLst/>
              <a:rect l="l" t="t" r="r" b="b"/>
              <a:pathLst>
                <a:path w="3523615">
                  <a:moveTo>
                    <a:pt x="0" y="0"/>
                  </a:moveTo>
                  <a:lnTo>
                    <a:pt x="3523582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0" name="object 1690"/>
            <p:cNvSpPr/>
            <p:nvPr/>
          </p:nvSpPr>
          <p:spPr>
            <a:xfrm>
              <a:off x="3667101" y="5732076"/>
              <a:ext cx="3530600" cy="6985"/>
            </a:xfrm>
            <a:custGeom>
              <a:avLst/>
              <a:gdLst/>
              <a:ahLst/>
              <a:cxnLst/>
              <a:rect l="l" t="t" r="r" b="b"/>
              <a:pathLst>
                <a:path w="3530600" h="6985">
                  <a:moveTo>
                    <a:pt x="3529988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3529988" y="6471"/>
                  </a:lnTo>
                  <a:lnTo>
                    <a:pt x="3529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1" name="object 1691"/>
            <p:cNvSpPr/>
            <p:nvPr/>
          </p:nvSpPr>
          <p:spPr>
            <a:xfrm>
              <a:off x="7919277" y="5320814"/>
              <a:ext cx="0" cy="278765"/>
            </a:xfrm>
            <a:custGeom>
              <a:avLst/>
              <a:gdLst/>
              <a:ahLst/>
              <a:cxnLst/>
              <a:rect l="l" t="t" r="r" b="b"/>
              <a:pathLst>
                <a:path h="278764">
                  <a:moveTo>
                    <a:pt x="0" y="0"/>
                  </a:moveTo>
                  <a:lnTo>
                    <a:pt x="0" y="27826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2" name="object 1692"/>
            <p:cNvSpPr/>
            <p:nvPr/>
          </p:nvSpPr>
          <p:spPr>
            <a:xfrm>
              <a:off x="7916042" y="5317565"/>
              <a:ext cx="6985" cy="285115"/>
            </a:xfrm>
            <a:custGeom>
              <a:avLst/>
              <a:gdLst/>
              <a:ahLst/>
              <a:cxnLst/>
              <a:rect l="l" t="t" r="r" b="b"/>
              <a:pathLst>
                <a:path w="6984" h="285114">
                  <a:moveTo>
                    <a:pt x="6470" y="0"/>
                  </a:moveTo>
                  <a:lnTo>
                    <a:pt x="0" y="0"/>
                  </a:lnTo>
                  <a:lnTo>
                    <a:pt x="0" y="284753"/>
                  </a:lnTo>
                  <a:lnTo>
                    <a:pt x="6470" y="28475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3" name="object 1693"/>
            <p:cNvSpPr/>
            <p:nvPr/>
          </p:nvSpPr>
          <p:spPr>
            <a:xfrm>
              <a:off x="7822218" y="5735312"/>
              <a:ext cx="395605" cy="0"/>
            </a:xfrm>
            <a:custGeom>
              <a:avLst/>
              <a:gdLst/>
              <a:ahLst/>
              <a:cxnLst/>
              <a:rect l="l" t="t" r="r" b="b"/>
              <a:pathLst>
                <a:path w="395604">
                  <a:moveTo>
                    <a:pt x="0" y="0"/>
                  </a:moveTo>
                  <a:lnTo>
                    <a:pt x="395096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4" name="object 1694"/>
            <p:cNvSpPr/>
            <p:nvPr/>
          </p:nvSpPr>
          <p:spPr>
            <a:xfrm>
              <a:off x="7818982" y="5732076"/>
              <a:ext cx="401955" cy="6985"/>
            </a:xfrm>
            <a:custGeom>
              <a:avLst/>
              <a:gdLst/>
              <a:ahLst/>
              <a:cxnLst/>
              <a:rect l="l" t="t" r="r" b="b"/>
              <a:pathLst>
                <a:path w="401954" h="6985">
                  <a:moveTo>
                    <a:pt x="401502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401502" y="6471"/>
                  </a:lnTo>
                  <a:lnTo>
                    <a:pt x="401502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5" name="object 1695"/>
            <p:cNvSpPr/>
            <p:nvPr/>
          </p:nvSpPr>
          <p:spPr>
            <a:xfrm>
              <a:off x="8236727" y="5732076"/>
              <a:ext cx="907415" cy="6985"/>
            </a:xfrm>
            <a:custGeom>
              <a:avLst/>
              <a:gdLst/>
              <a:ahLst/>
              <a:cxnLst/>
              <a:rect l="l" t="t" r="r" b="b"/>
              <a:pathLst>
                <a:path w="907415" h="6985">
                  <a:moveTo>
                    <a:pt x="0" y="6471"/>
                  </a:moveTo>
                  <a:lnTo>
                    <a:pt x="907272" y="6471"/>
                  </a:lnTo>
                  <a:lnTo>
                    <a:pt x="907272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6" name="object 1696"/>
            <p:cNvSpPr/>
            <p:nvPr/>
          </p:nvSpPr>
          <p:spPr>
            <a:xfrm>
              <a:off x="8233491" y="5732076"/>
              <a:ext cx="910590" cy="6985"/>
            </a:xfrm>
            <a:custGeom>
              <a:avLst/>
              <a:gdLst/>
              <a:ahLst/>
              <a:cxnLst/>
              <a:rect l="l" t="t" r="r" b="b"/>
              <a:pathLst>
                <a:path w="910590" h="6985">
                  <a:moveTo>
                    <a:pt x="0" y="6471"/>
                  </a:moveTo>
                  <a:lnTo>
                    <a:pt x="910507" y="6471"/>
                  </a:lnTo>
                  <a:lnTo>
                    <a:pt x="910507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7" name="object 1697"/>
            <p:cNvSpPr/>
            <p:nvPr/>
          </p:nvSpPr>
          <p:spPr>
            <a:xfrm>
              <a:off x="3774190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8" name="object 1698"/>
            <p:cNvSpPr/>
            <p:nvPr/>
          </p:nvSpPr>
          <p:spPr>
            <a:xfrm>
              <a:off x="3770955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9" name="object 1699"/>
            <p:cNvSpPr/>
            <p:nvPr/>
          </p:nvSpPr>
          <p:spPr>
            <a:xfrm>
              <a:off x="3877720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0" name="object 1700"/>
            <p:cNvSpPr/>
            <p:nvPr/>
          </p:nvSpPr>
          <p:spPr>
            <a:xfrm>
              <a:off x="3874485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1" name="object 1701"/>
            <p:cNvSpPr/>
            <p:nvPr/>
          </p:nvSpPr>
          <p:spPr>
            <a:xfrm>
              <a:off x="3981250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2" name="object 1702"/>
            <p:cNvSpPr/>
            <p:nvPr/>
          </p:nvSpPr>
          <p:spPr>
            <a:xfrm>
              <a:off x="3978015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3" name="object 1703"/>
            <p:cNvSpPr/>
            <p:nvPr/>
          </p:nvSpPr>
          <p:spPr>
            <a:xfrm>
              <a:off x="408503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4" name="object 1704"/>
            <p:cNvSpPr/>
            <p:nvPr/>
          </p:nvSpPr>
          <p:spPr>
            <a:xfrm>
              <a:off x="4081804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5" name="object 1705"/>
            <p:cNvSpPr/>
            <p:nvPr/>
          </p:nvSpPr>
          <p:spPr>
            <a:xfrm>
              <a:off x="418869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6" name="object 1706"/>
            <p:cNvSpPr/>
            <p:nvPr/>
          </p:nvSpPr>
          <p:spPr>
            <a:xfrm>
              <a:off x="4185464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7" name="object 1707"/>
            <p:cNvSpPr/>
            <p:nvPr/>
          </p:nvSpPr>
          <p:spPr>
            <a:xfrm>
              <a:off x="429222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8" name="object 1708"/>
            <p:cNvSpPr/>
            <p:nvPr/>
          </p:nvSpPr>
          <p:spPr>
            <a:xfrm>
              <a:off x="4288994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9" name="object 1709"/>
            <p:cNvSpPr/>
            <p:nvPr/>
          </p:nvSpPr>
          <p:spPr>
            <a:xfrm>
              <a:off x="4396018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0" name="object 1710"/>
            <p:cNvSpPr/>
            <p:nvPr/>
          </p:nvSpPr>
          <p:spPr>
            <a:xfrm>
              <a:off x="4392783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1" name="object 1711"/>
            <p:cNvSpPr/>
            <p:nvPr/>
          </p:nvSpPr>
          <p:spPr>
            <a:xfrm>
              <a:off x="4499548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2" name="object 1712"/>
            <p:cNvSpPr/>
            <p:nvPr/>
          </p:nvSpPr>
          <p:spPr>
            <a:xfrm>
              <a:off x="4496313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3" name="object 1713"/>
            <p:cNvSpPr/>
            <p:nvPr/>
          </p:nvSpPr>
          <p:spPr>
            <a:xfrm>
              <a:off x="4603078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4" name="object 1714"/>
            <p:cNvSpPr/>
            <p:nvPr/>
          </p:nvSpPr>
          <p:spPr>
            <a:xfrm>
              <a:off x="4599843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5" name="object 1715"/>
            <p:cNvSpPr/>
            <p:nvPr/>
          </p:nvSpPr>
          <p:spPr>
            <a:xfrm>
              <a:off x="4706996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6" name="object 1716"/>
            <p:cNvSpPr/>
            <p:nvPr/>
          </p:nvSpPr>
          <p:spPr>
            <a:xfrm>
              <a:off x="4703761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7" name="object 1717"/>
            <p:cNvSpPr/>
            <p:nvPr/>
          </p:nvSpPr>
          <p:spPr>
            <a:xfrm>
              <a:off x="4810527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8" name="object 1718"/>
            <p:cNvSpPr/>
            <p:nvPr/>
          </p:nvSpPr>
          <p:spPr>
            <a:xfrm>
              <a:off x="4807291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9" name="object 1719"/>
            <p:cNvSpPr/>
            <p:nvPr/>
          </p:nvSpPr>
          <p:spPr>
            <a:xfrm>
              <a:off x="4914057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0" name="object 1720"/>
            <p:cNvSpPr/>
            <p:nvPr/>
          </p:nvSpPr>
          <p:spPr>
            <a:xfrm>
              <a:off x="4910821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1" name="object 1721"/>
            <p:cNvSpPr/>
            <p:nvPr/>
          </p:nvSpPr>
          <p:spPr>
            <a:xfrm>
              <a:off x="5017846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2" name="object 1722"/>
            <p:cNvSpPr/>
            <p:nvPr/>
          </p:nvSpPr>
          <p:spPr>
            <a:xfrm>
              <a:off x="5014610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3" name="object 1723"/>
            <p:cNvSpPr/>
            <p:nvPr/>
          </p:nvSpPr>
          <p:spPr>
            <a:xfrm>
              <a:off x="5121376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4" name="object 1724"/>
            <p:cNvSpPr/>
            <p:nvPr/>
          </p:nvSpPr>
          <p:spPr>
            <a:xfrm>
              <a:off x="5118141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5" name="object 1725"/>
            <p:cNvSpPr/>
            <p:nvPr/>
          </p:nvSpPr>
          <p:spPr>
            <a:xfrm>
              <a:off x="5224906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6" name="object 1726"/>
            <p:cNvSpPr/>
            <p:nvPr/>
          </p:nvSpPr>
          <p:spPr>
            <a:xfrm>
              <a:off x="5221671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7" name="object 1727"/>
            <p:cNvSpPr/>
            <p:nvPr/>
          </p:nvSpPr>
          <p:spPr>
            <a:xfrm>
              <a:off x="5328824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8" name="object 1728"/>
            <p:cNvSpPr/>
            <p:nvPr/>
          </p:nvSpPr>
          <p:spPr>
            <a:xfrm>
              <a:off x="5325589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9" name="object 1729"/>
            <p:cNvSpPr/>
            <p:nvPr/>
          </p:nvSpPr>
          <p:spPr>
            <a:xfrm>
              <a:off x="5432354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0" name="object 1730"/>
            <p:cNvSpPr/>
            <p:nvPr/>
          </p:nvSpPr>
          <p:spPr>
            <a:xfrm>
              <a:off x="5429119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1" name="object 1731"/>
            <p:cNvSpPr/>
            <p:nvPr/>
          </p:nvSpPr>
          <p:spPr>
            <a:xfrm>
              <a:off x="5535884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2" name="object 1732"/>
            <p:cNvSpPr/>
            <p:nvPr/>
          </p:nvSpPr>
          <p:spPr>
            <a:xfrm>
              <a:off x="5532649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3" name="object 1733"/>
            <p:cNvSpPr/>
            <p:nvPr/>
          </p:nvSpPr>
          <p:spPr>
            <a:xfrm>
              <a:off x="5639415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4" name="object 1734"/>
            <p:cNvSpPr/>
            <p:nvPr/>
          </p:nvSpPr>
          <p:spPr>
            <a:xfrm>
              <a:off x="5636179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5" name="object 1735"/>
            <p:cNvSpPr/>
            <p:nvPr/>
          </p:nvSpPr>
          <p:spPr>
            <a:xfrm>
              <a:off x="5743204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6" name="object 1736"/>
            <p:cNvSpPr/>
            <p:nvPr/>
          </p:nvSpPr>
          <p:spPr>
            <a:xfrm>
              <a:off x="5739968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7" name="object 1737"/>
            <p:cNvSpPr/>
            <p:nvPr/>
          </p:nvSpPr>
          <p:spPr>
            <a:xfrm>
              <a:off x="5846734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8" name="object 1738"/>
            <p:cNvSpPr/>
            <p:nvPr/>
          </p:nvSpPr>
          <p:spPr>
            <a:xfrm>
              <a:off x="5843498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9" name="object 1739"/>
            <p:cNvSpPr/>
            <p:nvPr/>
          </p:nvSpPr>
          <p:spPr>
            <a:xfrm>
              <a:off x="5950264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0" name="object 1740"/>
            <p:cNvSpPr/>
            <p:nvPr/>
          </p:nvSpPr>
          <p:spPr>
            <a:xfrm>
              <a:off x="5947028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1" name="object 1741"/>
            <p:cNvSpPr/>
            <p:nvPr/>
          </p:nvSpPr>
          <p:spPr>
            <a:xfrm>
              <a:off x="6054053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2" name="object 1742"/>
            <p:cNvSpPr/>
            <p:nvPr/>
          </p:nvSpPr>
          <p:spPr>
            <a:xfrm>
              <a:off x="6050817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3" name="object 1743"/>
            <p:cNvSpPr/>
            <p:nvPr/>
          </p:nvSpPr>
          <p:spPr>
            <a:xfrm>
              <a:off x="6157583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4" name="object 1744"/>
            <p:cNvSpPr/>
            <p:nvPr/>
          </p:nvSpPr>
          <p:spPr>
            <a:xfrm>
              <a:off x="6154347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5" name="object 1745"/>
            <p:cNvSpPr/>
            <p:nvPr/>
          </p:nvSpPr>
          <p:spPr>
            <a:xfrm>
              <a:off x="6261113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6" name="object 1746"/>
            <p:cNvSpPr/>
            <p:nvPr/>
          </p:nvSpPr>
          <p:spPr>
            <a:xfrm>
              <a:off x="6257878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7" name="object 1747"/>
            <p:cNvSpPr/>
            <p:nvPr/>
          </p:nvSpPr>
          <p:spPr>
            <a:xfrm>
              <a:off x="6365032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8" name="object 1748"/>
            <p:cNvSpPr/>
            <p:nvPr/>
          </p:nvSpPr>
          <p:spPr>
            <a:xfrm>
              <a:off x="6361796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9" name="object 1749"/>
            <p:cNvSpPr/>
            <p:nvPr/>
          </p:nvSpPr>
          <p:spPr>
            <a:xfrm>
              <a:off x="6468562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0" name="object 1750"/>
            <p:cNvSpPr/>
            <p:nvPr/>
          </p:nvSpPr>
          <p:spPr>
            <a:xfrm>
              <a:off x="6465326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5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1" name="object 1751"/>
            <p:cNvSpPr/>
            <p:nvPr/>
          </p:nvSpPr>
          <p:spPr>
            <a:xfrm>
              <a:off x="6572092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2" name="object 1752"/>
            <p:cNvSpPr/>
            <p:nvPr/>
          </p:nvSpPr>
          <p:spPr>
            <a:xfrm>
              <a:off x="6568856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3" name="object 1753"/>
            <p:cNvSpPr/>
            <p:nvPr/>
          </p:nvSpPr>
          <p:spPr>
            <a:xfrm>
              <a:off x="6676010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4" name="object 1754"/>
            <p:cNvSpPr/>
            <p:nvPr/>
          </p:nvSpPr>
          <p:spPr>
            <a:xfrm>
              <a:off x="6672775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5" name="object 1755"/>
            <p:cNvSpPr/>
            <p:nvPr/>
          </p:nvSpPr>
          <p:spPr>
            <a:xfrm>
              <a:off x="6779540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6" name="object 1756"/>
            <p:cNvSpPr/>
            <p:nvPr/>
          </p:nvSpPr>
          <p:spPr>
            <a:xfrm>
              <a:off x="6776305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7" name="object 1757"/>
            <p:cNvSpPr/>
            <p:nvPr/>
          </p:nvSpPr>
          <p:spPr>
            <a:xfrm>
              <a:off x="6883070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8" name="object 1758"/>
            <p:cNvSpPr/>
            <p:nvPr/>
          </p:nvSpPr>
          <p:spPr>
            <a:xfrm>
              <a:off x="6879835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9" name="object 1759"/>
            <p:cNvSpPr/>
            <p:nvPr/>
          </p:nvSpPr>
          <p:spPr>
            <a:xfrm>
              <a:off x="698685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0" name="object 1760"/>
            <p:cNvSpPr/>
            <p:nvPr/>
          </p:nvSpPr>
          <p:spPr>
            <a:xfrm>
              <a:off x="6983624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1" name="object 1761"/>
            <p:cNvSpPr/>
            <p:nvPr/>
          </p:nvSpPr>
          <p:spPr>
            <a:xfrm>
              <a:off x="7090389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2" name="object 1762"/>
            <p:cNvSpPr/>
            <p:nvPr/>
          </p:nvSpPr>
          <p:spPr>
            <a:xfrm>
              <a:off x="7087154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3" name="object 1763"/>
            <p:cNvSpPr/>
            <p:nvPr/>
          </p:nvSpPr>
          <p:spPr>
            <a:xfrm>
              <a:off x="7297449" y="5042144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3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4" name="object 1764"/>
            <p:cNvSpPr/>
            <p:nvPr/>
          </p:nvSpPr>
          <p:spPr>
            <a:xfrm>
              <a:off x="7294214" y="5038960"/>
              <a:ext cx="6985" cy="563880"/>
            </a:xfrm>
            <a:custGeom>
              <a:avLst/>
              <a:gdLst/>
              <a:ahLst/>
              <a:cxnLst/>
              <a:rect l="l" t="t" r="r" b="b"/>
              <a:pathLst>
                <a:path w="6984" h="563879">
                  <a:moveTo>
                    <a:pt x="6470" y="0"/>
                  </a:moveTo>
                  <a:lnTo>
                    <a:pt x="0" y="0"/>
                  </a:lnTo>
                  <a:lnTo>
                    <a:pt x="0" y="563359"/>
                  </a:lnTo>
                  <a:lnTo>
                    <a:pt x="6470" y="56335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5" name="object 1765"/>
            <p:cNvSpPr/>
            <p:nvPr/>
          </p:nvSpPr>
          <p:spPr>
            <a:xfrm>
              <a:off x="7401368" y="5042144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3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6" name="object 1766"/>
            <p:cNvSpPr/>
            <p:nvPr/>
          </p:nvSpPr>
          <p:spPr>
            <a:xfrm>
              <a:off x="7398132" y="5038960"/>
              <a:ext cx="6985" cy="563880"/>
            </a:xfrm>
            <a:custGeom>
              <a:avLst/>
              <a:gdLst/>
              <a:ahLst/>
              <a:cxnLst/>
              <a:rect l="l" t="t" r="r" b="b"/>
              <a:pathLst>
                <a:path w="6984" h="563879">
                  <a:moveTo>
                    <a:pt x="6470" y="0"/>
                  </a:moveTo>
                  <a:lnTo>
                    <a:pt x="0" y="0"/>
                  </a:lnTo>
                  <a:lnTo>
                    <a:pt x="0" y="563359"/>
                  </a:lnTo>
                  <a:lnTo>
                    <a:pt x="6470" y="56335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7" name="object 1767"/>
            <p:cNvSpPr/>
            <p:nvPr/>
          </p:nvSpPr>
          <p:spPr>
            <a:xfrm>
              <a:off x="7504898" y="5042144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3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8" name="object 1768"/>
            <p:cNvSpPr/>
            <p:nvPr/>
          </p:nvSpPr>
          <p:spPr>
            <a:xfrm>
              <a:off x="7501663" y="5038960"/>
              <a:ext cx="6985" cy="563880"/>
            </a:xfrm>
            <a:custGeom>
              <a:avLst/>
              <a:gdLst/>
              <a:ahLst/>
              <a:cxnLst/>
              <a:rect l="l" t="t" r="r" b="b"/>
              <a:pathLst>
                <a:path w="6984" h="563879">
                  <a:moveTo>
                    <a:pt x="6470" y="0"/>
                  </a:moveTo>
                  <a:lnTo>
                    <a:pt x="0" y="0"/>
                  </a:lnTo>
                  <a:lnTo>
                    <a:pt x="0" y="563359"/>
                  </a:lnTo>
                  <a:lnTo>
                    <a:pt x="6470" y="56335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9" name="object 1769"/>
            <p:cNvSpPr/>
            <p:nvPr/>
          </p:nvSpPr>
          <p:spPr>
            <a:xfrm>
              <a:off x="7608428" y="5042144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3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0" name="object 1770"/>
            <p:cNvSpPr/>
            <p:nvPr/>
          </p:nvSpPr>
          <p:spPr>
            <a:xfrm>
              <a:off x="7605193" y="5038960"/>
              <a:ext cx="6985" cy="563880"/>
            </a:xfrm>
            <a:custGeom>
              <a:avLst/>
              <a:gdLst/>
              <a:ahLst/>
              <a:cxnLst/>
              <a:rect l="l" t="t" r="r" b="b"/>
              <a:pathLst>
                <a:path w="6984" h="563879">
                  <a:moveTo>
                    <a:pt x="6470" y="0"/>
                  </a:moveTo>
                  <a:lnTo>
                    <a:pt x="0" y="0"/>
                  </a:lnTo>
                  <a:lnTo>
                    <a:pt x="0" y="563359"/>
                  </a:lnTo>
                  <a:lnTo>
                    <a:pt x="6470" y="56335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1" name="object 1771"/>
            <p:cNvSpPr/>
            <p:nvPr/>
          </p:nvSpPr>
          <p:spPr>
            <a:xfrm>
              <a:off x="7712217" y="5042144"/>
              <a:ext cx="0" cy="557530"/>
            </a:xfrm>
            <a:custGeom>
              <a:avLst/>
              <a:gdLst/>
              <a:ahLst/>
              <a:cxnLst/>
              <a:rect l="l" t="t" r="r" b="b"/>
              <a:pathLst>
                <a:path h="557529">
                  <a:moveTo>
                    <a:pt x="0" y="0"/>
                  </a:moveTo>
                  <a:lnTo>
                    <a:pt x="0" y="55693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2" name="object 1772"/>
            <p:cNvSpPr/>
            <p:nvPr/>
          </p:nvSpPr>
          <p:spPr>
            <a:xfrm>
              <a:off x="7708982" y="5038960"/>
              <a:ext cx="6985" cy="563880"/>
            </a:xfrm>
            <a:custGeom>
              <a:avLst/>
              <a:gdLst/>
              <a:ahLst/>
              <a:cxnLst/>
              <a:rect l="l" t="t" r="r" b="b"/>
              <a:pathLst>
                <a:path w="6984" h="563879">
                  <a:moveTo>
                    <a:pt x="6470" y="0"/>
                  </a:moveTo>
                  <a:lnTo>
                    <a:pt x="0" y="0"/>
                  </a:lnTo>
                  <a:lnTo>
                    <a:pt x="0" y="563359"/>
                  </a:lnTo>
                  <a:lnTo>
                    <a:pt x="6470" y="56335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3" name="object 1773"/>
            <p:cNvSpPr/>
            <p:nvPr/>
          </p:nvSpPr>
          <p:spPr>
            <a:xfrm>
              <a:off x="8023195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4" name="object 1774"/>
            <p:cNvSpPr/>
            <p:nvPr/>
          </p:nvSpPr>
          <p:spPr>
            <a:xfrm>
              <a:off x="8019960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5" name="object 1775"/>
            <p:cNvSpPr/>
            <p:nvPr/>
          </p:nvSpPr>
          <p:spPr>
            <a:xfrm>
              <a:off x="8126726" y="5463191"/>
              <a:ext cx="0" cy="135890"/>
            </a:xfrm>
            <a:custGeom>
              <a:avLst/>
              <a:gdLst/>
              <a:ahLst/>
              <a:cxnLst/>
              <a:rect l="l" t="t" r="r" b="b"/>
              <a:pathLst>
                <a:path h="135889">
                  <a:moveTo>
                    <a:pt x="0" y="0"/>
                  </a:moveTo>
                  <a:lnTo>
                    <a:pt x="0" y="13589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6" name="object 1776"/>
            <p:cNvSpPr/>
            <p:nvPr/>
          </p:nvSpPr>
          <p:spPr>
            <a:xfrm>
              <a:off x="8123490" y="5459942"/>
              <a:ext cx="6985" cy="142875"/>
            </a:xfrm>
            <a:custGeom>
              <a:avLst/>
              <a:gdLst/>
              <a:ahLst/>
              <a:cxnLst/>
              <a:rect l="l" t="t" r="r" b="b"/>
              <a:pathLst>
                <a:path w="6984" h="142875">
                  <a:moveTo>
                    <a:pt x="6470" y="0"/>
                  </a:moveTo>
                  <a:lnTo>
                    <a:pt x="0" y="0"/>
                  </a:lnTo>
                  <a:lnTo>
                    <a:pt x="0" y="142376"/>
                  </a:lnTo>
                  <a:lnTo>
                    <a:pt x="6470" y="14237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7" name="object 1777"/>
            <p:cNvSpPr/>
            <p:nvPr/>
          </p:nvSpPr>
          <p:spPr>
            <a:xfrm>
              <a:off x="2530535" y="5877689"/>
              <a:ext cx="5687060" cy="0"/>
            </a:xfrm>
            <a:custGeom>
              <a:avLst/>
              <a:gdLst/>
              <a:ahLst/>
              <a:cxnLst/>
              <a:rect l="l" t="t" r="r" b="b"/>
              <a:pathLst>
                <a:path w="5687059">
                  <a:moveTo>
                    <a:pt x="0" y="0"/>
                  </a:moveTo>
                  <a:lnTo>
                    <a:pt x="5686779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8" name="object 1778"/>
            <p:cNvSpPr/>
            <p:nvPr/>
          </p:nvSpPr>
          <p:spPr>
            <a:xfrm>
              <a:off x="2527299" y="5874453"/>
              <a:ext cx="5693410" cy="6985"/>
            </a:xfrm>
            <a:custGeom>
              <a:avLst/>
              <a:gdLst/>
              <a:ahLst/>
              <a:cxnLst/>
              <a:rect l="l" t="t" r="r" b="b"/>
              <a:pathLst>
                <a:path w="5693409" h="6985">
                  <a:moveTo>
                    <a:pt x="5693250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5693250" y="6471"/>
                  </a:lnTo>
                  <a:lnTo>
                    <a:pt x="569325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9" name="object 1779"/>
            <p:cNvSpPr/>
            <p:nvPr/>
          </p:nvSpPr>
          <p:spPr>
            <a:xfrm>
              <a:off x="8220550" y="5589376"/>
              <a:ext cx="13335" cy="292100"/>
            </a:xfrm>
            <a:custGeom>
              <a:avLst/>
              <a:gdLst/>
              <a:ahLst/>
              <a:cxnLst/>
              <a:rect l="l" t="t" r="r" b="b"/>
              <a:pathLst>
                <a:path w="13334" h="292100">
                  <a:moveTo>
                    <a:pt x="12941" y="0"/>
                  </a:moveTo>
                  <a:lnTo>
                    <a:pt x="0" y="0"/>
                  </a:lnTo>
                  <a:lnTo>
                    <a:pt x="0" y="291548"/>
                  </a:lnTo>
                  <a:lnTo>
                    <a:pt x="12941" y="291548"/>
                  </a:lnTo>
                  <a:lnTo>
                    <a:pt x="1294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0" name="object 1780"/>
            <p:cNvSpPr/>
            <p:nvPr/>
          </p:nvSpPr>
          <p:spPr>
            <a:xfrm>
              <a:off x="8334045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1" name="object 1781"/>
            <p:cNvSpPr/>
            <p:nvPr/>
          </p:nvSpPr>
          <p:spPr>
            <a:xfrm>
              <a:off x="8330810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2" name="object 1782"/>
            <p:cNvSpPr/>
            <p:nvPr/>
          </p:nvSpPr>
          <p:spPr>
            <a:xfrm>
              <a:off x="8437575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3" name="object 1783"/>
            <p:cNvSpPr/>
            <p:nvPr/>
          </p:nvSpPr>
          <p:spPr>
            <a:xfrm>
              <a:off x="8434340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4" name="object 1784"/>
            <p:cNvSpPr/>
            <p:nvPr/>
          </p:nvSpPr>
          <p:spPr>
            <a:xfrm>
              <a:off x="8541105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5" name="object 1785"/>
            <p:cNvSpPr/>
            <p:nvPr/>
          </p:nvSpPr>
          <p:spPr>
            <a:xfrm>
              <a:off x="8537870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6" name="object 1786"/>
            <p:cNvSpPr/>
            <p:nvPr/>
          </p:nvSpPr>
          <p:spPr>
            <a:xfrm>
              <a:off x="8645023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7" name="object 1787"/>
            <p:cNvSpPr/>
            <p:nvPr/>
          </p:nvSpPr>
          <p:spPr>
            <a:xfrm>
              <a:off x="8641788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8" name="object 1788"/>
            <p:cNvSpPr/>
            <p:nvPr/>
          </p:nvSpPr>
          <p:spPr>
            <a:xfrm>
              <a:off x="8748553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9" name="object 1789"/>
            <p:cNvSpPr/>
            <p:nvPr/>
          </p:nvSpPr>
          <p:spPr>
            <a:xfrm>
              <a:off x="8745318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0" name="object 1790"/>
            <p:cNvSpPr/>
            <p:nvPr/>
          </p:nvSpPr>
          <p:spPr>
            <a:xfrm>
              <a:off x="8852084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1" name="object 1791"/>
            <p:cNvSpPr/>
            <p:nvPr/>
          </p:nvSpPr>
          <p:spPr>
            <a:xfrm>
              <a:off x="8848848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2" name="object 1792"/>
            <p:cNvSpPr/>
            <p:nvPr/>
          </p:nvSpPr>
          <p:spPr>
            <a:xfrm>
              <a:off x="8955873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3" name="object 1793"/>
            <p:cNvSpPr/>
            <p:nvPr/>
          </p:nvSpPr>
          <p:spPr>
            <a:xfrm>
              <a:off x="8952637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4" name="object 1794"/>
            <p:cNvSpPr/>
            <p:nvPr/>
          </p:nvSpPr>
          <p:spPr>
            <a:xfrm>
              <a:off x="9059402" y="5463191"/>
              <a:ext cx="0" cy="123189"/>
            </a:xfrm>
            <a:custGeom>
              <a:avLst/>
              <a:gdLst/>
              <a:ahLst/>
              <a:cxnLst/>
              <a:rect l="l" t="t" r="r" b="b"/>
              <a:pathLst>
                <a:path h="123189">
                  <a:moveTo>
                    <a:pt x="0" y="0"/>
                  </a:moveTo>
                  <a:lnTo>
                    <a:pt x="0" y="12294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5" name="object 1795"/>
            <p:cNvSpPr/>
            <p:nvPr/>
          </p:nvSpPr>
          <p:spPr>
            <a:xfrm>
              <a:off x="9056168" y="5459942"/>
              <a:ext cx="6985" cy="129539"/>
            </a:xfrm>
            <a:custGeom>
              <a:avLst/>
              <a:gdLst/>
              <a:ahLst/>
              <a:cxnLst/>
              <a:rect l="l" t="t" r="r" b="b"/>
              <a:pathLst>
                <a:path w="6984" h="129539">
                  <a:moveTo>
                    <a:pt x="6470" y="0"/>
                  </a:moveTo>
                  <a:lnTo>
                    <a:pt x="0" y="0"/>
                  </a:lnTo>
                  <a:lnTo>
                    <a:pt x="0" y="129433"/>
                  </a:lnTo>
                  <a:lnTo>
                    <a:pt x="6470" y="12943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6" name="object 1796"/>
            <p:cNvSpPr/>
            <p:nvPr/>
          </p:nvSpPr>
          <p:spPr>
            <a:xfrm>
              <a:off x="8233491" y="5867981"/>
              <a:ext cx="910590" cy="13335"/>
            </a:xfrm>
            <a:custGeom>
              <a:avLst/>
              <a:gdLst/>
              <a:ahLst/>
              <a:cxnLst/>
              <a:rect l="l" t="t" r="r" b="b"/>
              <a:pathLst>
                <a:path w="910590" h="13335">
                  <a:moveTo>
                    <a:pt x="0" y="12943"/>
                  </a:moveTo>
                  <a:lnTo>
                    <a:pt x="910507" y="12943"/>
                  </a:lnTo>
                  <a:lnTo>
                    <a:pt x="910507" y="0"/>
                  </a:lnTo>
                  <a:lnTo>
                    <a:pt x="0" y="0"/>
                  </a:lnTo>
                  <a:lnTo>
                    <a:pt x="0" y="129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7" name="object 1797"/>
            <p:cNvSpPr/>
            <p:nvPr/>
          </p:nvSpPr>
          <p:spPr>
            <a:xfrm>
              <a:off x="2634065" y="574178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181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8" name="object 1798"/>
            <p:cNvSpPr/>
            <p:nvPr/>
          </p:nvSpPr>
          <p:spPr>
            <a:xfrm>
              <a:off x="2630830" y="5738548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281"/>
                  </a:lnTo>
                  <a:lnTo>
                    <a:pt x="6470" y="278281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9" name="object 1799"/>
            <p:cNvSpPr/>
            <p:nvPr/>
          </p:nvSpPr>
          <p:spPr>
            <a:xfrm>
              <a:off x="2737918" y="574178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181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0" name="object 1800"/>
            <p:cNvSpPr/>
            <p:nvPr/>
          </p:nvSpPr>
          <p:spPr>
            <a:xfrm>
              <a:off x="2734683" y="5738548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281"/>
                  </a:lnTo>
                  <a:lnTo>
                    <a:pt x="6470" y="278281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1" name="object 1801"/>
            <p:cNvSpPr/>
            <p:nvPr/>
          </p:nvSpPr>
          <p:spPr>
            <a:xfrm>
              <a:off x="2841449" y="574178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181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2" name="object 1802"/>
            <p:cNvSpPr/>
            <p:nvPr/>
          </p:nvSpPr>
          <p:spPr>
            <a:xfrm>
              <a:off x="2838213" y="5738548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281"/>
                  </a:lnTo>
                  <a:lnTo>
                    <a:pt x="6470" y="278281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3" name="object 1803"/>
            <p:cNvSpPr/>
            <p:nvPr/>
          </p:nvSpPr>
          <p:spPr>
            <a:xfrm>
              <a:off x="2944979" y="574178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181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4" name="object 1804"/>
            <p:cNvSpPr/>
            <p:nvPr/>
          </p:nvSpPr>
          <p:spPr>
            <a:xfrm>
              <a:off x="2941743" y="5738548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281"/>
                  </a:lnTo>
                  <a:lnTo>
                    <a:pt x="6470" y="278281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5" name="object 1805"/>
            <p:cNvSpPr/>
            <p:nvPr/>
          </p:nvSpPr>
          <p:spPr>
            <a:xfrm>
              <a:off x="3048832" y="5741784"/>
              <a:ext cx="0" cy="272415"/>
            </a:xfrm>
            <a:custGeom>
              <a:avLst/>
              <a:gdLst/>
              <a:ahLst/>
              <a:cxnLst/>
              <a:rect l="l" t="t" r="r" b="b"/>
              <a:pathLst>
                <a:path h="272414">
                  <a:moveTo>
                    <a:pt x="0" y="0"/>
                  </a:moveTo>
                  <a:lnTo>
                    <a:pt x="0" y="27181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6" name="object 1806"/>
            <p:cNvSpPr/>
            <p:nvPr/>
          </p:nvSpPr>
          <p:spPr>
            <a:xfrm>
              <a:off x="3045597" y="5738548"/>
              <a:ext cx="6985" cy="278765"/>
            </a:xfrm>
            <a:custGeom>
              <a:avLst/>
              <a:gdLst/>
              <a:ahLst/>
              <a:cxnLst/>
              <a:rect l="l" t="t" r="r" b="b"/>
              <a:pathLst>
                <a:path w="6985" h="278764">
                  <a:moveTo>
                    <a:pt x="6470" y="0"/>
                  </a:moveTo>
                  <a:lnTo>
                    <a:pt x="0" y="0"/>
                  </a:lnTo>
                  <a:lnTo>
                    <a:pt x="0" y="278281"/>
                  </a:lnTo>
                  <a:lnTo>
                    <a:pt x="6470" y="278281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7" name="object 1807"/>
            <p:cNvSpPr/>
            <p:nvPr/>
          </p:nvSpPr>
          <p:spPr>
            <a:xfrm>
              <a:off x="2530535" y="6149823"/>
              <a:ext cx="1133475" cy="0"/>
            </a:xfrm>
            <a:custGeom>
              <a:avLst/>
              <a:gdLst/>
              <a:ahLst/>
              <a:cxnLst/>
              <a:rect l="l" t="t" r="r" b="b"/>
              <a:pathLst>
                <a:path w="1133475">
                  <a:moveTo>
                    <a:pt x="0" y="0"/>
                  </a:moveTo>
                  <a:lnTo>
                    <a:pt x="1133331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8" name="object 1808"/>
            <p:cNvSpPr/>
            <p:nvPr/>
          </p:nvSpPr>
          <p:spPr>
            <a:xfrm>
              <a:off x="2527299" y="6146587"/>
              <a:ext cx="1139825" cy="6985"/>
            </a:xfrm>
            <a:custGeom>
              <a:avLst/>
              <a:gdLst/>
              <a:ahLst/>
              <a:cxnLst/>
              <a:rect l="l" t="t" r="r" b="b"/>
              <a:pathLst>
                <a:path w="1139825" h="6985">
                  <a:moveTo>
                    <a:pt x="1139801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139801" y="6471"/>
                  </a:lnTo>
                  <a:lnTo>
                    <a:pt x="1139801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9" name="object 1809"/>
            <p:cNvSpPr/>
            <p:nvPr/>
          </p:nvSpPr>
          <p:spPr>
            <a:xfrm>
              <a:off x="3670337" y="574178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0" name="object 1810"/>
            <p:cNvSpPr/>
            <p:nvPr/>
          </p:nvSpPr>
          <p:spPr>
            <a:xfrm>
              <a:off x="3667101" y="573854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794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794" y="408038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1" name="object 1811"/>
            <p:cNvSpPr/>
            <p:nvPr/>
          </p:nvSpPr>
          <p:spPr>
            <a:xfrm>
              <a:off x="3774190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2" name="object 1812"/>
            <p:cNvSpPr/>
            <p:nvPr/>
          </p:nvSpPr>
          <p:spPr>
            <a:xfrm>
              <a:off x="3770955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3" name="object 1813"/>
            <p:cNvSpPr/>
            <p:nvPr/>
          </p:nvSpPr>
          <p:spPr>
            <a:xfrm>
              <a:off x="3877720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4" name="object 1814"/>
            <p:cNvSpPr/>
            <p:nvPr/>
          </p:nvSpPr>
          <p:spPr>
            <a:xfrm>
              <a:off x="3874485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5" name="object 1815"/>
            <p:cNvSpPr/>
            <p:nvPr/>
          </p:nvSpPr>
          <p:spPr>
            <a:xfrm>
              <a:off x="3981250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6" name="object 1816"/>
            <p:cNvSpPr/>
            <p:nvPr/>
          </p:nvSpPr>
          <p:spPr>
            <a:xfrm>
              <a:off x="3978015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7" name="object 1817"/>
            <p:cNvSpPr/>
            <p:nvPr/>
          </p:nvSpPr>
          <p:spPr>
            <a:xfrm>
              <a:off x="4085039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8" name="object 1818"/>
            <p:cNvSpPr/>
            <p:nvPr/>
          </p:nvSpPr>
          <p:spPr>
            <a:xfrm>
              <a:off x="4081804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9" name="object 1819"/>
            <p:cNvSpPr/>
            <p:nvPr/>
          </p:nvSpPr>
          <p:spPr>
            <a:xfrm>
              <a:off x="4188699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0" name="object 1820"/>
            <p:cNvSpPr/>
            <p:nvPr/>
          </p:nvSpPr>
          <p:spPr>
            <a:xfrm>
              <a:off x="4185464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1" name="object 1821"/>
            <p:cNvSpPr/>
            <p:nvPr/>
          </p:nvSpPr>
          <p:spPr>
            <a:xfrm>
              <a:off x="4292229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2" name="object 1822"/>
            <p:cNvSpPr/>
            <p:nvPr/>
          </p:nvSpPr>
          <p:spPr>
            <a:xfrm>
              <a:off x="4288994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3" name="object 1823"/>
            <p:cNvSpPr/>
            <p:nvPr/>
          </p:nvSpPr>
          <p:spPr>
            <a:xfrm>
              <a:off x="4396018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4" name="object 1824"/>
            <p:cNvSpPr/>
            <p:nvPr/>
          </p:nvSpPr>
          <p:spPr>
            <a:xfrm>
              <a:off x="4392783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5" name="object 1825"/>
            <p:cNvSpPr/>
            <p:nvPr/>
          </p:nvSpPr>
          <p:spPr>
            <a:xfrm>
              <a:off x="4499548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6" name="object 1826"/>
            <p:cNvSpPr/>
            <p:nvPr/>
          </p:nvSpPr>
          <p:spPr>
            <a:xfrm>
              <a:off x="4496313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7" name="object 1827"/>
            <p:cNvSpPr/>
            <p:nvPr/>
          </p:nvSpPr>
          <p:spPr>
            <a:xfrm>
              <a:off x="4603078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8" name="object 1828"/>
            <p:cNvSpPr/>
            <p:nvPr/>
          </p:nvSpPr>
          <p:spPr>
            <a:xfrm>
              <a:off x="4599843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9" name="object 1829"/>
            <p:cNvSpPr/>
            <p:nvPr/>
          </p:nvSpPr>
          <p:spPr>
            <a:xfrm>
              <a:off x="4706996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0" name="object 1830"/>
            <p:cNvSpPr/>
            <p:nvPr/>
          </p:nvSpPr>
          <p:spPr>
            <a:xfrm>
              <a:off x="4703761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1" name="object 1831"/>
            <p:cNvSpPr/>
            <p:nvPr/>
          </p:nvSpPr>
          <p:spPr>
            <a:xfrm>
              <a:off x="4810527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2" name="object 1832"/>
            <p:cNvSpPr/>
            <p:nvPr/>
          </p:nvSpPr>
          <p:spPr>
            <a:xfrm>
              <a:off x="4807291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3" name="object 1833"/>
            <p:cNvSpPr/>
            <p:nvPr/>
          </p:nvSpPr>
          <p:spPr>
            <a:xfrm>
              <a:off x="4914057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4" name="object 1834"/>
            <p:cNvSpPr/>
            <p:nvPr/>
          </p:nvSpPr>
          <p:spPr>
            <a:xfrm>
              <a:off x="4910821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5" name="object 1835"/>
            <p:cNvSpPr/>
            <p:nvPr/>
          </p:nvSpPr>
          <p:spPr>
            <a:xfrm>
              <a:off x="5017846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6" name="object 1836"/>
            <p:cNvSpPr/>
            <p:nvPr/>
          </p:nvSpPr>
          <p:spPr>
            <a:xfrm>
              <a:off x="5014610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7" name="object 1837"/>
            <p:cNvSpPr/>
            <p:nvPr/>
          </p:nvSpPr>
          <p:spPr>
            <a:xfrm>
              <a:off x="5121376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8" name="object 1838"/>
            <p:cNvSpPr/>
            <p:nvPr/>
          </p:nvSpPr>
          <p:spPr>
            <a:xfrm>
              <a:off x="5118141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9" name="object 1839"/>
            <p:cNvSpPr/>
            <p:nvPr/>
          </p:nvSpPr>
          <p:spPr>
            <a:xfrm>
              <a:off x="5224906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0" name="object 1840"/>
            <p:cNvSpPr/>
            <p:nvPr/>
          </p:nvSpPr>
          <p:spPr>
            <a:xfrm>
              <a:off x="5221671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1" name="object 1841"/>
            <p:cNvSpPr/>
            <p:nvPr/>
          </p:nvSpPr>
          <p:spPr>
            <a:xfrm>
              <a:off x="5328824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2" name="object 1842"/>
            <p:cNvSpPr/>
            <p:nvPr/>
          </p:nvSpPr>
          <p:spPr>
            <a:xfrm>
              <a:off x="5325589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3" name="object 1843"/>
            <p:cNvSpPr/>
            <p:nvPr/>
          </p:nvSpPr>
          <p:spPr>
            <a:xfrm>
              <a:off x="5432355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4" name="object 1844"/>
            <p:cNvSpPr/>
            <p:nvPr/>
          </p:nvSpPr>
          <p:spPr>
            <a:xfrm>
              <a:off x="5429119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5" name="object 1845"/>
            <p:cNvSpPr/>
            <p:nvPr/>
          </p:nvSpPr>
          <p:spPr>
            <a:xfrm>
              <a:off x="5535885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6" name="object 1846"/>
            <p:cNvSpPr/>
            <p:nvPr/>
          </p:nvSpPr>
          <p:spPr>
            <a:xfrm>
              <a:off x="5532649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7" name="object 1847"/>
            <p:cNvSpPr/>
            <p:nvPr/>
          </p:nvSpPr>
          <p:spPr>
            <a:xfrm>
              <a:off x="5639415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8" name="object 1848"/>
            <p:cNvSpPr/>
            <p:nvPr/>
          </p:nvSpPr>
          <p:spPr>
            <a:xfrm>
              <a:off x="5636179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9" name="object 1849"/>
            <p:cNvSpPr/>
            <p:nvPr/>
          </p:nvSpPr>
          <p:spPr>
            <a:xfrm>
              <a:off x="5743204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0" name="object 1850"/>
            <p:cNvSpPr/>
            <p:nvPr/>
          </p:nvSpPr>
          <p:spPr>
            <a:xfrm>
              <a:off x="5739968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1" name="object 1851"/>
            <p:cNvSpPr/>
            <p:nvPr/>
          </p:nvSpPr>
          <p:spPr>
            <a:xfrm>
              <a:off x="5846734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2" name="object 1852"/>
            <p:cNvSpPr/>
            <p:nvPr/>
          </p:nvSpPr>
          <p:spPr>
            <a:xfrm>
              <a:off x="5843498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3" name="object 1853"/>
            <p:cNvSpPr/>
            <p:nvPr/>
          </p:nvSpPr>
          <p:spPr>
            <a:xfrm>
              <a:off x="5950264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4" name="object 1854"/>
            <p:cNvSpPr/>
            <p:nvPr/>
          </p:nvSpPr>
          <p:spPr>
            <a:xfrm>
              <a:off x="5947028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5" name="object 1855"/>
            <p:cNvSpPr/>
            <p:nvPr/>
          </p:nvSpPr>
          <p:spPr>
            <a:xfrm>
              <a:off x="6054053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6" name="object 1856"/>
            <p:cNvSpPr/>
            <p:nvPr/>
          </p:nvSpPr>
          <p:spPr>
            <a:xfrm>
              <a:off x="6050817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7" name="object 1857"/>
            <p:cNvSpPr/>
            <p:nvPr/>
          </p:nvSpPr>
          <p:spPr>
            <a:xfrm>
              <a:off x="6157583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8" name="object 1858"/>
            <p:cNvSpPr/>
            <p:nvPr/>
          </p:nvSpPr>
          <p:spPr>
            <a:xfrm>
              <a:off x="6154347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9" name="object 1859"/>
            <p:cNvSpPr/>
            <p:nvPr/>
          </p:nvSpPr>
          <p:spPr>
            <a:xfrm>
              <a:off x="6261113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0" name="object 1860"/>
            <p:cNvSpPr/>
            <p:nvPr/>
          </p:nvSpPr>
          <p:spPr>
            <a:xfrm>
              <a:off x="6257878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1" name="object 1861"/>
            <p:cNvSpPr/>
            <p:nvPr/>
          </p:nvSpPr>
          <p:spPr>
            <a:xfrm>
              <a:off x="6365032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2" name="object 1862"/>
            <p:cNvSpPr/>
            <p:nvPr/>
          </p:nvSpPr>
          <p:spPr>
            <a:xfrm>
              <a:off x="6361796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3" name="object 1863"/>
            <p:cNvSpPr/>
            <p:nvPr/>
          </p:nvSpPr>
          <p:spPr>
            <a:xfrm>
              <a:off x="6468562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4" name="object 1864"/>
            <p:cNvSpPr/>
            <p:nvPr/>
          </p:nvSpPr>
          <p:spPr>
            <a:xfrm>
              <a:off x="6465326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5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5" name="object 1865"/>
            <p:cNvSpPr/>
            <p:nvPr/>
          </p:nvSpPr>
          <p:spPr>
            <a:xfrm>
              <a:off x="6572092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6" name="object 1866"/>
            <p:cNvSpPr/>
            <p:nvPr/>
          </p:nvSpPr>
          <p:spPr>
            <a:xfrm>
              <a:off x="6568856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4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7" name="object 1867"/>
            <p:cNvSpPr/>
            <p:nvPr/>
          </p:nvSpPr>
          <p:spPr>
            <a:xfrm>
              <a:off x="6676010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8" name="object 1868"/>
            <p:cNvSpPr/>
            <p:nvPr/>
          </p:nvSpPr>
          <p:spPr>
            <a:xfrm>
              <a:off x="6672775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4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9" name="object 1869"/>
            <p:cNvSpPr/>
            <p:nvPr/>
          </p:nvSpPr>
          <p:spPr>
            <a:xfrm>
              <a:off x="6779540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0" name="object 1870"/>
            <p:cNvSpPr/>
            <p:nvPr/>
          </p:nvSpPr>
          <p:spPr>
            <a:xfrm>
              <a:off x="6776305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4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1" name="object 1871"/>
            <p:cNvSpPr/>
            <p:nvPr/>
          </p:nvSpPr>
          <p:spPr>
            <a:xfrm>
              <a:off x="6883070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2" name="object 1872"/>
            <p:cNvSpPr/>
            <p:nvPr/>
          </p:nvSpPr>
          <p:spPr>
            <a:xfrm>
              <a:off x="6879835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4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3" name="object 1873"/>
            <p:cNvSpPr/>
            <p:nvPr/>
          </p:nvSpPr>
          <p:spPr>
            <a:xfrm>
              <a:off x="6986859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4" name="object 1874"/>
            <p:cNvSpPr/>
            <p:nvPr/>
          </p:nvSpPr>
          <p:spPr>
            <a:xfrm>
              <a:off x="6983624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4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5" name="object 1875"/>
            <p:cNvSpPr/>
            <p:nvPr/>
          </p:nvSpPr>
          <p:spPr>
            <a:xfrm>
              <a:off x="7090389" y="5884160"/>
              <a:ext cx="0" cy="129539"/>
            </a:xfrm>
            <a:custGeom>
              <a:avLst/>
              <a:gdLst/>
              <a:ahLst/>
              <a:cxnLst/>
              <a:rect l="l" t="t" r="r" b="b"/>
              <a:pathLst>
                <a:path h="129539">
                  <a:moveTo>
                    <a:pt x="0" y="0"/>
                  </a:moveTo>
                  <a:lnTo>
                    <a:pt x="0" y="129433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6" name="object 1876"/>
            <p:cNvSpPr/>
            <p:nvPr/>
          </p:nvSpPr>
          <p:spPr>
            <a:xfrm>
              <a:off x="7087154" y="5880925"/>
              <a:ext cx="6985" cy="136525"/>
            </a:xfrm>
            <a:custGeom>
              <a:avLst/>
              <a:gdLst/>
              <a:ahLst/>
              <a:cxnLst/>
              <a:rect l="l" t="t" r="r" b="b"/>
              <a:pathLst>
                <a:path w="6984" h="136525">
                  <a:moveTo>
                    <a:pt x="6470" y="0"/>
                  </a:moveTo>
                  <a:lnTo>
                    <a:pt x="0" y="0"/>
                  </a:lnTo>
                  <a:lnTo>
                    <a:pt x="0" y="135905"/>
                  </a:lnTo>
                  <a:lnTo>
                    <a:pt x="6470" y="13590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7" name="object 1877"/>
            <p:cNvSpPr/>
            <p:nvPr/>
          </p:nvSpPr>
          <p:spPr>
            <a:xfrm>
              <a:off x="3670337" y="6149823"/>
              <a:ext cx="3523615" cy="0"/>
            </a:xfrm>
            <a:custGeom>
              <a:avLst/>
              <a:gdLst/>
              <a:ahLst/>
              <a:cxnLst/>
              <a:rect l="l" t="t" r="r" b="b"/>
              <a:pathLst>
                <a:path w="3523615">
                  <a:moveTo>
                    <a:pt x="0" y="0"/>
                  </a:moveTo>
                  <a:lnTo>
                    <a:pt x="3523582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8" name="object 1878"/>
            <p:cNvSpPr/>
            <p:nvPr/>
          </p:nvSpPr>
          <p:spPr>
            <a:xfrm>
              <a:off x="3667101" y="6146587"/>
              <a:ext cx="3530600" cy="6985"/>
            </a:xfrm>
            <a:custGeom>
              <a:avLst/>
              <a:gdLst/>
              <a:ahLst/>
              <a:cxnLst/>
              <a:rect l="l" t="t" r="r" b="b"/>
              <a:pathLst>
                <a:path w="3530600" h="6985">
                  <a:moveTo>
                    <a:pt x="3529988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3529988" y="6471"/>
                  </a:lnTo>
                  <a:lnTo>
                    <a:pt x="352998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9" name="object 1879"/>
            <p:cNvSpPr/>
            <p:nvPr/>
          </p:nvSpPr>
          <p:spPr>
            <a:xfrm>
              <a:off x="7193919" y="574178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0" name="object 1880"/>
            <p:cNvSpPr/>
            <p:nvPr/>
          </p:nvSpPr>
          <p:spPr>
            <a:xfrm>
              <a:off x="7190684" y="573854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1" name="object 1881"/>
            <p:cNvSpPr/>
            <p:nvPr/>
          </p:nvSpPr>
          <p:spPr>
            <a:xfrm>
              <a:off x="2530535" y="6693767"/>
              <a:ext cx="1444625" cy="0"/>
            </a:xfrm>
            <a:custGeom>
              <a:avLst/>
              <a:gdLst/>
              <a:ahLst/>
              <a:cxnLst/>
              <a:rect l="l" t="t" r="r" b="b"/>
              <a:pathLst>
                <a:path w="1444625">
                  <a:moveTo>
                    <a:pt x="0" y="0"/>
                  </a:moveTo>
                  <a:lnTo>
                    <a:pt x="1444245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2" name="object 1882"/>
            <p:cNvSpPr/>
            <p:nvPr/>
          </p:nvSpPr>
          <p:spPr>
            <a:xfrm>
              <a:off x="2527299" y="6690531"/>
              <a:ext cx="1450975" cy="6985"/>
            </a:xfrm>
            <a:custGeom>
              <a:avLst/>
              <a:gdLst/>
              <a:ahLst/>
              <a:cxnLst/>
              <a:rect l="l" t="t" r="r" b="b"/>
              <a:pathLst>
                <a:path w="1450975" h="6984">
                  <a:moveTo>
                    <a:pt x="1450715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450715" y="6471"/>
                  </a:lnTo>
                  <a:lnTo>
                    <a:pt x="1450715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3" name="object 1883"/>
            <p:cNvSpPr/>
            <p:nvPr/>
          </p:nvSpPr>
          <p:spPr>
            <a:xfrm>
              <a:off x="3981250" y="6156294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0"/>
                  </a:moveTo>
                  <a:lnTo>
                    <a:pt x="0" y="53100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4" name="object 1884"/>
            <p:cNvSpPr/>
            <p:nvPr/>
          </p:nvSpPr>
          <p:spPr>
            <a:xfrm>
              <a:off x="3978015" y="6153058"/>
              <a:ext cx="6985" cy="537845"/>
            </a:xfrm>
            <a:custGeom>
              <a:avLst/>
              <a:gdLst/>
              <a:ahLst/>
              <a:cxnLst/>
              <a:rect l="l" t="t" r="r" b="b"/>
              <a:pathLst>
                <a:path w="6985" h="537845">
                  <a:moveTo>
                    <a:pt x="6470" y="0"/>
                  </a:moveTo>
                  <a:lnTo>
                    <a:pt x="0" y="0"/>
                  </a:lnTo>
                  <a:lnTo>
                    <a:pt x="0" y="537472"/>
                  </a:lnTo>
                  <a:lnTo>
                    <a:pt x="6470" y="5374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5" name="object 1885"/>
            <p:cNvSpPr/>
            <p:nvPr/>
          </p:nvSpPr>
          <p:spPr>
            <a:xfrm>
              <a:off x="3981250" y="6693767"/>
              <a:ext cx="1348105" cy="0"/>
            </a:xfrm>
            <a:custGeom>
              <a:avLst/>
              <a:gdLst/>
              <a:ahLst/>
              <a:cxnLst/>
              <a:rect l="l" t="t" r="r" b="b"/>
              <a:pathLst>
                <a:path w="1348104">
                  <a:moveTo>
                    <a:pt x="0" y="0"/>
                  </a:moveTo>
                  <a:lnTo>
                    <a:pt x="1347573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6" name="object 1886"/>
            <p:cNvSpPr/>
            <p:nvPr/>
          </p:nvSpPr>
          <p:spPr>
            <a:xfrm>
              <a:off x="3978015" y="6690531"/>
              <a:ext cx="1354455" cy="6985"/>
            </a:xfrm>
            <a:custGeom>
              <a:avLst/>
              <a:gdLst/>
              <a:ahLst/>
              <a:cxnLst/>
              <a:rect l="l" t="t" r="r" b="b"/>
              <a:pathLst>
                <a:path w="1354454" h="6984">
                  <a:moveTo>
                    <a:pt x="1354044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354044" y="6471"/>
                  </a:lnTo>
                  <a:lnTo>
                    <a:pt x="13540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7" name="object 1887"/>
            <p:cNvSpPr/>
            <p:nvPr/>
          </p:nvSpPr>
          <p:spPr>
            <a:xfrm>
              <a:off x="5328824" y="6156294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0"/>
                  </a:moveTo>
                  <a:lnTo>
                    <a:pt x="0" y="53100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8" name="object 1888"/>
            <p:cNvSpPr/>
            <p:nvPr/>
          </p:nvSpPr>
          <p:spPr>
            <a:xfrm>
              <a:off x="5325589" y="6153058"/>
              <a:ext cx="6985" cy="537845"/>
            </a:xfrm>
            <a:custGeom>
              <a:avLst/>
              <a:gdLst/>
              <a:ahLst/>
              <a:cxnLst/>
              <a:rect l="l" t="t" r="r" b="b"/>
              <a:pathLst>
                <a:path w="6985" h="537845">
                  <a:moveTo>
                    <a:pt x="6470" y="0"/>
                  </a:moveTo>
                  <a:lnTo>
                    <a:pt x="0" y="0"/>
                  </a:lnTo>
                  <a:lnTo>
                    <a:pt x="0" y="537472"/>
                  </a:lnTo>
                  <a:lnTo>
                    <a:pt x="6470" y="5374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9" name="object 1889"/>
            <p:cNvSpPr/>
            <p:nvPr/>
          </p:nvSpPr>
          <p:spPr>
            <a:xfrm>
              <a:off x="5335295" y="6693767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588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0" name="object 1890"/>
            <p:cNvSpPr/>
            <p:nvPr/>
          </p:nvSpPr>
          <p:spPr>
            <a:xfrm>
              <a:off x="5332060" y="6690531"/>
              <a:ext cx="97155" cy="6985"/>
            </a:xfrm>
            <a:custGeom>
              <a:avLst/>
              <a:gdLst/>
              <a:ahLst/>
              <a:cxnLst/>
              <a:rect l="l" t="t" r="r" b="b"/>
              <a:pathLst>
                <a:path w="97154" h="6984">
                  <a:moveTo>
                    <a:pt x="97059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97059" y="6471"/>
                  </a:lnTo>
                  <a:lnTo>
                    <a:pt x="9705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1" name="object 1891"/>
            <p:cNvSpPr/>
            <p:nvPr/>
          </p:nvSpPr>
          <p:spPr>
            <a:xfrm>
              <a:off x="5432355" y="6156294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0"/>
                  </a:moveTo>
                  <a:lnTo>
                    <a:pt x="0" y="53100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2" name="object 1892"/>
            <p:cNvSpPr/>
            <p:nvPr/>
          </p:nvSpPr>
          <p:spPr>
            <a:xfrm>
              <a:off x="5429119" y="6153058"/>
              <a:ext cx="6985" cy="537845"/>
            </a:xfrm>
            <a:custGeom>
              <a:avLst/>
              <a:gdLst/>
              <a:ahLst/>
              <a:cxnLst/>
              <a:rect l="l" t="t" r="r" b="b"/>
              <a:pathLst>
                <a:path w="6985" h="537845">
                  <a:moveTo>
                    <a:pt x="6470" y="0"/>
                  </a:moveTo>
                  <a:lnTo>
                    <a:pt x="0" y="0"/>
                  </a:lnTo>
                  <a:lnTo>
                    <a:pt x="0" y="537472"/>
                  </a:lnTo>
                  <a:lnTo>
                    <a:pt x="6470" y="5374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3" name="object 1893"/>
            <p:cNvSpPr/>
            <p:nvPr/>
          </p:nvSpPr>
          <p:spPr>
            <a:xfrm>
              <a:off x="5432355" y="6693767"/>
              <a:ext cx="725805" cy="0"/>
            </a:xfrm>
            <a:custGeom>
              <a:avLst/>
              <a:gdLst/>
              <a:ahLst/>
              <a:cxnLst/>
              <a:rect l="l" t="t" r="r" b="b"/>
              <a:pathLst>
                <a:path w="725804">
                  <a:moveTo>
                    <a:pt x="0" y="0"/>
                  </a:moveTo>
                  <a:lnTo>
                    <a:pt x="725228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4" name="object 1894"/>
            <p:cNvSpPr/>
            <p:nvPr/>
          </p:nvSpPr>
          <p:spPr>
            <a:xfrm>
              <a:off x="5429119" y="6690531"/>
              <a:ext cx="732155" cy="6985"/>
            </a:xfrm>
            <a:custGeom>
              <a:avLst/>
              <a:gdLst/>
              <a:ahLst/>
              <a:cxnLst/>
              <a:rect l="l" t="t" r="r" b="b"/>
              <a:pathLst>
                <a:path w="732154" h="6984">
                  <a:moveTo>
                    <a:pt x="731828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731828" y="6471"/>
                  </a:lnTo>
                  <a:lnTo>
                    <a:pt x="73182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5" name="object 1895"/>
            <p:cNvSpPr/>
            <p:nvPr/>
          </p:nvSpPr>
          <p:spPr>
            <a:xfrm>
              <a:off x="6157583" y="6156294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0"/>
                  </a:moveTo>
                  <a:lnTo>
                    <a:pt x="0" y="53100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6" name="object 1896"/>
            <p:cNvSpPr/>
            <p:nvPr/>
          </p:nvSpPr>
          <p:spPr>
            <a:xfrm>
              <a:off x="6154347" y="6153058"/>
              <a:ext cx="6985" cy="537845"/>
            </a:xfrm>
            <a:custGeom>
              <a:avLst/>
              <a:gdLst/>
              <a:ahLst/>
              <a:cxnLst/>
              <a:rect l="l" t="t" r="r" b="b"/>
              <a:pathLst>
                <a:path w="6985" h="537845">
                  <a:moveTo>
                    <a:pt x="6470" y="0"/>
                  </a:moveTo>
                  <a:lnTo>
                    <a:pt x="0" y="0"/>
                  </a:lnTo>
                  <a:lnTo>
                    <a:pt x="0" y="537472"/>
                  </a:lnTo>
                  <a:lnTo>
                    <a:pt x="6470" y="5374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7" name="object 1897"/>
            <p:cNvSpPr/>
            <p:nvPr/>
          </p:nvSpPr>
          <p:spPr>
            <a:xfrm>
              <a:off x="6164053" y="6693767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588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8" name="object 1898"/>
            <p:cNvSpPr/>
            <p:nvPr/>
          </p:nvSpPr>
          <p:spPr>
            <a:xfrm>
              <a:off x="6160818" y="6690531"/>
              <a:ext cx="97155" cy="6985"/>
            </a:xfrm>
            <a:custGeom>
              <a:avLst/>
              <a:gdLst/>
              <a:ahLst/>
              <a:cxnLst/>
              <a:rect l="l" t="t" r="r" b="b"/>
              <a:pathLst>
                <a:path w="97154" h="6984">
                  <a:moveTo>
                    <a:pt x="97059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97059" y="6471"/>
                  </a:lnTo>
                  <a:lnTo>
                    <a:pt x="9705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9" name="object 1899"/>
            <p:cNvSpPr/>
            <p:nvPr/>
          </p:nvSpPr>
          <p:spPr>
            <a:xfrm>
              <a:off x="6261113" y="6156294"/>
              <a:ext cx="0" cy="531495"/>
            </a:xfrm>
            <a:custGeom>
              <a:avLst/>
              <a:gdLst/>
              <a:ahLst/>
              <a:cxnLst/>
              <a:rect l="l" t="t" r="r" b="b"/>
              <a:pathLst>
                <a:path h="531495">
                  <a:moveTo>
                    <a:pt x="0" y="0"/>
                  </a:moveTo>
                  <a:lnTo>
                    <a:pt x="0" y="53100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0" name="object 1900"/>
            <p:cNvSpPr/>
            <p:nvPr/>
          </p:nvSpPr>
          <p:spPr>
            <a:xfrm>
              <a:off x="6257878" y="6153058"/>
              <a:ext cx="6985" cy="537845"/>
            </a:xfrm>
            <a:custGeom>
              <a:avLst/>
              <a:gdLst/>
              <a:ahLst/>
              <a:cxnLst/>
              <a:rect l="l" t="t" r="r" b="b"/>
              <a:pathLst>
                <a:path w="6985" h="537845">
                  <a:moveTo>
                    <a:pt x="6470" y="0"/>
                  </a:moveTo>
                  <a:lnTo>
                    <a:pt x="0" y="0"/>
                  </a:lnTo>
                  <a:lnTo>
                    <a:pt x="0" y="537472"/>
                  </a:lnTo>
                  <a:lnTo>
                    <a:pt x="6470" y="5374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1" name="object 1901"/>
            <p:cNvSpPr/>
            <p:nvPr/>
          </p:nvSpPr>
          <p:spPr>
            <a:xfrm>
              <a:off x="6261113" y="6693767"/>
              <a:ext cx="1140460" cy="0"/>
            </a:xfrm>
            <a:custGeom>
              <a:avLst/>
              <a:gdLst/>
              <a:ahLst/>
              <a:cxnLst/>
              <a:rect l="l" t="t" r="r" b="b"/>
              <a:pathLst>
                <a:path w="1140459">
                  <a:moveTo>
                    <a:pt x="0" y="0"/>
                  </a:moveTo>
                  <a:lnTo>
                    <a:pt x="1140254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2" name="object 1902"/>
            <p:cNvSpPr/>
            <p:nvPr/>
          </p:nvSpPr>
          <p:spPr>
            <a:xfrm>
              <a:off x="6257878" y="6690531"/>
              <a:ext cx="1146810" cy="6985"/>
            </a:xfrm>
            <a:custGeom>
              <a:avLst/>
              <a:gdLst/>
              <a:ahLst/>
              <a:cxnLst/>
              <a:rect l="l" t="t" r="r" b="b"/>
              <a:pathLst>
                <a:path w="1146809" h="6984">
                  <a:moveTo>
                    <a:pt x="1146596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1146596" y="6471"/>
                  </a:lnTo>
                  <a:lnTo>
                    <a:pt x="114659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3" name="object 1903"/>
            <p:cNvSpPr/>
            <p:nvPr/>
          </p:nvSpPr>
          <p:spPr>
            <a:xfrm>
              <a:off x="7401368" y="5884160"/>
              <a:ext cx="0" cy="803275"/>
            </a:xfrm>
            <a:custGeom>
              <a:avLst/>
              <a:gdLst/>
              <a:ahLst/>
              <a:cxnLst/>
              <a:rect l="l" t="t" r="r" b="b"/>
              <a:pathLst>
                <a:path h="803275">
                  <a:moveTo>
                    <a:pt x="0" y="0"/>
                  </a:moveTo>
                  <a:lnTo>
                    <a:pt x="0" y="803134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4" name="object 1904"/>
            <p:cNvSpPr/>
            <p:nvPr/>
          </p:nvSpPr>
          <p:spPr>
            <a:xfrm>
              <a:off x="7398132" y="5880925"/>
              <a:ext cx="6985" cy="809625"/>
            </a:xfrm>
            <a:custGeom>
              <a:avLst/>
              <a:gdLst/>
              <a:ahLst/>
              <a:cxnLst/>
              <a:rect l="l" t="t" r="r" b="b"/>
              <a:pathLst>
                <a:path w="6984" h="809625">
                  <a:moveTo>
                    <a:pt x="6470" y="0"/>
                  </a:moveTo>
                  <a:lnTo>
                    <a:pt x="0" y="0"/>
                  </a:lnTo>
                  <a:lnTo>
                    <a:pt x="0" y="809606"/>
                  </a:lnTo>
                  <a:lnTo>
                    <a:pt x="6470" y="80960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5" name="object 1905"/>
            <p:cNvSpPr/>
            <p:nvPr/>
          </p:nvSpPr>
          <p:spPr>
            <a:xfrm>
              <a:off x="7407838" y="6693767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09">
                  <a:moveTo>
                    <a:pt x="0" y="0"/>
                  </a:moveTo>
                  <a:lnTo>
                    <a:pt x="194118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6" name="object 1906"/>
            <p:cNvSpPr/>
            <p:nvPr/>
          </p:nvSpPr>
          <p:spPr>
            <a:xfrm>
              <a:off x="7404603" y="6690531"/>
              <a:ext cx="200660" cy="6985"/>
            </a:xfrm>
            <a:custGeom>
              <a:avLst/>
              <a:gdLst/>
              <a:ahLst/>
              <a:cxnLst/>
              <a:rect l="l" t="t" r="r" b="b"/>
              <a:pathLst>
                <a:path w="200659" h="6984">
                  <a:moveTo>
                    <a:pt x="200589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200589" y="6471"/>
                  </a:lnTo>
                  <a:lnTo>
                    <a:pt x="20058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7" name="object 1907"/>
            <p:cNvSpPr/>
            <p:nvPr/>
          </p:nvSpPr>
          <p:spPr>
            <a:xfrm>
              <a:off x="7608428" y="5884160"/>
              <a:ext cx="0" cy="803275"/>
            </a:xfrm>
            <a:custGeom>
              <a:avLst/>
              <a:gdLst/>
              <a:ahLst/>
              <a:cxnLst/>
              <a:rect l="l" t="t" r="r" b="b"/>
              <a:pathLst>
                <a:path h="803275">
                  <a:moveTo>
                    <a:pt x="0" y="0"/>
                  </a:moveTo>
                  <a:lnTo>
                    <a:pt x="0" y="803134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8" name="object 1908"/>
            <p:cNvSpPr/>
            <p:nvPr/>
          </p:nvSpPr>
          <p:spPr>
            <a:xfrm>
              <a:off x="7605193" y="5880925"/>
              <a:ext cx="6985" cy="809625"/>
            </a:xfrm>
            <a:custGeom>
              <a:avLst/>
              <a:gdLst/>
              <a:ahLst/>
              <a:cxnLst/>
              <a:rect l="l" t="t" r="r" b="b"/>
              <a:pathLst>
                <a:path w="6984" h="809625">
                  <a:moveTo>
                    <a:pt x="6470" y="0"/>
                  </a:moveTo>
                  <a:lnTo>
                    <a:pt x="0" y="0"/>
                  </a:lnTo>
                  <a:lnTo>
                    <a:pt x="0" y="809606"/>
                  </a:lnTo>
                  <a:lnTo>
                    <a:pt x="6470" y="80960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9" name="object 1909"/>
            <p:cNvSpPr/>
            <p:nvPr/>
          </p:nvSpPr>
          <p:spPr>
            <a:xfrm>
              <a:off x="7712217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0" name="object 1910"/>
            <p:cNvSpPr/>
            <p:nvPr/>
          </p:nvSpPr>
          <p:spPr>
            <a:xfrm>
              <a:off x="7708982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1" name="object 1911"/>
            <p:cNvSpPr/>
            <p:nvPr/>
          </p:nvSpPr>
          <p:spPr>
            <a:xfrm>
              <a:off x="7608428" y="6693767"/>
              <a:ext cx="20764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319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2" name="object 1912"/>
            <p:cNvSpPr/>
            <p:nvPr/>
          </p:nvSpPr>
          <p:spPr>
            <a:xfrm>
              <a:off x="7605193" y="6690531"/>
              <a:ext cx="213995" cy="6985"/>
            </a:xfrm>
            <a:custGeom>
              <a:avLst/>
              <a:gdLst/>
              <a:ahLst/>
              <a:cxnLst/>
              <a:rect l="l" t="t" r="r" b="b"/>
              <a:pathLst>
                <a:path w="213995" h="6984">
                  <a:moveTo>
                    <a:pt x="213854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213854" y="6471"/>
                  </a:lnTo>
                  <a:lnTo>
                    <a:pt x="2138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3" name="object 1913"/>
            <p:cNvSpPr/>
            <p:nvPr/>
          </p:nvSpPr>
          <p:spPr>
            <a:xfrm>
              <a:off x="7815747" y="5042144"/>
              <a:ext cx="0" cy="1645285"/>
            </a:xfrm>
            <a:custGeom>
              <a:avLst/>
              <a:gdLst/>
              <a:ahLst/>
              <a:cxnLst/>
              <a:rect l="l" t="t" r="r" b="b"/>
              <a:pathLst>
                <a:path h="1645284">
                  <a:moveTo>
                    <a:pt x="0" y="0"/>
                  </a:moveTo>
                  <a:lnTo>
                    <a:pt x="0" y="164515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4" name="object 1914"/>
            <p:cNvSpPr/>
            <p:nvPr/>
          </p:nvSpPr>
          <p:spPr>
            <a:xfrm>
              <a:off x="7812512" y="5038960"/>
              <a:ext cx="6985" cy="1651635"/>
            </a:xfrm>
            <a:custGeom>
              <a:avLst/>
              <a:gdLst/>
              <a:ahLst/>
              <a:cxnLst/>
              <a:rect l="l" t="t" r="r" b="b"/>
              <a:pathLst>
                <a:path w="6984" h="1651634">
                  <a:moveTo>
                    <a:pt x="6470" y="0"/>
                  </a:moveTo>
                  <a:lnTo>
                    <a:pt x="0" y="0"/>
                  </a:lnTo>
                  <a:lnTo>
                    <a:pt x="0" y="1651570"/>
                  </a:lnTo>
                  <a:lnTo>
                    <a:pt x="6470" y="165157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5" name="object 1915"/>
            <p:cNvSpPr/>
            <p:nvPr/>
          </p:nvSpPr>
          <p:spPr>
            <a:xfrm>
              <a:off x="7822218" y="6693767"/>
              <a:ext cx="90805" cy="0"/>
            </a:xfrm>
            <a:custGeom>
              <a:avLst/>
              <a:gdLst/>
              <a:ahLst/>
              <a:cxnLst/>
              <a:rect l="l" t="t" r="r" b="b"/>
              <a:pathLst>
                <a:path w="90804">
                  <a:moveTo>
                    <a:pt x="0" y="0"/>
                  </a:moveTo>
                  <a:lnTo>
                    <a:pt x="90588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6" name="object 1916"/>
            <p:cNvSpPr/>
            <p:nvPr/>
          </p:nvSpPr>
          <p:spPr>
            <a:xfrm>
              <a:off x="7818982" y="6690531"/>
              <a:ext cx="97155" cy="6985"/>
            </a:xfrm>
            <a:custGeom>
              <a:avLst/>
              <a:gdLst/>
              <a:ahLst/>
              <a:cxnLst/>
              <a:rect l="l" t="t" r="r" b="b"/>
              <a:pathLst>
                <a:path w="97154" h="6984">
                  <a:moveTo>
                    <a:pt x="97059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97059" y="6471"/>
                  </a:lnTo>
                  <a:lnTo>
                    <a:pt x="9705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7" name="object 1917"/>
            <p:cNvSpPr/>
            <p:nvPr/>
          </p:nvSpPr>
          <p:spPr>
            <a:xfrm>
              <a:off x="7919277" y="5741784"/>
              <a:ext cx="0" cy="945515"/>
            </a:xfrm>
            <a:custGeom>
              <a:avLst/>
              <a:gdLst/>
              <a:ahLst/>
              <a:cxnLst/>
              <a:rect l="l" t="t" r="r" b="b"/>
              <a:pathLst>
                <a:path h="945515">
                  <a:moveTo>
                    <a:pt x="0" y="0"/>
                  </a:moveTo>
                  <a:lnTo>
                    <a:pt x="0" y="94551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8" name="object 1918"/>
            <p:cNvSpPr/>
            <p:nvPr/>
          </p:nvSpPr>
          <p:spPr>
            <a:xfrm>
              <a:off x="7916042" y="5738548"/>
              <a:ext cx="6985" cy="952500"/>
            </a:xfrm>
            <a:custGeom>
              <a:avLst/>
              <a:gdLst/>
              <a:ahLst/>
              <a:cxnLst/>
              <a:rect l="l" t="t" r="r" b="b"/>
              <a:pathLst>
                <a:path w="6984" h="952500">
                  <a:moveTo>
                    <a:pt x="6470" y="0"/>
                  </a:moveTo>
                  <a:lnTo>
                    <a:pt x="0" y="0"/>
                  </a:lnTo>
                  <a:lnTo>
                    <a:pt x="0" y="951983"/>
                  </a:lnTo>
                  <a:lnTo>
                    <a:pt x="6470" y="95198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9" name="object 1919"/>
            <p:cNvSpPr/>
            <p:nvPr/>
          </p:nvSpPr>
          <p:spPr>
            <a:xfrm>
              <a:off x="8023195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0" name="object 1920"/>
            <p:cNvSpPr/>
            <p:nvPr/>
          </p:nvSpPr>
          <p:spPr>
            <a:xfrm>
              <a:off x="8019960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1" name="object 1921"/>
            <p:cNvSpPr/>
            <p:nvPr/>
          </p:nvSpPr>
          <p:spPr>
            <a:xfrm>
              <a:off x="8126726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2" name="object 1922"/>
            <p:cNvSpPr/>
            <p:nvPr/>
          </p:nvSpPr>
          <p:spPr>
            <a:xfrm>
              <a:off x="8123490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3" name="object 1923"/>
            <p:cNvSpPr/>
            <p:nvPr/>
          </p:nvSpPr>
          <p:spPr>
            <a:xfrm>
              <a:off x="8230256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4" name="object 1924"/>
            <p:cNvSpPr/>
            <p:nvPr/>
          </p:nvSpPr>
          <p:spPr>
            <a:xfrm>
              <a:off x="8227021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5" name="object 1925"/>
            <p:cNvSpPr/>
            <p:nvPr/>
          </p:nvSpPr>
          <p:spPr>
            <a:xfrm>
              <a:off x="8334045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6" name="object 1926"/>
            <p:cNvSpPr/>
            <p:nvPr/>
          </p:nvSpPr>
          <p:spPr>
            <a:xfrm>
              <a:off x="8330810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7" name="object 1927"/>
            <p:cNvSpPr/>
            <p:nvPr/>
          </p:nvSpPr>
          <p:spPr>
            <a:xfrm>
              <a:off x="8437575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8" name="object 1928"/>
            <p:cNvSpPr/>
            <p:nvPr/>
          </p:nvSpPr>
          <p:spPr>
            <a:xfrm>
              <a:off x="8434340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9" name="object 1929"/>
            <p:cNvSpPr/>
            <p:nvPr/>
          </p:nvSpPr>
          <p:spPr>
            <a:xfrm>
              <a:off x="7919277" y="6693767"/>
              <a:ext cx="622300" cy="0"/>
            </a:xfrm>
            <a:custGeom>
              <a:avLst/>
              <a:gdLst/>
              <a:ahLst/>
              <a:cxnLst/>
              <a:rect l="l" t="t" r="r" b="b"/>
              <a:pathLst>
                <a:path w="622300">
                  <a:moveTo>
                    <a:pt x="0" y="0"/>
                  </a:moveTo>
                  <a:lnTo>
                    <a:pt x="621827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0" name="object 1930"/>
            <p:cNvSpPr/>
            <p:nvPr/>
          </p:nvSpPr>
          <p:spPr>
            <a:xfrm>
              <a:off x="7916042" y="6690531"/>
              <a:ext cx="628650" cy="6985"/>
            </a:xfrm>
            <a:custGeom>
              <a:avLst/>
              <a:gdLst/>
              <a:ahLst/>
              <a:cxnLst/>
              <a:rect l="l" t="t" r="r" b="b"/>
              <a:pathLst>
                <a:path w="628650" h="6984">
                  <a:moveTo>
                    <a:pt x="628298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628298" y="6471"/>
                  </a:lnTo>
                  <a:lnTo>
                    <a:pt x="62829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1" name="object 1931"/>
            <p:cNvSpPr/>
            <p:nvPr/>
          </p:nvSpPr>
          <p:spPr>
            <a:xfrm>
              <a:off x="8541105" y="5884160"/>
              <a:ext cx="0" cy="803275"/>
            </a:xfrm>
            <a:custGeom>
              <a:avLst/>
              <a:gdLst/>
              <a:ahLst/>
              <a:cxnLst/>
              <a:rect l="l" t="t" r="r" b="b"/>
              <a:pathLst>
                <a:path h="803275">
                  <a:moveTo>
                    <a:pt x="0" y="0"/>
                  </a:moveTo>
                  <a:lnTo>
                    <a:pt x="0" y="803134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2" name="object 1932"/>
            <p:cNvSpPr/>
            <p:nvPr/>
          </p:nvSpPr>
          <p:spPr>
            <a:xfrm>
              <a:off x="8537870" y="5880925"/>
              <a:ext cx="6985" cy="809625"/>
            </a:xfrm>
            <a:custGeom>
              <a:avLst/>
              <a:gdLst/>
              <a:ahLst/>
              <a:cxnLst/>
              <a:rect l="l" t="t" r="r" b="b"/>
              <a:pathLst>
                <a:path w="6984" h="809625">
                  <a:moveTo>
                    <a:pt x="6470" y="0"/>
                  </a:moveTo>
                  <a:lnTo>
                    <a:pt x="0" y="0"/>
                  </a:lnTo>
                  <a:lnTo>
                    <a:pt x="0" y="809606"/>
                  </a:lnTo>
                  <a:lnTo>
                    <a:pt x="6470" y="80960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3" name="object 1933"/>
            <p:cNvSpPr/>
            <p:nvPr/>
          </p:nvSpPr>
          <p:spPr>
            <a:xfrm>
              <a:off x="8645023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4" name="object 1934"/>
            <p:cNvSpPr/>
            <p:nvPr/>
          </p:nvSpPr>
          <p:spPr>
            <a:xfrm>
              <a:off x="8641788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5" name="object 1935"/>
            <p:cNvSpPr/>
            <p:nvPr/>
          </p:nvSpPr>
          <p:spPr>
            <a:xfrm>
              <a:off x="8547575" y="6693767"/>
              <a:ext cx="194945" cy="0"/>
            </a:xfrm>
            <a:custGeom>
              <a:avLst/>
              <a:gdLst/>
              <a:ahLst/>
              <a:cxnLst/>
              <a:rect l="l" t="t" r="r" b="b"/>
              <a:pathLst>
                <a:path w="194945">
                  <a:moveTo>
                    <a:pt x="0" y="0"/>
                  </a:moveTo>
                  <a:lnTo>
                    <a:pt x="194507" y="0"/>
                  </a:lnTo>
                </a:path>
              </a:pathLst>
            </a:custGeom>
            <a:ln w="6471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6" name="object 1936"/>
            <p:cNvSpPr/>
            <p:nvPr/>
          </p:nvSpPr>
          <p:spPr>
            <a:xfrm>
              <a:off x="8544340" y="6690531"/>
              <a:ext cx="201295" cy="6985"/>
            </a:xfrm>
            <a:custGeom>
              <a:avLst/>
              <a:gdLst/>
              <a:ahLst/>
              <a:cxnLst/>
              <a:rect l="l" t="t" r="r" b="b"/>
              <a:pathLst>
                <a:path w="201295" h="6984">
                  <a:moveTo>
                    <a:pt x="200913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200913" y="6471"/>
                  </a:lnTo>
                  <a:lnTo>
                    <a:pt x="200913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7" name="object 1937"/>
            <p:cNvSpPr/>
            <p:nvPr/>
          </p:nvSpPr>
          <p:spPr>
            <a:xfrm>
              <a:off x="8748553" y="5884160"/>
              <a:ext cx="0" cy="803275"/>
            </a:xfrm>
            <a:custGeom>
              <a:avLst/>
              <a:gdLst/>
              <a:ahLst/>
              <a:cxnLst/>
              <a:rect l="l" t="t" r="r" b="b"/>
              <a:pathLst>
                <a:path h="803275">
                  <a:moveTo>
                    <a:pt x="0" y="0"/>
                  </a:moveTo>
                  <a:lnTo>
                    <a:pt x="0" y="803134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8" name="object 1938"/>
            <p:cNvSpPr/>
            <p:nvPr/>
          </p:nvSpPr>
          <p:spPr>
            <a:xfrm>
              <a:off x="8745318" y="5880925"/>
              <a:ext cx="6985" cy="809625"/>
            </a:xfrm>
            <a:custGeom>
              <a:avLst/>
              <a:gdLst/>
              <a:ahLst/>
              <a:cxnLst/>
              <a:rect l="l" t="t" r="r" b="b"/>
              <a:pathLst>
                <a:path w="6984" h="809625">
                  <a:moveTo>
                    <a:pt x="6470" y="0"/>
                  </a:moveTo>
                  <a:lnTo>
                    <a:pt x="0" y="0"/>
                  </a:lnTo>
                  <a:lnTo>
                    <a:pt x="0" y="809606"/>
                  </a:lnTo>
                  <a:lnTo>
                    <a:pt x="6470" y="80960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9" name="object 1939"/>
            <p:cNvSpPr/>
            <p:nvPr/>
          </p:nvSpPr>
          <p:spPr>
            <a:xfrm>
              <a:off x="8852084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0" name="object 1940"/>
            <p:cNvSpPr/>
            <p:nvPr/>
          </p:nvSpPr>
          <p:spPr>
            <a:xfrm>
              <a:off x="8848848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1" name="object 1941"/>
            <p:cNvSpPr/>
            <p:nvPr/>
          </p:nvSpPr>
          <p:spPr>
            <a:xfrm>
              <a:off x="8748553" y="6693767"/>
              <a:ext cx="20764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319" y="0"/>
                  </a:lnTo>
                </a:path>
              </a:pathLst>
            </a:custGeom>
            <a:ln w="647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2" name="object 1942"/>
            <p:cNvSpPr/>
            <p:nvPr/>
          </p:nvSpPr>
          <p:spPr>
            <a:xfrm>
              <a:off x="8745318" y="6690531"/>
              <a:ext cx="213995" cy="6985"/>
            </a:xfrm>
            <a:custGeom>
              <a:avLst/>
              <a:gdLst/>
              <a:ahLst/>
              <a:cxnLst/>
              <a:rect l="l" t="t" r="r" b="b"/>
              <a:pathLst>
                <a:path w="213995" h="6984">
                  <a:moveTo>
                    <a:pt x="213854" y="0"/>
                  </a:moveTo>
                  <a:lnTo>
                    <a:pt x="0" y="0"/>
                  </a:lnTo>
                  <a:lnTo>
                    <a:pt x="0" y="6471"/>
                  </a:lnTo>
                  <a:lnTo>
                    <a:pt x="213854" y="6471"/>
                  </a:lnTo>
                  <a:lnTo>
                    <a:pt x="2138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3" name="object 1943"/>
            <p:cNvSpPr/>
            <p:nvPr/>
          </p:nvSpPr>
          <p:spPr>
            <a:xfrm>
              <a:off x="8955873" y="5884160"/>
              <a:ext cx="0" cy="803275"/>
            </a:xfrm>
            <a:custGeom>
              <a:avLst/>
              <a:gdLst/>
              <a:ahLst/>
              <a:cxnLst/>
              <a:rect l="l" t="t" r="r" b="b"/>
              <a:pathLst>
                <a:path h="803275">
                  <a:moveTo>
                    <a:pt x="0" y="0"/>
                  </a:moveTo>
                  <a:lnTo>
                    <a:pt x="0" y="803134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4" name="object 1944"/>
            <p:cNvSpPr/>
            <p:nvPr/>
          </p:nvSpPr>
          <p:spPr>
            <a:xfrm>
              <a:off x="8952637" y="5880925"/>
              <a:ext cx="6985" cy="809625"/>
            </a:xfrm>
            <a:custGeom>
              <a:avLst/>
              <a:gdLst/>
              <a:ahLst/>
              <a:cxnLst/>
              <a:rect l="l" t="t" r="r" b="b"/>
              <a:pathLst>
                <a:path w="6984" h="809625">
                  <a:moveTo>
                    <a:pt x="6470" y="0"/>
                  </a:moveTo>
                  <a:lnTo>
                    <a:pt x="0" y="0"/>
                  </a:lnTo>
                  <a:lnTo>
                    <a:pt x="0" y="809606"/>
                  </a:lnTo>
                  <a:lnTo>
                    <a:pt x="6470" y="80960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5" name="object 1945"/>
            <p:cNvSpPr/>
            <p:nvPr/>
          </p:nvSpPr>
          <p:spPr>
            <a:xfrm>
              <a:off x="9059402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6" name="object 1946"/>
            <p:cNvSpPr/>
            <p:nvPr/>
          </p:nvSpPr>
          <p:spPr>
            <a:xfrm>
              <a:off x="9056168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7" name="object 1947"/>
            <p:cNvSpPr/>
            <p:nvPr/>
          </p:nvSpPr>
          <p:spPr>
            <a:xfrm>
              <a:off x="2634065" y="6156294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0" y="26533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8" name="object 1948"/>
            <p:cNvSpPr/>
            <p:nvPr/>
          </p:nvSpPr>
          <p:spPr>
            <a:xfrm>
              <a:off x="2630830" y="6153058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5" h="272414">
                  <a:moveTo>
                    <a:pt x="6470" y="0"/>
                  </a:moveTo>
                  <a:lnTo>
                    <a:pt x="0" y="0"/>
                  </a:lnTo>
                  <a:lnTo>
                    <a:pt x="0" y="271810"/>
                  </a:lnTo>
                  <a:lnTo>
                    <a:pt x="6470" y="27181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9" name="object 1949"/>
            <p:cNvSpPr/>
            <p:nvPr/>
          </p:nvSpPr>
          <p:spPr>
            <a:xfrm>
              <a:off x="2737918" y="6156294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0" y="26533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0" name="object 1950"/>
            <p:cNvSpPr/>
            <p:nvPr/>
          </p:nvSpPr>
          <p:spPr>
            <a:xfrm>
              <a:off x="2734683" y="6153058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5" h="272414">
                  <a:moveTo>
                    <a:pt x="6470" y="0"/>
                  </a:moveTo>
                  <a:lnTo>
                    <a:pt x="0" y="0"/>
                  </a:lnTo>
                  <a:lnTo>
                    <a:pt x="0" y="271810"/>
                  </a:lnTo>
                  <a:lnTo>
                    <a:pt x="6470" y="27181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1" name="object 1951"/>
            <p:cNvSpPr/>
            <p:nvPr/>
          </p:nvSpPr>
          <p:spPr>
            <a:xfrm>
              <a:off x="2841449" y="6156294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0" y="26533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2" name="object 1952"/>
            <p:cNvSpPr/>
            <p:nvPr/>
          </p:nvSpPr>
          <p:spPr>
            <a:xfrm>
              <a:off x="2838213" y="6153058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5" h="272414">
                  <a:moveTo>
                    <a:pt x="6470" y="0"/>
                  </a:moveTo>
                  <a:lnTo>
                    <a:pt x="0" y="0"/>
                  </a:lnTo>
                  <a:lnTo>
                    <a:pt x="0" y="271810"/>
                  </a:lnTo>
                  <a:lnTo>
                    <a:pt x="6470" y="27181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3" name="object 1953"/>
            <p:cNvSpPr/>
            <p:nvPr/>
          </p:nvSpPr>
          <p:spPr>
            <a:xfrm>
              <a:off x="2944979" y="6156294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0" y="26533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4" name="object 1954"/>
            <p:cNvSpPr/>
            <p:nvPr/>
          </p:nvSpPr>
          <p:spPr>
            <a:xfrm>
              <a:off x="2941743" y="6153058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5" h="272414">
                  <a:moveTo>
                    <a:pt x="6470" y="0"/>
                  </a:moveTo>
                  <a:lnTo>
                    <a:pt x="0" y="0"/>
                  </a:lnTo>
                  <a:lnTo>
                    <a:pt x="0" y="271810"/>
                  </a:lnTo>
                  <a:lnTo>
                    <a:pt x="6470" y="27181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5" name="object 1955"/>
            <p:cNvSpPr/>
            <p:nvPr/>
          </p:nvSpPr>
          <p:spPr>
            <a:xfrm>
              <a:off x="3048832" y="6156294"/>
              <a:ext cx="0" cy="265430"/>
            </a:xfrm>
            <a:custGeom>
              <a:avLst/>
              <a:gdLst/>
              <a:ahLst/>
              <a:cxnLst/>
              <a:rect l="l" t="t" r="r" b="b"/>
              <a:pathLst>
                <a:path h="265429">
                  <a:moveTo>
                    <a:pt x="0" y="0"/>
                  </a:moveTo>
                  <a:lnTo>
                    <a:pt x="0" y="265338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6" name="object 1956"/>
            <p:cNvSpPr/>
            <p:nvPr/>
          </p:nvSpPr>
          <p:spPr>
            <a:xfrm>
              <a:off x="3045597" y="6153058"/>
              <a:ext cx="6985" cy="272415"/>
            </a:xfrm>
            <a:custGeom>
              <a:avLst/>
              <a:gdLst/>
              <a:ahLst/>
              <a:cxnLst/>
              <a:rect l="l" t="t" r="r" b="b"/>
              <a:pathLst>
                <a:path w="6985" h="272414">
                  <a:moveTo>
                    <a:pt x="6470" y="0"/>
                  </a:moveTo>
                  <a:lnTo>
                    <a:pt x="0" y="0"/>
                  </a:lnTo>
                  <a:lnTo>
                    <a:pt x="0" y="271810"/>
                  </a:lnTo>
                  <a:lnTo>
                    <a:pt x="6470" y="27181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7" name="object 1957"/>
            <p:cNvSpPr/>
            <p:nvPr/>
          </p:nvSpPr>
          <p:spPr>
            <a:xfrm>
              <a:off x="3152363" y="5741784"/>
              <a:ext cx="0" cy="680085"/>
            </a:xfrm>
            <a:custGeom>
              <a:avLst/>
              <a:gdLst/>
              <a:ahLst/>
              <a:cxnLst/>
              <a:rect l="l" t="t" r="r" b="b"/>
              <a:pathLst>
                <a:path h="680085">
                  <a:moveTo>
                    <a:pt x="0" y="0"/>
                  </a:moveTo>
                  <a:lnTo>
                    <a:pt x="0" y="679849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8" name="object 1958"/>
            <p:cNvSpPr/>
            <p:nvPr/>
          </p:nvSpPr>
          <p:spPr>
            <a:xfrm>
              <a:off x="3149127" y="5738548"/>
              <a:ext cx="6985" cy="686435"/>
            </a:xfrm>
            <a:custGeom>
              <a:avLst/>
              <a:gdLst/>
              <a:ahLst/>
              <a:cxnLst/>
              <a:rect l="l" t="t" r="r" b="b"/>
              <a:pathLst>
                <a:path w="6985" h="686435">
                  <a:moveTo>
                    <a:pt x="6470" y="0"/>
                  </a:moveTo>
                  <a:lnTo>
                    <a:pt x="0" y="0"/>
                  </a:lnTo>
                  <a:lnTo>
                    <a:pt x="0" y="686320"/>
                  </a:lnTo>
                  <a:lnTo>
                    <a:pt x="6470" y="686320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9" name="object 1959"/>
            <p:cNvSpPr/>
            <p:nvPr/>
          </p:nvSpPr>
          <p:spPr>
            <a:xfrm>
              <a:off x="3255893" y="5463191"/>
              <a:ext cx="0" cy="958850"/>
            </a:xfrm>
            <a:custGeom>
              <a:avLst/>
              <a:gdLst/>
              <a:ahLst/>
              <a:cxnLst/>
              <a:rect l="l" t="t" r="r" b="b"/>
              <a:pathLst>
                <a:path h="958850">
                  <a:moveTo>
                    <a:pt x="0" y="0"/>
                  </a:moveTo>
                  <a:lnTo>
                    <a:pt x="0" y="95844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0" name="object 1960"/>
            <p:cNvSpPr/>
            <p:nvPr/>
          </p:nvSpPr>
          <p:spPr>
            <a:xfrm>
              <a:off x="3252657" y="5459942"/>
              <a:ext cx="6985" cy="965200"/>
            </a:xfrm>
            <a:custGeom>
              <a:avLst/>
              <a:gdLst/>
              <a:ahLst/>
              <a:cxnLst/>
              <a:rect l="l" t="t" r="r" b="b"/>
              <a:pathLst>
                <a:path w="6985" h="965200">
                  <a:moveTo>
                    <a:pt x="6470" y="0"/>
                  </a:moveTo>
                  <a:lnTo>
                    <a:pt x="0" y="0"/>
                  </a:lnTo>
                  <a:lnTo>
                    <a:pt x="0" y="964926"/>
                  </a:lnTo>
                  <a:lnTo>
                    <a:pt x="6470" y="96492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1" name="object 1961"/>
            <p:cNvSpPr/>
            <p:nvPr/>
          </p:nvSpPr>
          <p:spPr>
            <a:xfrm>
              <a:off x="3359746" y="5463191"/>
              <a:ext cx="0" cy="958850"/>
            </a:xfrm>
            <a:custGeom>
              <a:avLst/>
              <a:gdLst/>
              <a:ahLst/>
              <a:cxnLst/>
              <a:rect l="l" t="t" r="r" b="b"/>
              <a:pathLst>
                <a:path h="958850">
                  <a:moveTo>
                    <a:pt x="0" y="0"/>
                  </a:moveTo>
                  <a:lnTo>
                    <a:pt x="0" y="95844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2" name="object 1962"/>
            <p:cNvSpPr/>
            <p:nvPr/>
          </p:nvSpPr>
          <p:spPr>
            <a:xfrm>
              <a:off x="3356511" y="5459942"/>
              <a:ext cx="6985" cy="965200"/>
            </a:xfrm>
            <a:custGeom>
              <a:avLst/>
              <a:gdLst/>
              <a:ahLst/>
              <a:cxnLst/>
              <a:rect l="l" t="t" r="r" b="b"/>
              <a:pathLst>
                <a:path w="6985" h="965200">
                  <a:moveTo>
                    <a:pt x="6470" y="0"/>
                  </a:moveTo>
                  <a:lnTo>
                    <a:pt x="0" y="0"/>
                  </a:lnTo>
                  <a:lnTo>
                    <a:pt x="0" y="964926"/>
                  </a:lnTo>
                  <a:lnTo>
                    <a:pt x="6470" y="96492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3" name="object 1963"/>
            <p:cNvSpPr/>
            <p:nvPr/>
          </p:nvSpPr>
          <p:spPr>
            <a:xfrm>
              <a:off x="3463276" y="5463191"/>
              <a:ext cx="0" cy="1094740"/>
            </a:xfrm>
            <a:custGeom>
              <a:avLst/>
              <a:gdLst/>
              <a:ahLst/>
              <a:cxnLst/>
              <a:rect l="l" t="t" r="r" b="b"/>
              <a:pathLst>
                <a:path h="1094740">
                  <a:moveTo>
                    <a:pt x="0" y="0"/>
                  </a:moveTo>
                  <a:lnTo>
                    <a:pt x="0" y="1094670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4" name="object 1964"/>
            <p:cNvSpPr/>
            <p:nvPr/>
          </p:nvSpPr>
          <p:spPr>
            <a:xfrm>
              <a:off x="3460041" y="5459942"/>
              <a:ext cx="6985" cy="1101725"/>
            </a:xfrm>
            <a:custGeom>
              <a:avLst/>
              <a:gdLst/>
              <a:ahLst/>
              <a:cxnLst/>
              <a:rect l="l" t="t" r="r" b="b"/>
              <a:pathLst>
                <a:path w="6985" h="1101725">
                  <a:moveTo>
                    <a:pt x="6470" y="0"/>
                  </a:moveTo>
                  <a:lnTo>
                    <a:pt x="0" y="0"/>
                  </a:lnTo>
                  <a:lnTo>
                    <a:pt x="0" y="1101155"/>
                  </a:lnTo>
                  <a:lnTo>
                    <a:pt x="6470" y="1101155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5" name="object 1965"/>
            <p:cNvSpPr/>
            <p:nvPr/>
          </p:nvSpPr>
          <p:spPr>
            <a:xfrm>
              <a:off x="3566806" y="5042144"/>
              <a:ext cx="0" cy="1651635"/>
            </a:xfrm>
            <a:custGeom>
              <a:avLst/>
              <a:gdLst/>
              <a:ahLst/>
              <a:cxnLst/>
              <a:rect l="l" t="t" r="r" b="b"/>
              <a:pathLst>
                <a:path h="1651634">
                  <a:moveTo>
                    <a:pt x="0" y="0"/>
                  </a:moveTo>
                  <a:lnTo>
                    <a:pt x="0" y="165162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6" name="object 1966"/>
            <p:cNvSpPr/>
            <p:nvPr/>
          </p:nvSpPr>
          <p:spPr>
            <a:xfrm>
              <a:off x="3563571" y="5038960"/>
              <a:ext cx="6985" cy="1658620"/>
            </a:xfrm>
            <a:custGeom>
              <a:avLst/>
              <a:gdLst/>
              <a:ahLst/>
              <a:cxnLst/>
              <a:rect l="l" t="t" r="r" b="b"/>
              <a:pathLst>
                <a:path w="6985" h="1658620">
                  <a:moveTo>
                    <a:pt x="6470" y="0"/>
                  </a:moveTo>
                  <a:lnTo>
                    <a:pt x="0" y="0"/>
                  </a:lnTo>
                  <a:lnTo>
                    <a:pt x="0" y="1658042"/>
                  </a:lnTo>
                  <a:lnTo>
                    <a:pt x="6470" y="165804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7" name="object 1967"/>
            <p:cNvSpPr/>
            <p:nvPr/>
          </p:nvSpPr>
          <p:spPr>
            <a:xfrm>
              <a:off x="3670337" y="6156294"/>
              <a:ext cx="0" cy="537845"/>
            </a:xfrm>
            <a:custGeom>
              <a:avLst/>
              <a:gdLst/>
              <a:ahLst/>
              <a:cxnLst/>
              <a:rect l="l" t="t" r="r" b="b"/>
              <a:pathLst>
                <a:path h="537845">
                  <a:moveTo>
                    <a:pt x="0" y="0"/>
                  </a:moveTo>
                  <a:lnTo>
                    <a:pt x="0" y="53747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8" name="object 1968"/>
            <p:cNvSpPr/>
            <p:nvPr/>
          </p:nvSpPr>
          <p:spPr>
            <a:xfrm>
              <a:off x="3667101" y="6153058"/>
              <a:ext cx="6985" cy="544195"/>
            </a:xfrm>
            <a:custGeom>
              <a:avLst/>
              <a:gdLst/>
              <a:ahLst/>
              <a:cxnLst/>
              <a:rect l="l" t="t" r="r" b="b"/>
              <a:pathLst>
                <a:path w="6985" h="544195">
                  <a:moveTo>
                    <a:pt x="6794" y="0"/>
                  </a:moveTo>
                  <a:lnTo>
                    <a:pt x="0" y="0"/>
                  </a:lnTo>
                  <a:lnTo>
                    <a:pt x="0" y="543944"/>
                  </a:lnTo>
                  <a:lnTo>
                    <a:pt x="6794" y="543944"/>
                  </a:lnTo>
                  <a:lnTo>
                    <a:pt x="679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9" name="object 1969"/>
            <p:cNvSpPr/>
            <p:nvPr/>
          </p:nvSpPr>
          <p:spPr>
            <a:xfrm>
              <a:off x="3774190" y="6156294"/>
              <a:ext cx="0" cy="537845"/>
            </a:xfrm>
            <a:custGeom>
              <a:avLst/>
              <a:gdLst/>
              <a:ahLst/>
              <a:cxnLst/>
              <a:rect l="l" t="t" r="r" b="b"/>
              <a:pathLst>
                <a:path h="537845">
                  <a:moveTo>
                    <a:pt x="0" y="0"/>
                  </a:moveTo>
                  <a:lnTo>
                    <a:pt x="0" y="537472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0" name="object 1970"/>
            <p:cNvSpPr/>
            <p:nvPr/>
          </p:nvSpPr>
          <p:spPr>
            <a:xfrm>
              <a:off x="3770955" y="6153058"/>
              <a:ext cx="6985" cy="544195"/>
            </a:xfrm>
            <a:custGeom>
              <a:avLst/>
              <a:gdLst/>
              <a:ahLst/>
              <a:cxnLst/>
              <a:rect l="l" t="t" r="r" b="b"/>
              <a:pathLst>
                <a:path w="6985" h="544195">
                  <a:moveTo>
                    <a:pt x="6470" y="0"/>
                  </a:moveTo>
                  <a:lnTo>
                    <a:pt x="0" y="0"/>
                  </a:lnTo>
                  <a:lnTo>
                    <a:pt x="0" y="543944"/>
                  </a:lnTo>
                  <a:lnTo>
                    <a:pt x="6470" y="543944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1" name="object 1971"/>
            <p:cNvSpPr/>
            <p:nvPr/>
          </p:nvSpPr>
          <p:spPr>
            <a:xfrm>
              <a:off x="4085039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2" name="object 1972"/>
            <p:cNvSpPr/>
            <p:nvPr/>
          </p:nvSpPr>
          <p:spPr>
            <a:xfrm>
              <a:off x="4081804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3" name="object 1973"/>
            <p:cNvSpPr/>
            <p:nvPr/>
          </p:nvSpPr>
          <p:spPr>
            <a:xfrm>
              <a:off x="4188699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4" name="object 1974"/>
            <p:cNvSpPr/>
            <p:nvPr/>
          </p:nvSpPr>
          <p:spPr>
            <a:xfrm>
              <a:off x="4185464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5" name="object 1975"/>
            <p:cNvSpPr/>
            <p:nvPr/>
          </p:nvSpPr>
          <p:spPr>
            <a:xfrm>
              <a:off x="4292229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6" name="object 1976"/>
            <p:cNvSpPr/>
            <p:nvPr/>
          </p:nvSpPr>
          <p:spPr>
            <a:xfrm>
              <a:off x="4288994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7" name="object 1977"/>
            <p:cNvSpPr/>
            <p:nvPr/>
          </p:nvSpPr>
          <p:spPr>
            <a:xfrm>
              <a:off x="4396018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8" name="object 1978"/>
            <p:cNvSpPr/>
            <p:nvPr/>
          </p:nvSpPr>
          <p:spPr>
            <a:xfrm>
              <a:off x="4392783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9" name="object 1979"/>
            <p:cNvSpPr/>
            <p:nvPr/>
          </p:nvSpPr>
          <p:spPr>
            <a:xfrm>
              <a:off x="4499548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0" name="object 1980"/>
            <p:cNvSpPr/>
            <p:nvPr/>
          </p:nvSpPr>
          <p:spPr>
            <a:xfrm>
              <a:off x="4496313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1" name="object 1981"/>
            <p:cNvSpPr/>
            <p:nvPr/>
          </p:nvSpPr>
          <p:spPr>
            <a:xfrm>
              <a:off x="4603078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2" name="object 1982"/>
            <p:cNvSpPr/>
            <p:nvPr/>
          </p:nvSpPr>
          <p:spPr>
            <a:xfrm>
              <a:off x="4599843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3" name="object 1983"/>
            <p:cNvSpPr/>
            <p:nvPr/>
          </p:nvSpPr>
          <p:spPr>
            <a:xfrm>
              <a:off x="4706996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4" name="object 1984"/>
            <p:cNvSpPr/>
            <p:nvPr/>
          </p:nvSpPr>
          <p:spPr>
            <a:xfrm>
              <a:off x="4703761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5" name="object 1985"/>
            <p:cNvSpPr/>
            <p:nvPr/>
          </p:nvSpPr>
          <p:spPr>
            <a:xfrm>
              <a:off x="4810527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6" name="object 1986"/>
            <p:cNvSpPr/>
            <p:nvPr/>
          </p:nvSpPr>
          <p:spPr>
            <a:xfrm>
              <a:off x="4807291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7" name="object 1987"/>
            <p:cNvSpPr/>
            <p:nvPr/>
          </p:nvSpPr>
          <p:spPr>
            <a:xfrm>
              <a:off x="4914057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8" name="object 1988"/>
            <p:cNvSpPr/>
            <p:nvPr/>
          </p:nvSpPr>
          <p:spPr>
            <a:xfrm>
              <a:off x="4910821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9" name="object 1989"/>
            <p:cNvSpPr/>
            <p:nvPr/>
          </p:nvSpPr>
          <p:spPr>
            <a:xfrm>
              <a:off x="5017846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0" name="object 1990"/>
            <p:cNvSpPr/>
            <p:nvPr/>
          </p:nvSpPr>
          <p:spPr>
            <a:xfrm>
              <a:off x="5014610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1" name="object 1991"/>
            <p:cNvSpPr/>
            <p:nvPr/>
          </p:nvSpPr>
          <p:spPr>
            <a:xfrm>
              <a:off x="5121376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2" name="object 1992"/>
            <p:cNvSpPr/>
            <p:nvPr/>
          </p:nvSpPr>
          <p:spPr>
            <a:xfrm>
              <a:off x="5118141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3" name="object 1993"/>
            <p:cNvSpPr/>
            <p:nvPr/>
          </p:nvSpPr>
          <p:spPr>
            <a:xfrm>
              <a:off x="5224906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4" name="object 1994"/>
            <p:cNvSpPr/>
            <p:nvPr/>
          </p:nvSpPr>
          <p:spPr>
            <a:xfrm>
              <a:off x="5221671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5" name="object 1995"/>
            <p:cNvSpPr/>
            <p:nvPr/>
          </p:nvSpPr>
          <p:spPr>
            <a:xfrm>
              <a:off x="5535885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6" name="object 1996"/>
            <p:cNvSpPr/>
            <p:nvPr/>
          </p:nvSpPr>
          <p:spPr>
            <a:xfrm>
              <a:off x="5532649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7" name="object 1997"/>
            <p:cNvSpPr/>
            <p:nvPr/>
          </p:nvSpPr>
          <p:spPr>
            <a:xfrm>
              <a:off x="5639415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8" name="object 1998"/>
            <p:cNvSpPr/>
            <p:nvPr/>
          </p:nvSpPr>
          <p:spPr>
            <a:xfrm>
              <a:off x="5636179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9" name="object 1999"/>
            <p:cNvSpPr/>
            <p:nvPr/>
          </p:nvSpPr>
          <p:spPr>
            <a:xfrm>
              <a:off x="5743204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0" name="object 2000"/>
            <p:cNvSpPr/>
            <p:nvPr/>
          </p:nvSpPr>
          <p:spPr>
            <a:xfrm>
              <a:off x="5739968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1" name="object 2001"/>
            <p:cNvSpPr/>
            <p:nvPr/>
          </p:nvSpPr>
          <p:spPr>
            <a:xfrm>
              <a:off x="5846734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2" name="object 2002"/>
            <p:cNvSpPr/>
            <p:nvPr/>
          </p:nvSpPr>
          <p:spPr>
            <a:xfrm>
              <a:off x="5843498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3" name="object 2003"/>
            <p:cNvSpPr/>
            <p:nvPr/>
          </p:nvSpPr>
          <p:spPr>
            <a:xfrm>
              <a:off x="5950264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4" name="object 2004"/>
            <p:cNvSpPr/>
            <p:nvPr/>
          </p:nvSpPr>
          <p:spPr>
            <a:xfrm>
              <a:off x="5947028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5" name="object 2005"/>
            <p:cNvSpPr/>
            <p:nvPr/>
          </p:nvSpPr>
          <p:spPr>
            <a:xfrm>
              <a:off x="6054053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6" name="object 2006"/>
            <p:cNvSpPr/>
            <p:nvPr/>
          </p:nvSpPr>
          <p:spPr>
            <a:xfrm>
              <a:off x="6050817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7" name="object 2007"/>
            <p:cNvSpPr/>
            <p:nvPr/>
          </p:nvSpPr>
          <p:spPr>
            <a:xfrm>
              <a:off x="6365032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8" name="object 2008"/>
            <p:cNvSpPr/>
            <p:nvPr/>
          </p:nvSpPr>
          <p:spPr>
            <a:xfrm>
              <a:off x="6361796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9" name="object 2009"/>
            <p:cNvSpPr/>
            <p:nvPr/>
          </p:nvSpPr>
          <p:spPr>
            <a:xfrm>
              <a:off x="6468562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0" name="object 2010"/>
            <p:cNvSpPr/>
            <p:nvPr/>
          </p:nvSpPr>
          <p:spPr>
            <a:xfrm>
              <a:off x="6465326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5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1" name="object 2011"/>
            <p:cNvSpPr/>
            <p:nvPr/>
          </p:nvSpPr>
          <p:spPr>
            <a:xfrm>
              <a:off x="6572092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2" name="object 2012"/>
            <p:cNvSpPr/>
            <p:nvPr/>
          </p:nvSpPr>
          <p:spPr>
            <a:xfrm>
              <a:off x="6568856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3" name="object 2013"/>
            <p:cNvSpPr/>
            <p:nvPr/>
          </p:nvSpPr>
          <p:spPr>
            <a:xfrm>
              <a:off x="6676010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4" name="object 2014"/>
            <p:cNvSpPr/>
            <p:nvPr/>
          </p:nvSpPr>
          <p:spPr>
            <a:xfrm>
              <a:off x="6672775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5" name="object 2015"/>
            <p:cNvSpPr/>
            <p:nvPr/>
          </p:nvSpPr>
          <p:spPr>
            <a:xfrm>
              <a:off x="6779540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6" name="object 2016"/>
            <p:cNvSpPr/>
            <p:nvPr/>
          </p:nvSpPr>
          <p:spPr>
            <a:xfrm>
              <a:off x="6776305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7" name="object 2017"/>
            <p:cNvSpPr/>
            <p:nvPr/>
          </p:nvSpPr>
          <p:spPr>
            <a:xfrm>
              <a:off x="6883070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8" name="object 2018"/>
            <p:cNvSpPr/>
            <p:nvPr/>
          </p:nvSpPr>
          <p:spPr>
            <a:xfrm>
              <a:off x="6879835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9" name="object 2019"/>
            <p:cNvSpPr/>
            <p:nvPr/>
          </p:nvSpPr>
          <p:spPr>
            <a:xfrm>
              <a:off x="6986859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0" name="object 2020"/>
            <p:cNvSpPr/>
            <p:nvPr/>
          </p:nvSpPr>
          <p:spPr>
            <a:xfrm>
              <a:off x="6983624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1" name="object 2021"/>
            <p:cNvSpPr/>
            <p:nvPr/>
          </p:nvSpPr>
          <p:spPr>
            <a:xfrm>
              <a:off x="7090389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2" name="object 2022"/>
            <p:cNvSpPr/>
            <p:nvPr/>
          </p:nvSpPr>
          <p:spPr>
            <a:xfrm>
              <a:off x="7087154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3" name="object 2023"/>
            <p:cNvSpPr/>
            <p:nvPr/>
          </p:nvSpPr>
          <p:spPr>
            <a:xfrm>
              <a:off x="7193919" y="6156294"/>
              <a:ext cx="0" cy="401955"/>
            </a:xfrm>
            <a:custGeom>
              <a:avLst/>
              <a:gdLst/>
              <a:ahLst/>
              <a:cxnLst/>
              <a:rect l="l" t="t" r="r" b="b"/>
              <a:pathLst>
                <a:path h="401954">
                  <a:moveTo>
                    <a:pt x="0" y="0"/>
                  </a:moveTo>
                  <a:lnTo>
                    <a:pt x="0" y="401567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4" name="object 2024"/>
            <p:cNvSpPr/>
            <p:nvPr/>
          </p:nvSpPr>
          <p:spPr>
            <a:xfrm>
              <a:off x="7190684" y="6153058"/>
              <a:ext cx="6985" cy="408305"/>
            </a:xfrm>
            <a:custGeom>
              <a:avLst/>
              <a:gdLst/>
              <a:ahLst/>
              <a:cxnLst/>
              <a:rect l="l" t="t" r="r" b="b"/>
              <a:pathLst>
                <a:path w="6984" h="408304">
                  <a:moveTo>
                    <a:pt x="6470" y="0"/>
                  </a:moveTo>
                  <a:lnTo>
                    <a:pt x="0" y="0"/>
                  </a:lnTo>
                  <a:lnTo>
                    <a:pt x="0" y="408038"/>
                  </a:lnTo>
                  <a:lnTo>
                    <a:pt x="6470" y="40803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5" name="object 2025"/>
            <p:cNvSpPr/>
            <p:nvPr/>
          </p:nvSpPr>
          <p:spPr>
            <a:xfrm>
              <a:off x="7297449" y="5884160"/>
              <a:ext cx="0" cy="673735"/>
            </a:xfrm>
            <a:custGeom>
              <a:avLst/>
              <a:gdLst/>
              <a:ahLst/>
              <a:cxnLst/>
              <a:rect l="l" t="t" r="r" b="b"/>
              <a:pathLst>
                <a:path h="673734">
                  <a:moveTo>
                    <a:pt x="0" y="0"/>
                  </a:moveTo>
                  <a:lnTo>
                    <a:pt x="0" y="673701"/>
                  </a:lnTo>
                </a:path>
              </a:pathLst>
            </a:custGeom>
            <a:ln w="6470">
              <a:solidFill>
                <a:srgbClr val="DADCD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6" name="object 2026"/>
            <p:cNvSpPr/>
            <p:nvPr/>
          </p:nvSpPr>
          <p:spPr>
            <a:xfrm>
              <a:off x="7294214" y="5880925"/>
              <a:ext cx="6985" cy="680720"/>
            </a:xfrm>
            <a:custGeom>
              <a:avLst/>
              <a:gdLst/>
              <a:ahLst/>
              <a:cxnLst/>
              <a:rect l="l" t="t" r="r" b="b"/>
              <a:pathLst>
                <a:path w="6984" h="680720">
                  <a:moveTo>
                    <a:pt x="6470" y="0"/>
                  </a:moveTo>
                  <a:lnTo>
                    <a:pt x="0" y="0"/>
                  </a:lnTo>
                  <a:lnTo>
                    <a:pt x="0" y="680172"/>
                  </a:lnTo>
                  <a:lnTo>
                    <a:pt x="6470" y="68017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7" name="object 2027"/>
            <p:cNvSpPr/>
            <p:nvPr/>
          </p:nvSpPr>
          <p:spPr>
            <a:xfrm>
              <a:off x="2527299" y="4873622"/>
              <a:ext cx="6985" cy="1958975"/>
            </a:xfrm>
            <a:custGeom>
              <a:avLst/>
              <a:gdLst/>
              <a:ahLst/>
              <a:cxnLst/>
              <a:rect l="l" t="t" r="r" b="b"/>
              <a:pathLst>
                <a:path w="6985" h="1958975">
                  <a:moveTo>
                    <a:pt x="0" y="1958975"/>
                  </a:moveTo>
                  <a:lnTo>
                    <a:pt x="6470" y="1958975"/>
                  </a:lnTo>
                  <a:lnTo>
                    <a:pt x="6470" y="0"/>
                  </a:lnTo>
                  <a:lnTo>
                    <a:pt x="0" y="0"/>
                  </a:lnTo>
                  <a:lnTo>
                    <a:pt x="0" y="1958975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8" name="object 2028"/>
            <p:cNvSpPr/>
            <p:nvPr/>
          </p:nvSpPr>
          <p:spPr>
            <a:xfrm>
              <a:off x="2527299" y="4873622"/>
              <a:ext cx="6985" cy="1958975"/>
            </a:xfrm>
            <a:custGeom>
              <a:avLst/>
              <a:gdLst/>
              <a:ahLst/>
              <a:cxnLst/>
              <a:rect l="l" t="t" r="r" b="b"/>
              <a:pathLst>
                <a:path w="6985" h="1958975">
                  <a:moveTo>
                    <a:pt x="0" y="1958975"/>
                  </a:moveTo>
                  <a:lnTo>
                    <a:pt x="6470" y="1958975"/>
                  </a:lnTo>
                  <a:lnTo>
                    <a:pt x="6470" y="0"/>
                  </a:lnTo>
                  <a:lnTo>
                    <a:pt x="0" y="0"/>
                  </a:lnTo>
                  <a:lnTo>
                    <a:pt x="0" y="1958975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9" name="object 2029"/>
            <p:cNvSpPr/>
            <p:nvPr/>
          </p:nvSpPr>
          <p:spPr>
            <a:xfrm>
              <a:off x="3874485" y="6156294"/>
              <a:ext cx="6985" cy="676910"/>
            </a:xfrm>
            <a:custGeom>
              <a:avLst/>
              <a:gdLst/>
              <a:ahLst/>
              <a:cxnLst/>
              <a:rect l="l" t="t" r="r" b="b"/>
              <a:pathLst>
                <a:path w="6985" h="676909">
                  <a:moveTo>
                    <a:pt x="6470" y="0"/>
                  </a:moveTo>
                  <a:lnTo>
                    <a:pt x="0" y="0"/>
                  </a:lnTo>
                  <a:lnTo>
                    <a:pt x="0" y="676302"/>
                  </a:lnTo>
                  <a:lnTo>
                    <a:pt x="6470" y="676302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0" name="object 2030"/>
            <p:cNvSpPr/>
            <p:nvPr/>
          </p:nvSpPr>
          <p:spPr>
            <a:xfrm>
              <a:off x="3874485" y="6153054"/>
              <a:ext cx="6985" cy="680085"/>
            </a:xfrm>
            <a:custGeom>
              <a:avLst/>
              <a:gdLst/>
              <a:ahLst/>
              <a:cxnLst/>
              <a:rect l="l" t="t" r="r" b="b"/>
              <a:pathLst>
                <a:path w="6985" h="680084">
                  <a:moveTo>
                    <a:pt x="6470" y="0"/>
                  </a:moveTo>
                  <a:lnTo>
                    <a:pt x="0" y="0"/>
                  </a:lnTo>
                  <a:lnTo>
                    <a:pt x="0" y="679543"/>
                  </a:lnTo>
                  <a:lnTo>
                    <a:pt x="6470" y="679543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1" name="object 2031"/>
            <p:cNvSpPr/>
            <p:nvPr/>
          </p:nvSpPr>
          <p:spPr>
            <a:xfrm>
              <a:off x="3978015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5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2" name="object 2032"/>
            <p:cNvSpPr/>
            <p:nvPr/>
          </p:nvSpPr>
          <p:spPr>
            <a:xfrm>
              <a:off x="3978015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5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3" name="object 2033"/>
            <p:cNvSpPr/>
            <p:nvPr/>
          </p:nvSpPr>
          <p:spPr>
            <a:xfrm>
              <a:off x="5325589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5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4" name="object 2034"/>
            <p:cNvSpPr/>
            <p:nvPr/>
          </p:nvSpPr>
          <p:spPr>
            <a:xfrm>
              <a:off x="5325589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5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5" name="object 2035"/>
            <p:cNvSpPr/>
            <p:nvPr/>
          </p:nvSpPr>
          <p:spPr>
            <a:xfrm>
              <a:off x="5429119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5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6" name="object 2036"/>
            <p:cNvSpPr/>
            <p:nvPr/>
          </p:nvSpPr>
          <p:spPr>
            <a:xfrm>
              <a:off x="5429119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5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7" name="object 2037"/>
            <p:cNvSpPr/>
            <p:nvPr/>
          </p:nvSpPr>
          <p:spPr>
            <a:xfrm>
              <a:off x="6154347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5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8" name="object 2038"/>
            <p:cNvSpPr/>
            <p:nvPr/>
          </p:nvSpPr>
          <p:spPr>
            <a:xfrm>
              <a:off x="6154347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5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9" name="object 2039"/>
            <p:cNvSpPr/>
            <p:nvPr/>
          </p:nvSpPr>
          <p:spPr>
            <a:xfrm>
              <a:off x="6257878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5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0" name="object 2040"/>
            <p:cNvSpPr/>
            <p:nvPr/>
          </p:nvSpPr>
          <p:spPr>
            <a:xfrm>
              <a:off x="6257878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5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1" name="object 2041"/>
            <p:cNvSpPr/>
            <p:nvPr/>
          </p:nvSpPr>
          <p:spPr>
            <a:xfrm>
              <a:off x="7398132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2" name="object 2042"/>
            <p:cNvSpPr/>
            <p:nvPr/>
          </p:nvSpPr>
          <p:spPr>
            <a:xfrm>
              <a:off x="7398132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3" name="object 2043"/>
            <p:cNvSpPr/>
            <p:nvPr/>
          </p:nvSpPr>
          <p:spPr>
            <a:xfrm>
              <a:off x="7501663" y="5884160"/>
              <a:ext cx="6985" cy="948690"/>
            </a:xfrm>
            <a:custGeom>
              <a:avLst/>
              <a:gdLst/>
              <a:ahLst/>
              <a:cxnLst/>
              <a:rect l="l" t="t" r="r" b="b"/>
              <a:pathLst>
                <a:path w="6984" h="948690">
                  <a:moveTo>
                    <a:pt x="6470" y="0"/>
                  </a:moveTo>
                  <a:lnTo>
                    <a:pt x="0" y="0"/>
                  </a:lnTo>
                  <a:lnTo>
                    <a:pt x="0" y="948436"/>
                  </a:lnTo>
                  <a:lnTo>
                    <a:pt x="6470" y="948436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4" name="object 2044"/>
            <p:cNvSpPr/>
            <p:nvPr/>
          </p:nvSpPr>
          <p:spPr>
            <a:xfrm>
              <a:off x="7501663" y="5880920"/>
              <a:ext cx="6985" cy="951865"/>
            </a:xfrm>
            <a:custGeom>
              <a:avLst/>
              <a:gdLst/>
              <a:ahLst/>
              <a:cxnLst/>
              <a:rect l="l" t="t" r="r" b="b"/>
              <a:pathLst>
                <a:path w="6984" h="951865">
                  <a:moveTo>
                    <a:pt x="6470" y="0"/>
                  </a:moveTo>
                  <a:lnTo>
                    <a:pt x="0" y="0"/>
                  </a:lnTo>
                  <a:lnTo>
                    <a:pt x="0" y="951677"/>
                  </a:lnTo>
                  <a:lnTo>
                    <a:pt x="6470" y="951677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5" name="object 2045"/>
            <p:cNvSpPr/>
            <p:nvPr/>
          </p:nvSpPr>
          <p:spPr>
            <a:xfrm>
              <a:off x="7605193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6" name="object 2046"/>
            <p:cNvSpPr/>
            <p:nvPr/>
          </p:nvSpPr>
          <p:spPr>
            <a:xfrm>
              <a:off x="7605193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7" name="object 2047"/>
            <p:cNvSpPr/>
            <p:nvPr/>
          </p:nvSpPr>
          <p:spPr>
            <a:xfrm>
              <a:off x="7708982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8" name="object 2048"/>
            <p:cNvSpPr/>
            <p:nvPr/>
          </p:nvSpPr>
          <p:spPr>
            <a:xfrm>
              <a:off x="7708982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9" name="object 2049"/>
            <p:cNvSpPr/>
            <p:nvPr/>
          </p:nvSpPr>
          <p:spPr>
            <a:xfrm>
              <a:off x="7812512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0" name="object 2050"/>
            <p:cNvSpPr/>
            <p:nvPr/>
          </p:nvSpPr>
          <p:spPr>
            <a:xfrm>
              <a:off x="7812512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1" name="object 2051"/>
            <p:cNvSpPr/>
            <p:nvPr/>
          </p:nvSpPr>
          <p:spPr>
            <a:xfrm>
              <a:off x="7916042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2" name="object 2052"/>
            <p:cNvSpPr/>
            <p:nvPr/>
          </p:nvSpPr>
          <p:spPr>
            <a:xfrm>
              <a:off x="7916042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3" name="object 2053"/>
            <p:cNvSpPr/>
            <p:nvPr/>
          </p:nvSpPr>
          <p:spPr>
            <a:xfrm>
              <a:off x="8019960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4" name="object 2054"/>
            <p:cNvSpPr/>
            <p:nvPr/>
          </p:nvSpPr>
          <p:spPr>
            <a:xfrm>
              <a:off x="8019960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5" name="object 2055"/>
            <p:cNvSpPr/>
            <p:nvPr/>
          </p:nvSpPr>
          <p:spPr>
            <a:xfrm>
              <a:off x="8123490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6" name="object 2056"/>
            <p:cNvSpPr/>
            <p:nvPr/>
          </p:nvSpPr>
          <p:spPr>
            <a:xfrm>
              <a:off x="8123490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7" name="object 2057"/>
            <p:cNvSpPr/>
            <p:nvPr/>
          </p:nvSpPr>
          <p:spPr>
            <a:xfrm>
              <a:off x="8227021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8" name="object 2058"/>
            <p:cNvSpPr/>
            <p:nvPr/>
          </p:nvSpPr>
          <p:spPr>
            <a:xfrm>
              <a:off x="8227021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9" name="object 2059"/>
            <p:cNvSpPr/>
            <p:nvPr/>
          </p:nvSpPr>
          <p:spPr>
            <a:xfrm>
              <a:off x="8330810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0" name="object 2060"/>
            <p:cNvSpPr/>
            <p:nvPr/>
          </p:nvSpPr>
          <p:spPr>
            <a:xfrm>
              <a:off x="8330810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1" name="object 2061"/>
            <p:cNvSpPr/>
            <p:nvPr/>
          </p:nvSpPr>
          <p:spPr>
            <a:xfrm>
              <a:off x="8434340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2" name="object 2062"/>
            <p:cNvSpPr/>
            <p:nvPr/>
          </p:nvSpPr>
          <p:spPr>
            <a:xfrm>
              <a:off x="8434340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3" name="object 2063"/>
            <p:cNvSpPr/>
            <p:nvPr/>
          </p:nvSpPr>
          <p:spPr>
            <a:xfrm>
              <a:off x="8537870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4" name="object 2064"/>
            <p:cNvSpPr/>
            <p:nvPr/>
          </p:nvSpPr>
          <p:spPr>
            <a:xfrm>
              <a:off x="8537870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5" name="object 2065"/>
            <p:cNvSpPr/>
            <p:nvPr/>
          </p:nvSpPr>
          <p:spPr>
            <a:xfrm>
              <a:off x="8641788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6" name="object 2066"/>
            <p:cNvSpPr/>
            <p:nvPr/>
          </p:nvSpPr>
          <p:spPr>
            <a:xfrm>
              <a:off x="8641788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7" name="object 2067"/>
            <p:cNvSpPr/>
            <p:nvPr/>
          </p:nvSpPr>
          <p:spPr>
            <a:xfrm>
              <a:off x="8745318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8" name="object 2068"/>
            <p:cNvSpPr/>
            <p:nvPr/>
          </p:nvSpPr>
          <p:spPr>
            <a:xfrm>
              <a:off x="8745318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9" name="object 2069"/>
            <p:cNvSpPr/>
            <p:nvPr/>
          </p:nvSpPr>
          <p:spPr>
            <a:xfrm>
              <a:off x="8848848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0" name="object 2070"/>
            <p:cNvSpPr/>
            <p:nvPr/>
          </p:nvSpPr>
          <p:spPr>
            <a:xfrm>
              <a:off x="8848848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1" name="object 2071"/>
            <p:cNvSpPr/>
            <p:nvPr/>
          </p:nvSpPr>
          <p:spPr>
            <a:xfrm>
              <a:off x="8952637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2" name="object 2072"/>
            <p:cNvSpPr/>
            <p:nvPr/>
          </p:nvSpPr>
          <p:spPr>
            <a:xfrm>
              <a:off x="8952637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3" name="object 2073"/>
            <p:cNvSpPr/>
            <p:nvPr/>
          </p:nvSpPr>
          <p:spPr>
            <a:xfrm>
              <a:off x="9056168" y="6700238"/>
              <a:ext cx="6985" cy="132715"/>
            </a:xfrm>
            <a:custGeom>
              <a:avLst/>
              <a:gdLst/>
              <a:ahLst/>
              <a:cxnLst/>
              <a:rect l="l" t="t" r="r" b="b"/>
              <a:pathLst>
                <a:path w="6984" h="132715">
                  <a:moveTo>
                    <a:pt x="6470" y="0"/>
                  </a:moveTo>
                  <a:lnTo>
                    <a:pt x="0" y="0"/>
                  </a:lnTo>
                  <a:lnTo>
                    <a:pt x="0" y="132358"/>
                  </a:lnTo>
                  <a:lnTo>
                    <a:pt x="6470" y="132358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4" name="object 2074"/>
            <p:cNvSpPr/>
            <p:nvPr/>
          </p:nvSpPr>
          <p:spPr>
            <a:xfrm>
              <a:off x="9056168" y="6696998"/>
              <a:ext cx="6985" cy="135890"/>
            </a:xfrm>
            <a:custGeom>
              <a:avLst/>
              <a:gdLst/>
              <a:ahLst/>
              <a:cxnLst/>
              <a:rect l="l" t="t" r="r" b="b"/>
              <a:pathLst>
                <a:path w="6984" h="135890">
                  <a:moveTo>
                    <a:pt x="6470" y="0"/>
                  </a:moveTo>
                  <a:lnTo>
                    <a:pt x="0" y="0"/>
                  </a:lnTo>
                  <a:lnTo>
                    <a:pt x="0" y="135599"/>
                  </a:lnTo>
                  <a:lnTo>
                    <a:pt x="6470" y="135599"/>
                  </a:lnTo>
                  <a:lnTo>
                    <a:pt x="6470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5" name="object 2075"/>
            <p:cNvSpPr/>
            <p:nvPr/>
          </p:nvSpPr>
          <p:spPr>
            <a:xfrm>
              <a:off x="2530535" y="5032436"/>
              <a:ext cx="6613525" cy="6985"/>
            </a:xfrm>
            <a:custGeom>
              <a:avLst/>
              <a:gdLst/>
              <a:ahLst/>
              <a:cxnLst/>
              <a:rect l="l" t="t" r="r" b="b"/>
              <a:pathLst>
                <a:path w="6613525" h="6985">
                  <a:moveTo>
                    <a:pt x="0" y="6471"/>
                  </a:moveTo>
                  <a:lnTo>
                    <a:pt x="6613464" y="6471"/>
                  </a:lnTo>
                  <a:lnTo>
                    <a:pt x="6613464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6" name="object 2076"/>
            <p:cNvSpPr/>
            <p:nvPr/>
          </p:nvSpPr>
          <p:spPr>
            <a:xfrm>
              <a:off x="2527299" y="5032436"/>
              <a:ext cx="6616700" cy="6985"/>
            </a:xfrm>
            <a:custGeom>
              <a:avLst/>
              <a:gdLst/>
              <a:ahLst/>
              <a:cxnLst/>
              <a:rect l="l" t="t" r="r" b="b"/>
              <a:pathLst>
                <a:path w="6616700" h="6985">
                  <a:moveTo>
                    <a:pt x="0" y="6471"/>
                  </a:moveTo>
                  <a:lnTo>
                    <a:pt x="6616699" y="6471"/>
                  </a:lnTo>
                  <a:lnTo>
                    <a:pt x="6616699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7" name="object 2077"/>
            <p:cNvSpPr/>
            <p:nvPr/>
          </p:nvSpPr>
          <p:spPr>
            <a:xfrm>
              <a:off x="2530535" y="6010358"/>
              <a:ext cx="6613525" cy="6985"/>
            </a:xfrm>
            <a:custGeom>
              <a:avLst/>
              <a:gdLst/>
              <a:ahLst/>
              <a:cxnLst/>
              <a:rect l="l" t="t" r="r" b="b"/>
              <a:pathLst>
                <a:path w="6613525" h="6985">
                  <a:moveTo>
                    <a:pt x="0" y="6471"/>
                  </a:moveTo>
                  <a:lnTo>
                    <a:pt x="6613464" y="6471"/>
                  </a:lnTo>
                  <a:lnTo>
                    <a:pt x="6613464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8" name="object 2078"/>
            <p:cNvSpPr/>
            <p:nvPr/>
          </p:nvSpPr>
          <p:spPr>
            <a:xfrm>
              <a:off x="2527299" y="6010358"/>
              <a:ext cx="6616700" cy="6985"/>
            </a:xfrm>
            <a:custGeom>
              <a:avLst/>
              <a:gdLst/>
              <a:ahLst/>
              <a:cxnLst/>
              <a:rect l="l" t="t" r="r" b="b"/>
              <a:pathLst>
                <a:path w="6616700" h="6985">
                  <a:moveTo>
                    <a:pt x="0" y="6471"/>
                  </a:moveTo>
                  <a:lnTo>
                    <a:pt x="6616699" y="6471"/>
                  </a:lnTo>
                  <a:lnTo>
                    <a:pt x="6616699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9" name="object 2079"/>
            <p:cNvSpPr/>
            <p:nvPr/>
          </p:nvSpPr>
          <p:spPr>
            <a:xfrm>
              <a:off x="7200390" y="6146587"/>
              <a:ext cx="1943735" cy="6985"/>
            </a:xfrm>
            <a:custGeom>
              <a:avLst/>
              <a:gdLst/>
              <a:ahLst/>
              <a:cxnLst/>
              <a:rect l="l" t="t" r="r" b="b"/>
              <a:pathLst>
                <a:path w="1943734" h="6985">
                  <a:moveTo>
                    <a:pt x="0" y="6471"/>
                  </a:moveTo>
                  <a:lnTo>
                    <a:pt x="1943609" y="6471"/>
                  </a:lnTo>
                  <a:lnTo>
                    <a:pt x="1943609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0" name="object 2080"/>
            <p:cNvSpPr/>
            <p:nvPr/>
          </p:nvSpPr>
          <p:spPr>
            <a:xfrm>
              <a:off x="7197155" y="6146587"/>
              <a:ext cx="1946910" cy="6985"/>
            </a:xfrm>
            <a:custGeom>
              <a:avLst/>
              <a:gdLst/>
              <a:ahLst/>
              <a:cxnLst/>
              <a:rect l="l" t="t" r="r" b="b"/>
              <a:pathLst>
                <a:path w="1946909" h="6985">
                  <a:moveTo>
                    <a:pt x="0" y="6471"/>
                  </a:moveTo>
                  <a:lnTo>
                    <a:pt x="1946844" y="6471"/>
                  </a:lnTo>
                  <a:lnTo>
                    <a:pt x="1946844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1" name="object 2081"/>
            <p:cNvSpPr/>
            <p:nvPr/>
          </p:nvSpPr>
          <p:spPr>
            <a:xfrm>
              <a:off x="2530535" y="6282492"/>
              <a:ext cx="6613525" cy="6985"/>
            </a:xfrm>
            <a:custGeom>
              <a:avLst/>
              <a:gdLst/>
              <a:ahLst/>
              <a:cxnLst/>
              <a:rect l="l" t="t" r="r" b="b"/>
              <a:pathLst>
                <a:path w="6613525" h="6985">
                  <a:moveTo>
                    <a:pt x="0" y="6471"/>
                  </a:moveTo>
                  <a:lnTo>
                    <a:pt x="6613464" y="6471"/>
                  </a:lnTo>
                  <a:lnTo>
                    <a:pt x="6613464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2" name="object 2082"/>
            <p:cNvSpPr/>
            <p:nvPr/>
          </p:nvSpPr>
          <p:spPr>
            <a:xfrm>
              <a:off x="2527299" y="6282492"/>
              <a:ext cx="6616700" cy="6985"/>
            </a:xfrm>
            <a:custGeom>
              <a:avLst/>
              <a:gdLst/>
              <a:ahLst/>
              <a:cxnLst/>
              <a:rect l="l" t="t" r="r" b="b"/>
              <a:pathLst>
                <a:path w="6616700" h="6985">
                  <a:moveTo>
                    <a:pt x="0" y="6471"/>
                  </a:moveTo>
                  <a:lnTo>
                    <a:pt x="6616699" y="6471"/>
                  </a:lnTo>
                  <a:lnTo>
                    <a:pt x="6616699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3" name="object 2083"/>
            <p:cNvSpPr/>
            <p:nvPr/>
          </p:nvSpPr>
          <p:spPr>
            <a:xfrm>
              <a:off x="2530535" y="6418397"/>
              <a:ext cx="6613525" cy="6985"/>
            </a:xfrm>
            <a:custGeom>
              <a:avLst/>
              <a:gdLst/>
              <a:ahLst/>
              <a:cxnLst/>
              <a:rect l="l" t="t" r="r" b="b"/>
              <a:pathLst>
                <a:path w="6613525" h="6985">
                  <a:moveTo>
                    <a:pt x="0" y="6471"/>
                  </a:moveTo>
                  <a:lnTo>
                    <a:pt x="6613464" y="6471"/>
                  </a:lnTo>
                  <a:lnTo>
                    <a:pt x="6613464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4" name="object 2084"/>
            <p:cNvSpPr/>
            <p:nvPr/>
          </p:nvSpPr>
          <p:spPr>
            <a:xfrm>
              <a:off x="2527299" y="6418397"/>
              <a:ext cx="6616700" cy="6985"/>
            </a:xfrm>
            <a:custGeom>
              <a:avLst/>
              <a:gdLst/>
              <a:ahLst/>
              <a:cxnLst/>
              <a:rect l="l" t="t" r="r" b="b"/>
              <a:pathLst>
                <a:path w="6616700" h="6985">
                  <a:moveTo>
                    <a:pt x="0" y="6471"/>
                  </a:moveTo>
                  <a:lnTo>
                    <a:pt x="6616699" y="6471"/>
                  </a:lnTo>
                  <a:lnTo>
                    <a:pt x="6616699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5" name="object 2085"/>
            <p:cNvSpPr/>
            <p:nvPr/>
          </p:nvSpPr>
          <p:spPr>
            <a:xfrm>
              <a:off x="2530535" y="6554626"/>
              <a:ext cx="6613525" cy="6985"/>
            </a:xfrm>
            <a:custGeom>
              <a:avLst/>
              <a:gdLst/>
              <a:ahLst/>
              <a:cxnLst/>
              <a:rect l="l" t="t" r="r" b="b"/>
              <a:pathLst>
                <a:path w="6613525" h="6984">
                  <a:moveTo>
                    <a:pt x="0" y="6471"/>
                  </a:moveTo>
                  <a:lnTo>
                    <a:pt x="6613464" y="6471"/>
                  </a:lnTo>
                  <a:lnTo>
                    <a:pt x="6613464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6" name="object 2086"/>
            <p:cNvSpPr/>
            <p:nvPr/>
          </p:nvSpPr>
          <p:spPr>
            <a:xfrm>
              <a:off x="2527299" y="6554626"/>
              <a:ext cx="6616700" cy="6985"/>
            </a:xfrm>
            <a:custGeom>
              <a:avLst/>
              <a:gdLst/>
              <a:ahLst/>
              <a:cxnLst/>
              <a:rect l="l" t="t" r="r" b="b"/>
              <a:pathLst>
                <a:path w="6616700" h="6984">
                  <a:moveTo>
                    <a:pt x="0" y="6471"/>
                  </a:moveTo>
                  <a:lnTo>
                    <a:pt x="6616699" y="6471"/>
                  </a:lnTo>
                  <a:lnTo>
                    <a:pt x="6616699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7" name="object 2087"/>
            <p:cNvSpPr/>
            <p:nvPr/>
          </p:nvSpPr>
          <p:spPr>
            <a:xfrm>
              <a:off x="8962343" y="6690531"/>
              <a:ext cx="182245" cy="6985"/>
            </a:xfrm>
            <a:custGeom>
              <a:avLst/>
              <a:gdLst/>
              <a:ahLst/>
              <a:cxnLst/>
              <a:rect l="l" t="t" r="r" b="b"/>
              <a:pathLst>
                <a:path w="182245" h="6984">
                  <a:moveTo>
                    <a:pt x="0" y="6471"/>
                  </a:moveTo>
                  <a:lnTo>
                    <a:pt x="181655" y="6471"/>
                  </a:lnTo>
                  <a:lnTo>
                    <a:pt x="181655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8" name="object 2088"/>
            <p:cNvSpPr/>
            <p:nvPr/>
          </p:nvSpPr>
          <p:spPr>
            <a:xfrm>
              <a:off x="8959108" y="6690531"/>
              <a:ext cx="185420" cy="6985"/>
            </a:xfrm>
            <a:custGeom>
              <a:avLst/>
              <a:gdLst/>
              <a:ahLst/>
              <a:cxnLst/>
              <a:rect l="l" t="t" r="r" b="b"/>
              <a:pathLst>
                <a:path w="185420" h="6984">
                  <a:moveTo>
                    <a:pt x="0" y="6471"/>
                  </a:moveTo>
                  <a:lnTo>
                    <a:pt x="184891" y="6471"/>
                  </a:lnTo>
                  <a:lnTo>
                    <a:pt x="184891" y="0"/>
                  </a:lnTo>
                  <a:lnTo>
                    <a:pt x="0" y="0"/>
                  </a:lnTo>
                  <a:lnTo>
                    <a:pt x="0" y="6471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9" name="object 2089"/>
            <p:cNvSpPr/>
            <p:nvPr/>
          </p:nvSpPr>
          <p:spPr>
            <a:xfrm>
              <a:off x="2530535" y="6826431"/>
              <a:ext cx="6613525" cy="6350"/>
            </a:xfrm>
            <a:custGeom>
              <a:avLst/>
              <a:gdLst/>
              <a:ahLst/>
              <a:cxnLst/>
              <a:rect l="l" t="t" r="r" b="b"/>
              <a:pathLst>
                <a:path w="6613525" h="6350">
                  <a:moveTo>
                    <a:pt x="6613464" y="0"/>
                  </a:moveTo>
                  <a:lnTo>
                    <a:pt x="0" y="0"/>
                  </a:lnTo>
                  <a:lnTo>
                    <a:pt x="0" y="6165"/>
                  </a:lnTo>
                  <a:lnTo>
                    <a:pt x="6613464" y="6165"/>
                  </a:lnTo>
                  <a:lnTo>
                    <a:pt x="6613464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0" name="object 2090"/>
            <p:cNvSpPr/>
            <p:nvPr/>
          </p:nvSpPr>
          <p:spPr>
            <a:xfrm>
              <a:off x="2527299" y="6826431"/>
              <a:ext cx="6616700" cy="6350"/>
            </a:xfrm>
            <a:custGeom>
              <a:avLst/>
              <a:gdLst/>
              <a:ahLst/>
              <a:cxnLst/>
              <a:rect l="l" t="t" r="r" b="b"/>
              <a:pathLst>
                <a:path w="6616700" h="6350">
                  <a:moveTo>
                    <a:pt x="6616699" y="0"/>
                  </a:moveTo>
                  <a:lnTo>
                    <a:pt x="0" y="0"/>
                  </a:lnTo>
                  <a:lnTo>
                    <a:pt x="0" y="6165"/>
                  </a:lnTo>
                  <a:lnTo>
                    <a:pt x="6616699" y="6165"/>
                  </a:lnTo>
                  <a:lnTo>
                    <a:pt x="6616699" y="0"/>
                  </a:lnTo>
                  <a:close/>
                </a:path>
              </a:pathLst>
            </a:custGeom>
            <a:solidFill>
              <a:srgbClr val="DADCD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1" name="object 2091"/>
            <p:cNvSpPr/>
            <p:nvPr/>
          </p:nvSpPr>
          <p:spPr>
            <a:xfrm>
              <a:off x="2522473" y="4868861"/>
              <a:ext cx="6621780" cy="1968500"/>
            </a:xfrm>
            <a:custGeom>
              <a:avLst/>
              <a:gdLst/>
              <a:ahLst/>
              <a:cxnLst/>
              <a:rect l="l" t="t" r="r" b="b"/>
              <a:pathLst>
                <a:path w="6621780" h="1968500">
                  <a:moveTo>
                    <a:pt x="0" y="1968499"/>
                  </a:moveTo>
                  <a:lnTo>
                    <a:pt x="6621525" y="1968499"/>
                  </a:lnTo>
                </a:path>
                <a:path w="6621780" h="1968500">
                  <a:moveTo>
                    <a:pt x="6621526" y="0"/>
                  </a:moveTo>
                  <a:lnTo>
                    <a:pt x="0" y="0"/>
                  </a:lnTo>
                  <a:lnTo>
                    <a:pt x="0" y="1968499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92" name="object 2092"/>
          <p:cNvSpPr txBox="1"/>
          <p:nvPr/>
        </p:nvSpPr>
        <p:spPr>
          <a:xfrm>
            <a:off x="5872226" y="620776"/>
            <a:ext cx="3021330" cy="1384300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31114" rIns="0" bIns="0" rtlCol="0">
            <a:spAutoFit/>
          </a:bodyPr>
          <a:lstStyle/>
          <a:p>
            <a:pPr marL="92075" marR="184785">
              <a:lnSpc>
                <a:spcPct val="100000"/>
              </a:lnSpc>
              <a:spcBef>
                <a:spcPts val="244"/>
              </a:spcBef>
            </a:pPr>
            <a:r>
              <a:rPr sz="1400" i="1" spc="-50" dirty="0">
                <a:latin typeface="Cambria"/>
                <a:cs typeface="Cambria"/>
              </a:rPr>
              <a:t>подписывается</a:t>
            </a:r>
            <a:r>
              <a:rPr sz="1400" i="1" dirty="0">
                <a:latin typeface="Cambria"/>
                <a:cs typeface="Cambria"/>
              </a:rPr>
              <a:t> </a:t>
            </a:r>
            <a:r>
              <a:rPr sz="1400" i="1" spc="-55" dirty="0">
                <a:latin typeface="Cambria"/>
                <a:cs typeface="Cambria"/>
              </a:rPr>
              <a:t>ответственным </a:t>
            </a:r>
            <a:r>
              <a:rPr sz="1400" i="1" spc="-50" dirty="0">
                <a:latin typeface="Cambria"/>
                <a:cs typeface="Cambria"/>
              </a:rPr>
              <a:t> </a:t>
            </a:r>
            <a:r>
              <a:rPr sz="1400" i="1" spc="-30" dirty="0">
                <a:latin typeface="Cambria"/>
                <a:cs typeface="Cambria"/>
              </a:rPr>
              <a:t>лицом</a:t>
            </a:r>
            <a:r>
              <a:rPr sz="1400" i="1" spc="25" dirty="0">
                <a:latin typeface="Cambria"/>
                <a:cs typeface="Cambria"/>
              </a:rPr>
              <a:t> </a:t>
            </a:r>
            <a:r>
              <a:rPr sz="1400" i="1" spc="-40" dirty="0">
                <a:latin typeface="Cambria"/>
                <a:cs typeface="Cambria"/>
              </a:rPr>
              <a:t>контрактной</a:t>
            </a:r>
            <a:r>
              <a:rPr sz="1400" i="1" spc="-5" dirty="0">
                <a:latin typeface="Cambria"/>
                <a:cs typeface="Cambria"/>
              </a:rPr>
              <a:t> </a:t>
            </a:r>
            <a:r>
              <a:rPr sz="1400" i="1" spc="-80" dirty="0">
                <a:latin typeface="Cambria"/>
                <a:cs typeface="Cambria"/>
              </a:rPr>
              <a:t>службы </a:t>
            </a:r>
            <a:r>
              <a:rPr sz="1400" i="1" spc="-75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(контрактным</a:t>
            </a:r>
            <a:r>
              <a:rPr sz="1400" i="1" spc="-10" dirty="0">
                <a:latin typeface="Cambria"/>
                <a:cs typeface="Cambria"/>
              </a:rPr>
              <a:t> </a:t>
            </a:r>
            <a:r>
              <a:rPr sz="1400" i="1" spc="-25" dirty="0">
                <a:latin typeface="Cambria"/>
                <a:cs typeface="Cambria"/>
              </a:rPr>
              <a:t>управляющим),</a:t>
            </a:r>
            <a:r>
              <a:rPr sz="1400" i="1" spc="10" dirty="0">
                <a:latin typeface="Cambria"/>
                <a:cs typeface="Cambria"/>
              </a:rPr>
              <a:t> </a:t>
            </a:r>
            <a:r>
              <a:rPr sz="1400" i="1" spc="-60" dirty="0">
                <a:latin typeface="Cambria"/>
                <a:cs typeface="Cambria"/>
              </a:rPr>
              <a:t>в </a:t>
            </a:r>
            <a:r>
              <a:rPr sz="1400" i="1" spc="-55" dirty="0">
                <a:latin typeface="Cambria"/>
                <a:cs typeface="Cambria"/>
              </a:rPr>
              <a:t> </a:t>
            </a:r>
            <a:r>
              <a:rPr sz="1400" i="1" spc="-25" dirty="0">
                <a:latin typeface="Cambria"/>
                <a:cs typeface="Cambria"/>
              </a:rPr>
              <a:t>части</a:t>
            </a:r>
            <a:r>
              <a:rPr sz="1400" i="1" spc="30" dirty="0">
                <a:latin typeface="Cambria"/>
                <a:cs typeface="Cambria"/>
              </a:rPr>
              <a:t> </a:t>
            </a:r>
            <a:r>
              <a:rPr sz="1400" i="1" spc="-35" dirty="0">
                <a:latin typeface="Cambria"/>
                <a:cs typeface="Cambria"/>
              </a:rPr>
              <a:t>финансовой</a:t>
            </a:r>
            <a:r>
              <a:rPr sz="1400" i="1" spc="20" dirty="0">
                <a:latin typeface="Cambria"/>
                <a:cs typeface="Cambria"/>
              </a:rPr>
              <a:t> </a:t>
            </a:r>
            <a:r>
              <a:rPr sz="1400" i="1" spc="-15" dirty="0">
                <a:latin typeface="Cambria"/>
                <a:cs typeface="Cambria"/>
              </a:rPr>
              <a:t>информации</a:t>
            </a:r>
            <a:r>
              <a:rPr sz="1400" i="1" spc="5" dirty="0">
                <a:latin typeface="Cambria"/>
                <a:cs typeface="Cambria"/>
              </a:rPr>
              <a:t> </a:t>
            </a:r>
            <a:r>
              <a:rPr sz="1400" i="1" spc="20" dirty="0">
                <a:latin typeface="Cambria"/>
                <a:cs typeface="Cambria"/>
              </a:rPr>
              <a:t>- </a:t>
            </a:r>
            <a:r>
              <a:rPr sz="1400" i="1" spc="25" dirty="0">
                <a:latin typeface="Cambria"/>
                <a:cs typeface="Cambria"/>
              </a:rPr>
              <a:t> </a:t>
            </a:r>
            <a:r>
              <a:rPr sz="1400" i="1" spc="-55" dirty="0">
                <a:latin typeface="Cambria"/>
                <a:cs typeface="Cambria"/>
              </a:rPr>
              <a:t>ответственным</a:t>
            </a:r>
            <a:r>
              <a:rPr sz="1400" i="1" spc="-15" dirty="0">
                <a:latin typeface="Cambria"/>
                <a:cs typeface="Cambria"/>
              </a:rPr>
              <a:t> </a:t>
            </a:r>
            <a:r>
              <a:rPr sz="1400" i="1" spc="-30" dirty="0">
                <a:latin typeface="Cambria"/>
                <a:cs typeface="Cambria"/>
              </a:rPr>
              <a:t>лицом</a:t>
            </a:r>
            <a:r>
              <a:rPr sz="1400" i="1" spc="5" dirty="0">
                <a:latin typeface="Cambria"/>
                <a:cs typeface="Cambria"/>
              </a:rPr>
              <a:t> </a:t>
            </a:r>
            <a:r>
              <a:rPr sz="1400" i="1" spc="-35" dirty="0">
                <a:latin typeface="Cambria"/>
                <a:cs typeface="Cambria"/>
              </a:rPr>
              <a:t>финансово- </a:t>
            </a:r>
            <a:r>
              <a:rPr sz="1400" i="1" spc="-290" dirty="0">
                <a:latin typeface="Cambria"/>
                <a:cs typeface="Cambria"/>
              </a:rPr>
              <a:t> </a:t>
            </a:r>
            <a:r>
              <a:rPr sz="1400" i="1" spc="-45" dirty="0">
                <a:latin typeface="Cambria"/>
                <a:cs typeface="Cambria"/>
              </a:rPr>
              <a:t>экономического</a:t>
            </a:r>
            <a:r>
              <a:rPr sz="1400" i="1" spc="10" dirty="0">
                <a:latin typeface="Cambria"/>
                <a:cs typeface="Cambria"/>
              </a:rPr>
              <a:t> </a:t>
            </a:r>
            <a:r>
              <a:rPr sz="1400" i="1" spc="-60" dirty="0">
                <a:latin typeface="Cambria"/>
                <a:cs typeface="Cambria"/>
              </a:rPr>
              <a:t>подразделения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2093" name="object 2093"/>
          <p:cNvSpPr/>
          <p:nvPr/>
        </p:nvSpPr>
        <p:spPr>
          <a:xfrm>
            <a:off x="3995673" y="1993900"/>
            <a:ext cx="3175000" cy="1797685"/>
          </a:xfrm>
          <a:custGeom>
            <a:avLst/>
            <a:gdLst/>
            <a:ahLst/>
            <a:cxnLst/>
            <a:rect l="l" t="t" r="r" b="b"/>
            <a:pathLst>
              <a:path w="3175000" h="1797685">
                <a:moveTo>
                  <a:pt x="66928" y="1692529"/>
                </a:moveTo>
                <a:lnTo>
                  <a:pt x="59181" y="1694561"/>
                </a:lnTo>
                <a:lnTo>
                  <a:pt x="55625" y="1700530"/>
                </a:lnTo>
                <a:lnTo>
                  <a:pt x="0" y="1795526"/>
                </a:lnTo>
                <a:lnTo>
                  <a:pt x="116966" y="1797304"/>
                </a:lnTo>
                <a:lnTo>
                  <a:pt x="120153" y="1794256"/>
                </a:lnTo>
                <a:lnTo>
                  <a:pt x="28193" y="1794256"/>
                </a:lnTo>
                <a:lnTo>
                  <a:pt x="15748" y="1772031"/>
                </a:lnTo>
                <a:lnTo>
                  <a:pt x="56664" y="1748988"/>
                </a:lnTo>
                <a:lnTo>
                  <a:pt x="81025" y="1707388"/>
                </a:lnTo>
                <a:lnTo>
                  <a:pt x="78993" y="1699641"/>
                </a:lnTo>
                <a:lnTo>
                  <a:pt x="73025" y="1696085"/>
                </a:lnTo>
                <a:lnTo>
                  <a:pt x="66928" y="1692529"/>
                </a:lnTo>
                <a:close/>
              </a:path>
              <a:path w="3175000" h="1797685">
                <a:moveTo>
                  <a:pt x="56664" y="1748988"/>
                </a:moveTo>
                <a:lnTo>
                  <a:pt x="15748" y="1772031"/>
                </a:lnTo>
                <a:lnTo>
                  <a:pt x="28193" y="1794256"/>
                </a:lnTo>
                <a:lnTo>
                  <a:pt x="36538" y="1789557"/>
                </a:lnTo>
                <a:lnTo>
                  <a:pt x="32892" y="1789557"/>
                </a:lnTo>
                <a:lnTo>
                  <a:pt x="22225" y="1770380"/>
                </a:lnTo>
                <a:lnTo>
                  <a:pt x="44130" y="1770380"/>
                </a:lnTo>
                <a:lnTo>
                  <a:pt x="56664" y="1748988"/>
                </a:lnTo>
                <a:close/>
              </a:path>
              <a:path w="3175000" h="1797685">
                <a:moveTo>
                  <a:pt x="69269" y="1771125"/>
                </a:moveTo>
                <a:lnTo>
                  <a:pt x="28193" y="1794256"/>
                </a:lnTo>
                <a:lnTo>
                  <a:pt x="120153" y="1794256"/>
                </a:lnTo>
                <a:lnTo>
                  <a:pt x="122809" y="1791716"/>
                </a:lnTo>
                <a:lnTo>
                  <a:pt x="122936" y="1777619"/>
                </a:lnTo>
                <a:lnTo>
                  <a:pt x="117348" y="1771904"/>
                </a:lnTo>
                <a:lnTo>
                  <a:pt x="69269" y="1771125"/>
                </a:lnTo>
                <a:close/>
              </a:path>
              <a:path w="3175000" h="1797685">
                <a:moveTo>
                  <a:pt x="22225" y="1770380"/>
                </a:moveTo>
                <a:lnTo>
                  <a:pt x="32892" y="1789557"/>
                </a:lnTo>
                <a:lnTo>
                  <a:pt x="43928" y="1770724"/>
                </a:lnTo>
                <a:lnTo>
                  <a:pt x="22225" y="1770380"/>
                </a:lnTo>
                <a:close/>
              </a:path>
              <a:path w="3175000" h="1797685">
                <a:moveTo>
                  <a:pt x="43928" y="1770724"/>
                </a:moveTo>
                <a:lnTo>
                  <a:pt x="32892" y="1789557"/>
                </a:lnTo>
                <a:lnTo>
                  <a:pt x="36538" y="1789557"/>
                </a:lnTo>
                <a:lnTo>
                  <a:pt x="69269" y="1771125"/>
                </a:lnTo>
                <a:lnTo>
                  <a:pt x="43928" y="1770724"/>
                </a:lnTo>
                <a:close/>
              </a:path>
              <a:path w="3175000" h="1797685">
                <a:moveTo>
                  <a:pt x="3162427" y="0"/>
                </a:moveTo>
                <a:lnTo>
                  <a:pt x="56664" y="1748988"/>
                </a:lnTo>
                <a:lnTo>
                  <a:pt x="43928" y="1770724"/>
                </a:lnTo>
                <a:lnTo>
                  <a:pt x="69269" y="1771125"/>
                </a:lnTo>
                <a:lnTo>
                  <a:pt x="3175000" y="22225"/>
                </a:lnTo>
                <a:lnTo>
                  <a:pt x="3162427" y="0"/>
                </a:lnTo>
                <a:close/>
              </a:path>
              <a:path w="3175000" h="1797685">
                <a:moveTo>
                  <a:pt x="44130" y="1770380"/>
                </a:moveTo>
                <a:lnTo>
                  <a:pt x="22225" y="1770380"/>
                </a:lnTo>
                <a:lnTo>
                  <a:pt x="43928" y="1770724"/>
                </a:lnTo>
                <a:lnTo>
                  <a:pt x="44130" y="177038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4" name="object 2094"/>
          <p:cNvSpPr txBox="1"/>
          <p:nvPr/>
        </p:nvSpPr>
        <p:spPr>
          <a:xfrm>
            <a:off x="5872226" y="3008312"/>
            <a:ext cx="3021330" cy="954405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2075" marR="414020">
              <a:lnSpc>
                <a:spcPct val="100000"/>
              </a:lnSpc>
              <a:spcBef>
                <a:spcPts val="250"/>
              </a:spcBef>
            </a:pPr>
            <a:r>
              <a:rPr sz="1400" i="1" spc="-50" dirty="0">
                <a:latin typeface="Cambria"/>
                <a:cs typeface="Cambria"/>
              </a:rPr>
              <a:t>подписывается</a:t>
            </a:r>
            <a:r>
              <a:rPr sz="1400" i="1" spc="-5" dirty="0">
                <a:latin typeface="Cambria"/>
                <a:cs typeface="Cambria"/>
              </a:rPr>
              <a:t> </a:t>
            </a:r>
            <a:r>
              <a:rPr sz="1400" i="1" spc="-55" dirty="0">
                <a:latin typeface="Cambria"/>
                <a:cs typeface="Cambria"/>
              </a:rPr>
              <a:t>ответственным </a:t>
            </a:r>
            <a:r>
              <a:rPr sz="1400" i="1" spc="-295" dirty="0">
                <a:latin typeface="Cambria"/>
                <a:cs typeface="Cambria"/>
              </a:rPr>
              <a:t> </a:t>
            </a:r>
            <a:r>
              <a:rPr sz="1400" i="1" spc="-30" dirty="0">
                <a:latin typeface="Cambria"/>
                <a:cs typeface="Cambria"/>
              </a:rPr>
              <a:t>лицом</a:t>
            </a:r>
            <a:r>
              <a:rPr sz="1400" i="1" spc="20" dirty="0">
                <a:latin typeface="Cambria"/>
                <a:cs typeface="Cambria"/>
              </a:rPr>
              <a:t> </a:t>
            </a:r>
            <a:r>
              <a:rPr sz="1400" i="1" spc="-40" dirty="0">
                <a:latin typeface="Cambria"/>
                <a:cs typeface="Cambria"/>
              </a:rPr>
              <a:t>контрактной</a:t>
            </a:r>
            <a:r>
              <a:rPr sz="1400" i="1" spc="-5" dirty="0">
                <a:latin typeface="Cambria"/>
                <a:cs typeface="Cambria"/>
              </a:rPr>
              <a:t> </a:t>
            </a:r>
            <a:r>
              <a:rPr sz="1400" i="1" spc="-80" dirty="0">
                <a:latin typeface="Cambria"/>
                <a:cs typeface="Cambria"/>
              </a:rPr>
              <a:t>службы </a:t>
            </a:r>
            <a:r>
              <a:rPr sz="1400" i="1" spc="-75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(контрактным</a:t>
            </a:r>
            <a:r>
              <a:rPr sz="1400" i="1" spc="-5" dirty="0">
                <a:latin typeface="Cambria"/>
                <a:cs typeface="Cambria"/>
              </a:rPr>
              <a:t> </a:t>
            </a:r>
            <a:r>
              <a:rPr sz="1400" i="1" spc="-35" dirty="0">
                <a:latin typeface="Cambria"/>
                <a:cs typeface="Cambria"/>
              </a:rPr>
              <a:t>управляющим) </a:t>
            </a:r>
            <a:r>
              <a:rPr sz="1400" i="1" spc="-30" dirty="0">
                <a:latin typeface="Cambria"/>
                <a:cs typeface="Cambria"/>
              </a:rPr>
              <a:t> </a:t>
            </a:r>
            <a:r>
              <a:rPr sz="1400" i="1" spc="-35" dirty="0">
                <a:latin typeface="Cambria"/>
                <a:cs typeface="Cambria"/>
              </a:rPr>
              <a:t>простой</a:t>
            </a:r>
            <a:r>
              <a:rPr sz="1400" i="1" spc="10" dirty="0">
                <a:latin typeface="Cambria"/>
                <a:cs typeface="Cambria"/>
              </a:rPr>
              <a:t> </a:t>
            </a:r>
            <a:r>
              <a:rPr sz="1400" i="1" u="sng" spc="150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Cambria"/>
                <a:cs typeface="Cambria"/>
                <a:hlinkClick r:id="rId2"/>
              </a:rPr>
              <a:t>ЭП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2095" name="object 2095"/>
          <p:cNvSpPr/>
          <p:nvPr/>
        </p:nvSpPr>
        <p:spPr>
          <a:xfrm>
            <a:off x="6939280" y="3956939"/>
            <a:ext cx="596900" cy="1201420"/>
          </a:xfrm>
          <a:custGeom>
            <a:avLst/>
            <a:gdLst/>
            <a:ahLst/>
            <a:cxnLst/>
            <a:rect l="l" t="t" r="r" b="b"/>
            <a:pathLst>
              <a:path w="596900" h="1201420">
                <a:moveTo>
                  <a:pt x="19176" y="1077087"/>
                </a:moveTo>
                <a:lnTo>
                  <a:pt x="5206" y="1078103"/>
                </a:lnTo>
                <a:lnTo>
                  <a:pt x="0" y="1084199"/>
                </a:lnTo>
                <a:lnTo>
                  <a:pt x="508" y="1091311"/>
                </a:lnTo>
                <a:lnTo>
                  <a:pt x="9144" y="1200912"/>
                </a:lnTo>
                <a:lnTo>
                  <a:pt x="34578" y="1183767"/>
                </a:lnTo>
                <a:lnTo>
                  <a:pt x="31623" y="1183767"/>
                </a:lnTo>
                <a:lnTo>
                  <a:pt x="8636" y="1172718"/>
                </a:lnTo>
                <a:lnTo>
                  <a:pt x="29047" y="1130381"/>
                </a:lnTo>
                <a:lnTo>
                  <a:pt x="25780" y="1089279"/>
                </a:lnTo>
                <a:lnTo>
                  <a:pt x="25273" y="1082294"/>
                </a:lnTo>
                <a:lnTo>
                  <a:pt x="19176" y="1077087"/>
                </a:lnTo>
                <a:close/>
              </a:path>
              <a:path w="596900" h="1201420">
                <a:moveTo>
                  <a:pt x="29047" y="1130381"/>
                </a:moveTo>
                <a:lnTo>
                  <a:pt x="8636" y="1172718"/>
                </a:lnTo>
                <a:lnTo>
                  <a:pt x="31623" y="1183767"/>
                </a:lnTo>
                <a:lnTo>
                  <a:pt x="34805" y="1177163"/>
                </a:lnTo>
                <a:lnTo>
                  <a:pt x="32766" y="1177163"/>
                </a:lnTo>
                <a:lnTo>
                  <a:pt x="13080" y="1167638"/>
                </a:lnTo>
                <a:lnTo>
                  <a:pt x="31045" y="1155516"/>
                </a:lnTo>
                <a:lnTo>
                  <a:pt x="29047" y="1130381"/>
                </a:lnTo>
                <a:close/>
              </a:path>
              <a:path w="596900" h="1201420">
                <a:moveTo>
                  <a:pt x="91948" y="1114425"/>
                </a:moveTo>
                <a:lnTo>
                  <a:pt x="52078" y="1141325"/>
                </a:lnTo>
                <a:lnTo>
                  <a:pt x="31623" y="1183767"/>
                </a:lnTo>
                <a:lnTo>
                  <a:pt x="34578" y="1183767"/>
                </a:lnTo>
                <a:lnTo>
                  <a:pt x="106172" y="1135507"/>
                </a:lnTo>
                <a:lnTo>
                  <a:pt x="107696" y="1127506"/>
                </a:lnTo>
                <a:lnTo>
                  <a:pt x="103759" y="1121791"/>
                </a:lnTo>
                <a:lnTo>
                  <a:pt x="99822" y="1115949"/>
                </a:lnTo>
                <a:lnTo>
                  <a:pt x="91948" y="1114425"/>
                </a:lnTo>
                <a:close/>
              </a:path>
              <a:path w="596900" h="1201420">
                <a:moveTo>
                  <a:pt x="31045" y="1155516"/>
                </a:moveTo>
                <a:lnTo>
                  <a:pt x="13080" y="1167638"/>
                </a:lnTo>
                <a:lnTo>
                  <a:pt x="32766" y="1177163"/>
                </a:lnTo>
                <a:lnTo>
                  <a:pt x="31045" y="1155516"/>
                </a:lnTo>
                <a:close/>
              </a:path>
              <a:path w="596900" h="1201420">
                <a:moveTo>
                  <a:pt x="52078" y="1141325"/>
                </a:moveTo>
                <a:lnTo>
                  <a:pt x="31045" y="1155516"/>
                </a:lnTo>
                <a:lnTo>
                  <a:pt x="32766" y="1177163"/>
                </a:lnTo>
                <a:lnTo>
                  <a:pt x="34805" y="1177163"/>
                </a:lnTo>
                <a:lnTo>
                  <a:pt x="52078" y="1141325"/>
                </a:lnTo>
                <a:close/>
              </a:path>
              <a:path w="596900" h="1201420">
                <a:moveTo>
                  <a:pt x="574040" y="0"/>
                </a:moveTo>
                <a:lnTo>
                  <a:pt x="29047" y="1130381"/>
                </a:lnTo>
                <a:lnTo>
                  <a:pt x="31045" y="1155516"/>
                </a:lnTo>
                <a:lnTo>
                  <a:pt x="52078" y="1141325"/>
                </a:lnTo>
                <a:lnTo>
                  <a:pt x="596900" y="10922"/>
                </a:lnTo>
                <a:lnTo>
                  <a:pt x="57404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054974" cy="47244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851275" y="5157787"/>
            <a:ext cx="5041900" cy="1384300"/>
          </a:xfrm>
          <a:prstGeom prst="rect">
            <a:avLst/>
          </a:prstGeom>
          <a:solidFill>
            <a:srgbClr val="00B050"/>
          </a:solidFill>
        </p:spPr>
        <p:txBody>
          <a:bodyPr vert="horz" wrap="square" lIns="0" tIns="31750" rIns="0" bIns="0" rtlCol="0">
            <a:spAutoFit/>
          </a:bodyPr>
          <a:lstStyle/>
          <a:p>
            <a:pPr marL="91440" marR="638810">
              <a:lnSpc>
                <a:spcPct val="100000"/>
              </a:lnSpc>
              <a:spcBef>
                <a:spcPts val="250"/>
              </a:spcBef>
            </a:pPr>
            <a:r>
              <a:rPr sz="1400" i="1" spc="-20" dirty="0">
                <a:latin typeface="Cambria"/>
                <a:cs typeface="Cambria"/>
              </a:rPr>
              <a:t>формируется</a:t>
            </a:r>
            <a:r>
              <a:rPr sz="1400" i="1" spc="5" dirty="0">
                <a:latin typeface="Cambria"/>
                <a:cs typeface="Cambria"/>
              </a:rPr>
              <a:t> </a:t>
            </a:r>
            <a:r>
              <a:rPr sz="1400" i="1" spc="-60" dirty="0">
                <a:latin typeface="Cambria"/>
                <a:cs typeface="Cambria"/>
              </a:rPr>
              <a:t>в</a:t>
            </a:r>
            <a:r>
              <a:rPr sz="1400" i="1" spc="50" dirty="0">
                <a:latin typeface="Cambria"/>
                <a:cs typeface="Cambria"/>
              </a:rPr>
              <a:t> </a:t>
            </a:r>
            <a:r>
              <a:rPr sz="1400" i="1" spc="-40" dirty="0">
                <a:latin typeface="Cambria"/>
                <a:cs typeface="Cambria"/>
              </a:rPr>
              <a:t>случае</a:t>
            </a:r>
            <a:r>
              <a:rPr sz="1400" i="1" spc="50" dirty="0">
                <a:latin typeface="Cambria"/>
                <a:cs typeface="Cambria"/>
              </a:rPr>
              <a:t> </a:t>
            </a:r>
            <a:r>
              <a:rPr sz="1400" i="1" spc="-15" dirty="0">
                <a:latin typeface="Cambria"/>
                <a:cs typeface="Cambria"/>
              </a:rPr>
              <a:t>закупки</a:t>
            </a:r>
            <a:r>
              <a:rPr sz="1400" i="1" spc="30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товаров,</a:t>
            </a:r>
            <a:r>
              <a:rPr sz="1400" i="1" dirty="0">
                <a:latin typeface="Cambria"/>
                <a:cs typeface="Cambria"/>
              </a:rPr>
              <a:t> </a:t>
            </a:r>
            <a:r>
              <a:rPr sz="1400" i="1" spc="-40" dirty="0">
                <a:latin typeface="Cambria"/>
                <a:cs typeface="Cambria"/>
              </a:rPr>
              <a:t>работ,</a:t>
            </a:r>
            <a:r>
              <a:rPr sz="1400" i="1" spc="35" dirty="0">
                <a:latin typeface="Cambria"/>
                <a:cs typeface="Cambria"/>
              </a:rPr>
              <a:t> </a:t>
            </a:r>
            <a:r>
              <a:rPr sz="1400" i="1" spc="-10" dirty="0">
                <a:latin typeface="Cambria"/>
                <a:cs typeface="Cambria"/>
              </a:rPr>
              <a:t>услуг</a:t>
            </a:r>
            <a:r>
              <a:rPr sz="1400" i="1" spc="25" dirty="0">
                <a:latin typeface="Cambria"/>
                <a:cs typeface="Cambria"/>
              </a:rPr>
              <a:t> </a:t>
            </a:r>
            <a:r>
              <a:rPr sz="1400" i="1" spc="-90" dirty="0">
                <a:latin typeface="Cambria"/>
                <a:cs typeface="Cambria"/>
              </a:rPr>
              <a:t>за </a:t>
            </a:r>
            <a:r>
              <a:rPr sz="1400" i="1" spc="-295" dirty="0">
                <a:latin typeface="Cambria"/>
                <a:cs typeface="Cambria"/>
              </a:rPr>
              <a:t> </a:t>
            </a:r>
            <a:r>
              <a:rPr sz="1400" i="1" spc="-45" dirty="0">
                <a:latin typeface="Cambria"/>
                <a:cs typeface="Cambria"/>
              </a:rPr>
              <a:t>нали</a:t>
            </a:r>
            <a:r>
              <a:rPr sz="1400" i="1" spc="-50" dirty="0">
                <a:latin typeface="Cambria"/>
                <a:cs typeface="Cambria"/>
              </a:rPr>
              <a:t>чные</a:t>
            </a:r>
            <a:r>
              <a:rPr sz="1400" i="1" spc="35" dirty="0">
                <a:latin typeface="Cambria"/>
                <a:cs typeface="Cambria"/>
              </a:rPr>
              <a:t> </a:t>
            </a:r>
            <a:r>
              <a:rPr sz="1400" i="1" spc="-90" dirty="0">
                <a:latin typeface="Cambria"/>
                <a:cs typeface="Cambria"/>
              </a:rPr>
              <a:t>де</a:t>
            </a:r>
            <a:r>
              <a:rPr sz="1400" i="1" spc="-60" dirty="0">
                <a:latin typeface="Cambria"/>
                <a:cs typeface="Cambria"/>
              </a:rPr>
              <a:t>н</a:t>
            </a:r>
            <a:r>
              <a:rPr sz="1400" i="1" spc="-45" dirty="0">
                <a:latin typeface="Cambria"/>
                <a:cs typeface="Cambria"/>
              </a:rPr>
              <a:t>е</a:t>
            </a:r>
            <a:r>
              <a:rPr sz="1400" i="1" spc="-235" dirty="0">
                <a:latin typeface="Cambria"/>
                <a:cs typeface="Cambria"/>
              </a:rPr>
              <a:t>ж</a:t>
            </a:r>
            <a:r>
              <a:rPr sz="1400" i="1" spc="-75" dirty="0">
                <a:latin typeface="Cambria"/>
                <a:cs typeface="Cambria"/>
              </a:rPr>
              <a:t>ные</a:t>
            </a:r>
            <a:r>
              <a:rPr sz="1400" i="1" spc="10" dirty="0">
                <a:latin typeface="Cambria"/>
                <a:cs typeface="Cambria"/>
              </a:rPr>
              <a:t> </a:t>
            </a:r>
            <a:r>
              <a:rPr sz="1400" i="1" spc="-30" dirty="0">
                <a:latin typeface="Cambria"/>
                <a:cs typeface="Cambria"/>
              </a:rPr>
              <a:t>с</a:t>
            </a:r>
            <a:r>
              <a:rPr sz="1400" i="1" spc="-35" dirty="0">
                <a:latin typeface="Cambria"/>
                <a:cs typeface="Cambria"/>
              </a:rPr>
              <a:t>р</a:t>
            </a:r>
            <a:r>
              <a:rPr sz="1400" i="1" spc="-90" dirty="0">
                <a:latin typeface="Cambria"/>
                <a:cs typeface="Cambria"/>
              </a:rPr>
              <a:t>ед</a:t>
            </a:r>
            <a:r>
              <a:rPr sz="1400" i="1" spc="-30" dirty="0">
                <a:latin typeface="Cambria"/>
                <a:cs typeface="Cambria"/>
              </a:rPr>
              <a:t>с</a:t>
            </a:r>
            <a:r>
              <a:rPr sz="1400" i="1" spc="-55" dirty="0">
                <a:latin typeface="Cambria"/>
                <a:cs typeface="Cambria"/>
              </a:rPr>
              <a:t>т</a:t>
            </a:r>
            <a:r>
              <a:rPr sz="1400" i="1" spc="-30" dirty="0">
                <a:latin typeface="Cambria"/>
                <a:cs typeface="Cambria"/>
              </a:rPr>
              <a:t>в</a:t>
            </a:r>
            <a:r>
              <a:rPr sz="1400" i="1" spc="-25" dirty="0">
                <a:latin typeface="Cambria"/>
                <a:cs typeface="Cambria"/>
              </a:rPr>
              <a:t>а.</a:t>
            </a:r>
            <a:endParaRPr sz="1400" dirty="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 dirty="0">
              <a:latin typeface="Cambria"/>
              <a:cs typeface="Cambria"/>
            </a:endParaRPr>
          </a:p>
          <a:p>
            <a:pPr marL="91440" marR="185420">
              <a:lnSpc>
                <a:spcPct val="100000"/>
              </a:lnSpc>
            </a:pPr>
            <a:r>
              <a:rPr sz="1400" i="1" spc="-40" dirty="0">
                <a:latin typeface="Cambria"/>
                <a:cs typeface="Cambria"/>
              </a:rPr>
              <a:t>Подписывается</a:t>
            </a:r>
            <a:r>
              <a:rPr sz="1400" i="1" spc="20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руководителем</a:t>
            </a:r>
            <a:r>
              <a:rPr sz="1400" i="1" spc="25" dirty="0">
                <a:latin typeface="Cambria"/>
                <a:cs typeface="Cambria"/>
              </a:rPr>
              <a:t> </a:t>
            </a:r>
            <a:r>
              <a:rPr sz="1400" i="1" spc="-25" dirty="0">
                <a:latin typeface="Cambria"/>
                <a:cs typeface="Cambria"/>
              </a:rPr>
              <a:t>структурного</a:t>
            </a:r>
            <a:r>
              <a:rPr sz="1400" i="1" spc="20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подразделения, </a:t>
            </a:r>
            <a:r>
              <a:rPr sz="1400" i="1" spc="-295" dirty="0">
                <a:latin typeface="Cambria"/>
                <a:cs typeface="Cambria"/>
              </a:rPr>
              <a:t> </a:t>
            </a:r>
            <a:r>
              <a:rPr sz="1400" i="1" spc="-60" dirty="0">
                <a:latin typeface="Cambria"/>
                <a:cs typeface="Cambria"/>
              </a:rPr>
              <a:t>в</a:t>
            </a:r>
            <a:r>
              <a:rPr sz="1400" i="1" spc="-55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котором </a:t>
            </a:r>
            <a:r>
              <a:rPr sz="1400" i="1" spc="-70" dirty="0">
                <a:latin typeface="Cambria"/>
                <a:cs typeface="Cambria"/>
              </a:rPr>
              <a:t>работает</a:t>
            </a:r>
            <a:r>
              <a:rPr sz="1400" i="1" spc="-65" dirty="0">
                <a:latin typeface="Cambria"/>
                <a:cs typeface="Cambria"/>
              </a:rPr>
              <a:t> </a:t>
            </a:r>
            <a:r>
              <a:rPr sz="1400" i="1" spc="-40" dirty="0">
                <a:latin typeface="Cambria"/>
                <a:cs typeface="Cambria"/>
              </a:rPr>
              <a:t>работник </a:t>
            </a:r>
            <a:r>
              <a:rPr sz="1400" i="1" spc="-50" dirty="0">
                <a:latin typeface="Cambria"/>
                <a:cs typeface="Cambria"/>
              </a:rPr>
              <a:t>(подотчетное </a:t>
            </a:r>
            <a:r>
              <a:rPr sz="1400" i="1" spc="-20" dirty="0">
                <a:latin typeface="Cambria"/>
                <a:cs typeface="Cambria"/>
              </a:rPr>
              <a:t>лицо), </a:t>
            </a:r>
            <a:r>
              <a:rPr sz="1400" i="1" spc="30" dirty="0">
                <a:latin typeface="Cambria"/>
                <a:cs typeface="Cambria"/>
              </a:rPr>
              <a:t>и </a:t>
            </a:r>
            <a:r>
              <a:rPr sz="1400" i="1" spc="35" dirty="0">
                <a:latin typeface="Cambria"/>
                <a:cs typeface="Cambria"/>
              </a:rPr>
              <a:t> </a:t>
            </a:r>
            <a:r>
              <a:rPr sz="1400" i="1" spc="-45" dirty="0">
                <a:latin typeface="Cambria"/>
                <a:cs typeface="Cambria"/>
              </a:rPr>
              <a:t>работником</a:t>
            </a:r>
            <a:r>
              <a:rPr sz="1400" i="1" spc="15" dirty="0">
                <a:latin typeface="Cambria"/>
                <a:cs typeface="Cambria"/>
              </a:rPr>
              <a:t> </a:t>
            </a:r>
            <a:r>
              <a:rPr sz="1400" i="1" spc="-50" dirty="0">
                <a:latin typeface="Cambria"/>
                <a:cs typeface="Cambria"/>
              </a:rPr>
              <a:t>(подотчетным</a:t>
            </a:r>
            <a:r>
              <a:rPr sz="1400" i="1" spc="15" dirty="0">
                <a:latin typeface="Cambria"/>
                <a:cs typeface="Cambria"/>
              </a:rPr>
              <a:t> </a:t>
            </a:r>
            <a:r>
              <a:rPr sz="1400" i="1" spc="-35" dirty="0">
                <a:latin typeface="Cambria"/>
                <a:cs typeface="Cambria"/>
              </a:rPr>
              <a:t>лицом)</a:t>
            </a:r>
            <a:r>
              <a:rPr sz="1400" i="1" spc="25" dirty="0">
                <a:latin typeface="Cambria"/>
                <a:cs typeface="Cambria"/>
              </a:rPr>
              <a:t> </a:t>
            </a:r>
            <a:r>
              <a:rPr sz="1400" i="1" spc="-30" dirty="0">
                <a:latin typeface="Cambria"/>
                <a:cs typeface="Cambria"/>
              </a:rPr>
              <a:t>простой</a:t>
            </a:r>
            <a:r>
              <a:rPr sz="1400" i="1" spc="15" dirty="0">
                <a:latin typeface="Cambria"/>
                <a:cs typeface="Cambria"/>
              </a:rPr>
              <a:t> </a:t>
            </a:r>
            <a:r>
              <a:rPr sz="1400" i="1" spc="120" dirty="0">
                <a:latin typeface="Cambria"/>
                <a:cs typeface="Cambria"/>
              </a:rPr>
              <a:t>ЭП.</a:t>
            </a:r>
            <a:endParaRPr sz="1400" dirty="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50785" y="1125474"/>
            <a:ext cx="702945" cy="4034790"/>
          </a:xfrm>
          <a:custGeom>
            <a:avLst/>
            <a:gdLst/>
            <a:ahLst/>
            <a:cxnLst/>
            <a:rect l="l" t="t" r="r" b="b"/>
            <a:pathLst>
              <a:path w="702945" h="4034790">
                <a:moveTo>
                  <a:pt x="50176" y="49763"/>
                </a:moveTo>
                <a:lnTo>
                  <a:pt x="41090" y="73219"/>
                </a:lnTo>
                <a:lnTo>
                  <a:pt x="677291" y="4034281"/>
                </a:lnTo>
                <a:lnTo>
                  <a:pt x="702437" y="4030345"/>
                </a:lnTo>
                <a:lnTo>
                  <a:pt x="66113" y="69169"/>
                </a:lnTo>
                <a:lnTo>
                  <a:pt x="50176" y="49763"/>
                </a:lnTo>
                <a:close/>
              </a:path>
              <a:path w="702945" h="4034790">
                <a:moveTo>
                  <a:pt x="42164" y="0"/>
                </a:moveTo>
                <a:lnTo>
                  <a:pt x="2440" y="102870"/>
                </a:lnTo>
                <a:lnTo>
                  <a:pt x="0" y="109092"/>
                </a:lnTo>
                <a:lnTo>
                  <a:pt x="3175" y="116459"/>
                </a:lnTo>
                <a:lnTo>
                  <a:pt x="16256" y="121538"/>
                </a:lnTo>
                <a:lnTo>
                  <a:pt x="23622" y="118237"/>
                </a:lnTo>
                <a:lnTo>
                  <a:pt x="26162" y="111760"/>
                </a:lnTo>
                <a:lnTo>
                  <a:pt x="41090" y="73219"/>
                </a:lnTo>
                <a:lnTo>
                  <a:pt x="33655" y="26924"/>
                </a:lnTo>
                <a:lnTo>
                  <a:pt x="58674" y="22860"/>
                </a:lnTo>
                <a:lnTo>
                  <a:pt x="60923" y="22860"/>
                </a:lnTo>
                <a:lnTo>
                  <a:pt x="42164" y="0"/>
                </a:lnTo>
                <a:close/>
              </a:path>
              <a:path w="702945" h="4034790">
                <a:moveTo>
                  <a:pt x="60923" y="22860"/>
                </a:moveTo>
                <a:lnTo>
                  <a:pt x="58674" y="22860"/>
                </a:lnTo>
                <a:lnTo>
                  <a:pt x="66113" y="69169"/>
                </a:lnTo>
                <a:lnTo>
                  <a:pt x="92329" y="101091"/>
                </a:lnTo>
                <a:lnTo>
                  <a:pt x="96774" y="106552"/>
                </a:lnTo>
                <a:lnTo>
                  <a:pt x="104775" y="107314"/>
                </a:lnTo>
                <a:lnTo>
                  <a:pt x="110236" y="102870"/>
                </a:lnTo>
                <a:lnTo>
                  <a:pt x="115570" y="98425"/>
                </a:lnTo>
                <a:lnTo>
                  <a:pt x="116332" y="90424"/>
                </a:lnTo>
                <a:lnTo>
                  <a:pt x="60923" y="22860"/>
                </a:lnTo>
                <a:close/>
              </a:path>
              <a:path w="702945" h="4034790">
                <a:moveTo>
                  <a:pt x="58674" y="22860"/>
                </a:moveTo>
                <a:lnTo>
                  <a:pt x="33655" y="26924"/>
                </a:lnTo>
                <a:lnTo>
                  <a:pt x="41090" y="73219"/>
                </a:lnTo>
                <a:lnTo>
                  <a:pt x="50176" y="49763"/>
                </a:lnTo>
                <a:lnTo>
                  <a:pt x="36322" y="32892"/>
                </a:lnTo>
                <a:lnTo>
                  <a:pt x="58039" y="29463"/>
                </a:lnTo>
                <a:lnTo>
                  <a:pt x="59734" y="29463"/>
                </a:lnTo>
                <a:lnTo>
                  <a:pt x="58674" y="22860"/>
                </a:lnTo>
                <a:close/>
              </a:path>
              <a:path w="702945" h="4034790">
                <a:moveTo>
                  <a:pt x="59734" y="29463"/>
                </a:moveTo>
                <a:lnTo>
                  <a:pt x="58039" y="29463"/>
                </a:lnTo>
                <a:lnTo>
                  <a:pt x="50176" y="49763"/>
                </a:lnTo>
                <a:lnTo>
                  <a:pt x="66113" y="69169"/>
                </a:lnTo>
                <a:lnTo>
                  <a:pt x="59734" y="29463"/>
                </a:lnTo>
                <a:close/>
              </a:path>
              <a:path w="702945" h="4034790">
                <a:moveTo>
                  <a:pt x="58039" y="29463"/>
                </a:moveTo>
                <a:lnTo>
                  <a:pt x="36322" y="32892"/>
                </a:lnTo>
                <a:lnTo>
                  <a:pt x="50176" y="49763"/>
                </a:lnTo>
                <a:lnTo>
                  <a:pt x="58039" y="29463"/>
                </a:lnTo>
                <a:close/>
              </a:path>
            </a:pathLst>
          </a:custGeom>
          <a:solidFill>
            <a:srgbClr val="9B2C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99965" y="74803"/>
            <a:ext cx="23507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99235" algn="l"/>
              </a:tabLst>
            </a:pP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©</a:t>
            </a:r>
            <a:r>
              <a:rPr sz="12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Боровых</a:t>
            </a:r>
            <a:r>
              <a:rPr sz="1200" spc="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Юлия</a:t>
            </a:r>
            <a:r>
              <a:rPr sz="12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spc="5" dirty="0">
                <a:solidFill>
                  <a:srgbClr val="FFFFFF"/>
                </a:solidFill>
                <a:latin typeface="Times New Roman"/>
                <a:cs typeface="Times New Roman"/>
              </a:rPr>
              <a:t>Се	</a:t>
            </a:r>
            <a:r>
              <a:rPr sz="1200" spc="-5" dirty="0">
                <a:solidFill>
                  <a:srgbClr val="FFFFFF"/>
                </a:solidFill>
                <a:latin typeface="Times New Roman"/>
                <a:cs typeface="Times New Roman"/>
              </a:rPr>
              <a:t>еевна,</a:t>
            </a:r>
            <a:r>
              <a:rPr sz="12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2023</a:t>
            </a:r>
            <a:r>
              <a:rPr sz="12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FFFFFF"/>
                </a:solidFill>
                <a:latin typeface="Times New Roman"/>
                <a:cs typeface="Times New Roman"/>
              </a:rPr>
              <a:t>г</a:t>
            </a:r>
            <a:endParaRPr sz="1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602E98-6105-4884-8E64-302D9BBEF840}"/>
              </a:ext>
            </a:extLst>
          </p:cNvPr>
          <p:cNvSpPr/>
          <p:nvPr/>
        </p:nvSpPr>
        <p:spPr>
          <a:xfrm>
            <a:off x="609600" y="1357663"/>
            <a:ext cx="792480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Задачи реформы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унификация порядка проведения ЗМО в электронной форме;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создание и ведение для ЗМО, каталога, содержащего описание конкретных товаров (далее - единый каталог конкретных товаров), а также использование цифрового паспорта промышленной продукции;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установление единых требований к функционированию информационных систем, ЗМО, и их взаимодействию и интеграции между собой;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унификация размеров и порядка взимания платы, ЗМО;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определение случаев, при которых допускается осуществление малых закупок с использованием бумажного документооборота;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распространение контроля в сфере закупок на такие закупки.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C3C33D-CCF6-40A7-B17B-820D49021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7755"/>
            <a:ext cx="295072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3386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7217" y="517652"/>
            <a:ext cx="4150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10" dirty="0">
                <a:solidFill>
                  <a:srgbClr val="7030A0"/>
                </a:solidFill>
              </a:rPr>
              <a:t>П</a:t>
            </a:r>
            <a:r>
              <a:rPr sz="2800" spc="-95" dirty="0">
                <a:solidFill>
                  <a:srgbClr val="7030A0"/>
                </a:solidFill>
              </a:rPr>
              <a:t>ор</a:t>
            </a:r>
            <a:r>
              <a:rPr sz="2800" spc="-105" dirty="0">
                <a:solidFill>
                  <a:srgbClr val="7030A0"/>
                </a:solidFill>
              </a:rPr>
              <a:t>я</a:t>
            </a:r>
            <a:r>
              <a:rPr sz="2800" spc="-100" dirty="0">
                <a:solidFill>
                  <a:srgbClr val="7030A0"/>
                </a:solidFill>
              </a:rPr>
              <a:t>д</a:t>
            </a:r>
            <a:r>
              <a:rPr sz="2800" spc="-95" dirty="0">
                <a:solidFill>
                  <a:srgbClr val="7030A0"/>
                </a:solidFill>
              </a:rPr>
              <a:t>о</a:t>
            </a:r>
            <a:r>
              <a:rPr sz="2800" spc="-5" dirty="0">
                <a:solidFill>
                  <a:srgbClr val="7030A0"/>
                </a:solidFill>
              </a:rPr>
              <a:t>к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95" dirty="0">
                <a:solidFill>
                  <a:srgbClr val="7030A0"/>
                </a:solidFill>
              </a:rPr>
              <a:t>«</a:t>
            </a:r>
            <a:r>
              <a:rPr sz="2800" spc="-100" dirty="0">
                <a:solidFill>
                  <a:srgbClr val="7030A0"/>
                </a:solidFill>
              </a:rPr>
              <a:t>м</a:t>
            </a:r>
            <a:r>
              <a:rPr sz="2800" spc="-110" dirty="0">
                <a:solidFill>
                  <a:srgbClr val="7030A0"/>
                </a:solidFill>
              </a:rPr>
              <a:t>е</a:t>
            </a:r>
            <a:r>
              <a:rPr sz="2800" spc="-100" dirty="0">
                <a:solidFill>
                  <a:srgbClr val="7030A0"/>
                </a:solidFill>
              </a:rPr>
              <a:t>л</a:t>
            </a:r>
            <a:r>
              <a:rPr sz="2800" spc="-105" dirty="0">
                <a:solidFill>
                  <a:srgbClr val="7030A0"/>
                </a:solidFill>
              </a:rPr>
              <a:t>ки</a:t>
            </a:r>
            <a:r>
              <a:rPr sz="2800" spc="-95" dirty="0">
                <a:solidFill>
                  <a:srgbClr val="7030A0"/>
                </a:solidFill>
              </a:rPr>
              <a:t>х</a:t>
            </a:r>
            <a:r>
              <a:rPr sz="2800" spc="-5" dirty="0">
                <a:solidFill>
                  <a:srgbClr val="7030A0"/>
                </a:solidFill>
              </a:rPr>
              <a:t>»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100" dirty="0">
                <a:solidFill>
                  <a:srgbClr val="7030A0"/>
                </a:solidFill>
              </a:rPr>
              <a:t>з</a:t>
            </a:r>
            <a:r>
              <a:rPr sz="2800" spc="-95" dirty="0">
                <a:solidFill>
                  <a:srgbClr val="7030A0"/>
                </a:solidFill>
              </a:rPr>
              <a:t>а</a:t>
            </a:r>
            <a:r>
              <a:rPr sz="2800" spc="-140" dirty="0">
                <a:solidFill>
                  <a:srgbClr val="7030A0"/>
                </a:solidFill>
              </a:rPr>
              <a:t>к</a:t>
            </a:r>
            <a:r>
              <a:rPr sz="2800" spc="-95" dirty="0">
                <a:solidFill>
                  <a:srgbClr val="7030A0"/>
                </a:solidFill>
              </a:rPr>
              <a:t>у</a:t>
            </a:r>
            <a:r>
              <a:rPr sz="2800" spc="-105" dirty="0">
                <a:solidFill>
                  <a:srgbClr val="7030A0"/>
                </a:solidFill>
              </a:rPr>
              <a:t>п</a:t>
            </a:r>
            <a:r>
              <a:rPr sz="2800" spc="-95" dirty="0">
                <a:solidFill>
                  <a:srgbClr val="7030A0"/>
                </a:solidFill>
              </a:rPr>
              <a:t>о</a:t>
            </a:r>
            <a:r>
              <a:rPr sz="2800" spc="-5" dirty="0">
                <a:solidFill>
                  <a:srgbClr val="7030A0"/>
                </a:solidFill>
              </a:rPr>
              <a:t>к</a:t>
            </a:r>
            <a:endParaRPr sz="2800" dirty="0">
              <a:solidFill>
                <a:srgbClr val="7030A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1962" y="1190625"/>
            <a:ext cx="8437880" cy="5596255"/>
            <a:chOff x="461962" y="1190625"/>
            <a:chExt cx="8437880" cy="5596255"/>
          </a:xfrm>
        </p:grpSpPr>
        <p:sp>
          <p:nvSpPr>
            <p:cNvPr id="4" name="object 4"/>
            <p:cNvSpPr/>
            <p:nvPr/>
          </p:nvSpPr>
          <p:spPr>
            <a:xfrm>
              <a:off x="468312" y="1197025"/>
              <a:ext cx="8425180" cy="370840"/>
            </a:xfrm>
            <a:custGeom>
              <a:avLst/>
              <a:gdLst/>
              <a:ahLst/>
              <a:cxnLst/>
              <a:rect l="l" t="t" r="r" b="b"/>
              <a:pathLst>
                <a:path w="8425180" h="370840">
                  <a:moveTo>
                    <a:pt x="8424799" y="0"/>
                  </a:moveTo>
                  <a:lnTo>
                    <a:pt x="0" y="0"/>
                  </a:lnTo>
                  <a:lnTo>
                    <a:pt x="0" y="370789"/>
                  </a:lnTo>
                  <a:lnTo>
                    <a:pt x="8424799" y="370789"/>
                  </a:lnTo>
                  <a:lnTo>
                    <a:pt x="8424799" y="0"/>
                  </a:lnTo>
                  <a:close/>
                </a:path>
              </a:pathLst>
            </a:custGeom>
            <a:solidFill>
              <a:srgbClr val="F4CE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1962" y="1561465"/>
              <a:ext cx="8437880" cy="12700"/>
            </a:xfrm>
            <a:custGeom>
              <a:avLst/>
              <a:gdLst/>
              <a:ahLst/>
              <a:cxnLst/>
              <a:rect l="l" t="t" r="r" b="b"/>
              <a:pathLst>
                <a:path w="8437880" h="12700">
                  <a:moveTo>
                    <a:pt x="0" y="12700"/>
                  </a:moveTo>
                  <a:lnTo>
                    <a:pt x="8437562" y="12700"/>
                  </a:lnTo>
                  <a:lnTo>
                    <a:pt x="8437562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61962" y="1190625"/>
              <a:ext cx="8437880" cy="5596255"/>
            </a:xfrm>
            <a:custGeom>
              <a:avLst/>
              <a:gdLst/>
              <a:ahLst/>
              <a:cxnLst/>
              <a:rect l="l" t="t" r="r" b="b"/>
              <a:pathLst>
                <a:path w="8437880" h="5596255">
                  <a:moveTo>
                    <a:pt x="6350" y="0"/>
                  </a:moveTo>
                  <a:lnTo>
                    <a:pt x="6350" y="5595937"/>
                  </a:lnTo>
                </a:path>
                <a:path w="8437880" h="5596255">
                  <a:moveTo>
                    <a:pt x="8431212" y="0"/>
                  </a:moveTo>
                  <a:lnTo>
                    <a:pt x="8431212" y="5595937"/>
                  </a:lnTo>
                </a:path>
                <a:path w="8437880" h="5596255">
                  <a:moveTo>
                    <a:pt x="0" y="6350"/>
                  </a:moveTo>
                  <a:lnTo>
                    <a:pt x="8437562" y="6350"/>
                  </a:lnTo>
                </a:path>
                <a:path w="8437880" h="5596255">
                  <a:moveTo>
                    <a:pt x="0" y="5589587"/>
                  </a:moveTo>
                  <a:lnTo>
                    <a:pt x="8437562" y="558958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47217" y="1197026"/>
            <a:ext cx="8346275" cy="44839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" dirty="0">
                <a:latin typeface="Times New Roman"/>
                <a:cs typeface="Times New Roman"/>
              </a:rPr>
              <a:t>Закон</a:t>
            </a:r>
            <a:r>
              <a:rPr sz="1400" b="1" spc="-45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44-ФЗ</a:t>
            </a:r>
            <a:endParaRPr sz="1400" dirty="0">
              <a:latin typeface="Times New Roman"/>
              <a:cs typeface="Times New Roman"/>
            </a:endParaRPr>
          </a:p>
          <a:p>
            <a:pPr marL="299085" marR="28575" indent="-287020">
              <a:lnSpc>
                <a:spcPct val="100000"/>
              </a:lnSpc>
              <a:spcBef>
                <a:spcPts val="1240"/>
              </a:spcBef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законе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есть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ограничения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порядок</a:t>
            </a:r>
            <a:r>
              <a:rPr sz="14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только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«мелких»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</a:t>
            </a:r>
            <a:r>
              <a:rPr sz="14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u="heavy" spc="-1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товаров</a:t>
            </a:r>
            <a:r>
              <a:rPr sz="1400" b="1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на</a:t>
            </a:r>
            <a:r>
              <a:rPr sz="14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 err="1">
                <a:solidFill>
                  <a:srgbClr val="7030A0"/>
                </a:solidFill>
                <a:latin typeface="Times New Roman"/>
                <a:cs typeface="Times New Roman"/>
              </a:rPr>
              <a:t>сумму</a:t>
            </a:r>
            <a:r>
              <a:rPr sz="14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/>
                <a:cs typeface="Times New Roman"/>
              </a:rPr>
              <a:t>5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млн.руб.</a:t>
            </a:r>
            <a:r>
              <a:rPr sz="14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и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менее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–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такие</a:t>
            </a:r>
            <a:r>
              <a:rPr sz="1400" b="1" u="sng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10" dirty="0">
                <a:solidFill>
                  <a:srgbClr val="00B050"/>
                </a:solidFill>
                <a:latin typeface="Times New Roman"/>
                <a:cs typeface="Times New Roman"/>
              </a:rPr>
              <a:t>закупки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могут</a:t>
            </a:r>
            <a:r>
              <a:rPr sz="1400" b="1" u="sng" spc="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проводиться</a:t>
            </a:r>
            <a:r>
              <a:rPr sz="1400" b="1" u="sng" spc="-2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на</a:t>
            </a:r>
            <a:r>
              <a:rPr sz="1400" b="1" u="sng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федеральных</a:t>
            </a:r>
            <a:r>
              <a:rPr sz="1400" b="1" u="sng" spc="-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электронных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площадках</a:t>
            </a:r>
            <a:r>
              <a:rPr sz="1400" b="1" u="sng" spc="-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в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 порядке</a:t>
            </a:r>
            <a:r>
              <a:rPr sz="1400" b="1" u="sng" spc="-3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ч.12</a:t>
            </a:r>
            <a:r>
              <a:rPr sz="1400" b="1" u="sng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20" dirty="0">
                <a:solidFill>
                  <a:srgbClr val="00B050"/>
                </a:solidFill>
                <a:latin typeface="Times New Roman"/>
                <a:cs typeface="Times New Roman"/>
              </a:rPr>
              <a:t>ст.93.</a:t>
            </a:r>
            <a:endParaRPr sz="1400" b="1" u="sng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299085" marR="371475" indent="-287020">
              <a:lnSpc>
                <a:spcPct val="100000"/>
              </a:lnSpc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Если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сумма</a:t>
            </a:r>
            <a:r>
              <a:rPr sz="14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одной</a:t>
            </a:r>
            <a:r>
              <a:rPr sz="1400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закупки</a:t>
            </a:r>
            <a:r>
              <a:rPr sz="14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товаров,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работ,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 услуг</a:t>
            </a:r>
            <a:r>
              <a:rPr sz="14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превышает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600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тыс.руб.,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то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</a:t>
            </a:r>
            <a:r>
              <a:rPr sz="1400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может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этот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порядок</a:t>
            </a:r>
            <a:r>
              <a:rPr sz="1400" spc="-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не применять.</a:t>
            </a:r>
          </a:p>
          <a:p>
            <a:pPr marL="299085" marR="266700" indent="-287020">
              <a:lnSpc>
                <a:spcPct val="100000"/>
              </a:lnSpc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законом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–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требуется</a:t>
            </a:r>
            <a:r>
              <a:rPr sz="14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специальных</a:t>
            </a:r>
            <a:r>
              <a:rPr sz="1400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процедур.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НО!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 регионах/муниципальных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образованиях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могут</a:t>
            </a:r>
            <a:r>
              <a:rPr sz="14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быть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установлены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специальные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правила</a:t>
            </a:r>
            <a:r>
              <a:rPr sz="14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например,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заключать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такие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контракты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через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электронные</a:t>
            </a:r>
            <a:r>
              <a:rPr sz="1400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площадки</a:t>
            </a:r>
            <a:r>
              <a:rPr sz="1400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(«электронные</a:t>
            </a:r>
            <a:r>
              <a:rPr sz="1400" spc="-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магазины»).</a:t>
            </a:r>
          </a:p>
          <a:p>
            <a:pPr marL="299085" marR="55880" indent="-287020">
              <a:lnSpc>
                <a:spcPct val="100000"/>
              </a:lnSpc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РФ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(федеральные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заказчики)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–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единый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агрегатор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торговли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«Березка»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(распоряжение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Правительства</a:t>
            </a:r>
            <a:r>
              <a:rPr sz="14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РФ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latin typeface="Times New Roman"/>
                <a:cs typeface="Times New Roman"/>
              </a:rPr>
              <a:t>от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28.04.2018</a:t>
            </a:r>
            <a:r>
              <a:rPr sz="1400" spc="-4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Times New Roman"/>
                <a:cs typeface="Times New Roman"/>
              </a:rPr>
              <a:t>№ </a:t>
            </a:r>
            <a:r>
              <a:rPr sz="1400" spc="5" dirty="0">
                <a:latin typeface="Times New Roman"/>
                <a:cs typeface="Times New Roman"/>
              </a:rPr>
              <a:t>824-р)</a:t>
            </a:r>
            <a:r>
              <a:rPr sz="1400" spc="-50" dirty="0">
                <a:solidFill>
                  <a:srgbClr val="CC9900"/>
                </a:solidFill>
                <a:latin typeface="Times New Roman"/>
                <a:cs typeface="Times New Roman"/>
              </a:rPr>
              <a:t> </a:t>
            </a:r>
            <a:r>
              <a:rPr sz="1400" u="sng" spc="-5" dirty="0">
                <a:solidFill>
                  <a:srgbClr val="CC9900"/>
                </a:solidFill>
                <a:uFill>
                  <a:solidFill>
                    <a:srgbClr val="CC9900"/>
                  </a:solidFill>
                </a:uFill>
                <a:latin typeface="Times New Roman"/>
                <a:cs typeface="Times New Roman"/>
                <a:hlinkClick r:id="rId2"/>
              </a:rPr>
              <a:t>https://agregatoreat.ru</a:t>
            </a:r>
            <a:r>
              <a:rPr sz="1400" spc="-5" dirty="0">
                <a:latin typeface="Times New Roman"/>
                <a:cs typeface="Times New Roman"/>
              </a:rPr>
              <a:t>.</a:t>
            </a:r>
            <a:endParaRPr lang="ru-RU" sz="1400" spc="-5" dirty="0">
              <a:latin typeface="Times New Roman"/>
              <a:cs typeface="Times New Roman"/>
            </a:endParaRPr>
          </a:p>
          <a:p>
            <a:pPr marL="12065">
              <a:lnSpc>
                <a:spcPts val="1655"/>
              </a:lnSpc>
              <a:spcBef>
                <a:spcPts val="5"/>
              </a:spcBef>
              <a:tabLst>
                <a:tab pos="299085" algn="l"/>
                <a:tab pos="299720" algn="l"/>
              </a:tabLst>
            </a:pPr>
            <a:endParaRPr lang="ru-RU" sz="1400" b="1" u="sng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299085" indent="-287020">
              <a:lnSpc>
                <a:spcPts val="1655"/>
              </a:lnSpc>
              <a:spcBef>
                <a:spcPts val="5"/>
              </a:spcBef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b="1" u="sng" dirty="0" err="1">
                <a:solidFill>
                  <a:srgbClr val="00B050"/>
                </a:solidFill>
                <a:latin typeface="Times New Roman"/>
                <a:cs typeface="Times New Roman"/>
              </a:rPr>
              <a:t>Срок</a:t>
            </a:r>
            <a:r>
              <a:rPr sz="1400" b="1" u="sng" spc="-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и</a:t>
            </a:r>
            <a:r>
              <a:rPr sz="1400" b="1" u="sng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порядок</a:t>
            </a:r>
            <a:r>
              <a:rPr sz="1400" b="1" u="sng" spc="-4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установлен</a:t>
            </a:r>
            <a:r>
              <a:rPr sz="1400" b="1" u="sng" spc="3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20" dirty="0">
                <a:solidFill>
                  <a:srgbClr val="00B050"/>
                </a:solidFill>
                <a:latin typeface="Times New Roman"/>
                <a:cs typeface="Times New Roman"/>
              </a:rPr>
              <a:t>только</a:t>
            </a:r>
            <a:r>
              <a:rPr sz="1400" b="1" u="sng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для</a:t>
            </a:r>
            <a:r>
              <a:rPr sz="1400" b="1" u="sng" spc="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закупок</a:t>
            </a:r>
            <a:r>
              <a:rPr sz="1400" b="1" u="sng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по</a:t>
            </a:r>
            <a:r>
              <a:rPr sz="1400" b="1" u="sng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ч.12</a:t>
            </a:r>
            <a:r>
              <a:rPr sz="1400" b="1" u="sng" spc="-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25" dirty="0">
                <a:solidFill>
                  <a:srgbClr val="00B050"/>
                </a:solidFill>
                <a:latin typeface="Times New Roman"/>
                <a:cs typeface="Times New Roman"/>
              </a:rPr>
              <a:t>ст.93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через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федеральную</a:t>
            </a:r>
            <a:r>
              <a:rPr sz="1400" b="1" u="sng" spc="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электронную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25" dirty="0">
                <a:solidFill>
                  <a:srgbClr val="00B050"/>
                </a:solidFill>
                <a:latin typeface="Times New Roman"/>
                <a:cs typeface="Times New Roman"/>
              </a:rPr>
              <a:t>площадку, </a:t>
            </a:r>
            <a:r>
              <a:rPr sz="1400" b="1" u="sng" spc="-33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10" dirty="0">
                <a:solidFill>
                  <a:srgbClr val="00B050"/>
                </a:solidFill>
                <a:latin typeface="Times New Roman"/>
                <a:cs typeface="Times New Roman"/>
              </a:rPr>
              <a:t>контракт</a:t>
            </a:r>
            <a:r>
              <a:rPr sz="1400" b="1" u="sng" spc="-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заключается</a:t>
            </a:r>
            <a:r>
              <a:rPr sz="1400" b="1" u="sng" dirty="0">
                <a:solidFill>
                  <a:srgbClr val="00B050"/>
                </a:solidFill>
                <a:latin typeface="Times New Roman"/>
                <a:cs typeface="Times New Roman"/>
              </a:rPr>
              <a:t> через</a:t>
            </a:r>
            <a:r>
              <a:rPr sz="1400" b="1" u="sng" spc="-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ЕИС,</a:t>
            </a:r>
            <a:r>
              <a:rPr sz="1400" b="1" u="sng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подписывается</a:t>
            </a:r>
            <a:r>
              <a:rPr sz="1400" b="1" u="sng" spc="-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электронной</a:t>
            </a:r>
            <a:r>
              <a:rPr sz="1400" b="1" u="sng" spc="-4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400" b="1" u="sng" spc="-5" dirty="0">
                <a:solidFill>
                  <a:srgbClr val="00B050"/>
                </a:solidFill>
                <a:latin typeface="Times New Roman"/>
                <a:cs typeface="Times New Roman"/>
              </a:rPr>
              <a:t>подписью</a:t>
            </a:r>
            <a:endParaRPr sz="1400" b="1" u="sng" dirty="0">
              <a:solidFill>
                <a:srgbClr val="00B050"/>
              </a:solidFill>
              <a:latin typeface="Times New Roman"/>
              <a:cs typeface="Times New Roman"/>
            </a:endParaRPr>
          </a:p>
          <a:p>
            <a:pPr marL="299085" marR="380365" indent="-287020">
              <a:lnSpc>
                <a:spcPct val="100000"/>
              </a:lnSpc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закупках </a:t>
            </a:r>
            <a:r>
              <a:rPr sz="1400" dirty="0" err="1">
                <a:solidFill>
                  <a:srgbClr val="7030A0"/>
                </a:solidFill>
                <a:latin typeface="Times New Roman"/>
                <a:cs typeface="Times New Roman"/>
              </a:rPr>
              <a:t>через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ru-RU"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электронный магазин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/ЕАТ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Березка нет обязательности электронной формы. </a:t>
            </a:r>
            <a:endParaRPr lang="ru-RU" sz="1400" spc="-5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299085" marR="380365" indent="-287020">
              <a:lnSpc>
                <a:spcPct val="100000"/>
              </a:lnSpc>
              <a:buFont typeface="Wingdings"/>
              <a:buChar char=""/>
              <a:tabLst>
                <a:tab pos="299085" algn="l"/>
                <a:tab pos="299720" algn="l"/>
              </a:tabLst>
            </a:pP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У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участника</a:t>
            </a:r>
            <a:r>
              <a:rPr sz="14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</a:t>
            </a:r>
            <a:r>
              <a:rPr sz="1400" b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нет</a:t>
            </a:r>
            <a:r>
              <a:rPr sz="14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обязательности</a:t>
            </a:r>
            <a:r>
              <a:rPr sz="1400" b="1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заключения</a:t>
            </a:r>
            <a:r>
              <a:rPr sz="14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</a:t>
            </a:r>
            <a:r>
              <a:rPr sz="14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(кроме</a:t>
            </a:r>
            <a:r>
              <a:rPr sz="14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ч.12</a:t>
            </a:r>
            <a:r>
              <a:rPr sz="14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ст.93)</a:t>
            </a:r>
            <a:endParaRPr sz="14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299085" marR="126364" algn="just">
              <a:lnSpc>
                <a:spcPct val="100000"/>
              </a:lnSpc>
            </a:pP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«… участник закупки,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 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которым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 контракт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на основании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пункта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4 части 1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статьи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93, в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реестр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недобросовестных поставщиков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включен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быть не </a:t>
            </a:r>
            <a:r>
              <a:rPr sz="1400" spc="-30" dirty="0">
                <a:solidFill>
                  <a:srgbClr val="7030A0"/>
                </a:solidFill>
                <a:latin typeface="Times New Roman"/>
                <a:cs typeface="Times New Roman"/>
              </a:rPr>
              <a:t>может,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 силу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положений закона»…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(решение </a:t>
            </a:r>
            <a:r>
              <a:rPr sz="1400" spc="-70" dirty="0">
                <a:solidFill>
                  <a:srgbClr val="7030A0"/>
                </a:solidFill>
                <a:latin typeface="Times New Roman"/>
                <a:cs typeface="Times New Roman"/>
              </a:rPr>
              <a:t>УФАС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по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А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р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х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ан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г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ел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ь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400" spc="-70" dirty="0">
                <a:solidFill>
                  <a:srgbClr val="7030A0"/>
                </a:solidFill>
                <a:latin typeface="Times New Roman"/>
                <a:cs typeface="Times New Roman"/>
              </a:rPr>
              <a:t>к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ой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400" spc="-35" dirty="0">
                <a:solidFill>
                  <a:srgbClr val="7030A0"/>
                </a:solidFill>
                <a:latin typeface="Times New Roman"/>
                <a:cs typeface="Times New Roman"/>
              </a:rPr>
              <a:t>б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л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асти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т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25.0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6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.2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0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2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60" dirty="0">
                <a:solidFill>
                  <a:srgbClr val="7030A0"/>
                </a:solidFill>
                <a:latin typeface="Times New Roman"/>
                <a:cs typeface="Times New Roman"/>
              </a:rPr>
              <a:t>г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.</a:t>
            </a:r>
            <a:r>
              <a:rPr sz="1400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Р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Н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П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29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96)</a:t>
            </a:r>
            <a:endParaRPr sz="14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299085" indent="-287020" algn="just">
              <a:lnSpc>
                <a:spcPct val="100000"/>
              </a:lnSpc>
              <a:buFont typeface="Wingdings"/>
              <a:buChar char=""/>
              <a:tabLst>
                <a:tab pos="299720" algn="l"/>
              </a:tabLst>
            </a:pP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У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заказчика</a:t>
            </a:r>
            <a:r>
              <a:rPr sz="14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тоже</a:t>
            </a:r>
            <a:r>
              <a:rPr sz="14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нет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обязательности</a:t>
            </a:r>
            <a:r>
              <a:rPr sz="1400" b="1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заключения</a:t>
            </a:r>
            <a:r>
              <a:rPr sz="1400" b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</a:t>
            </a:r>
            <a:r>
              <a:rPr sz="14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(кроме</a:t>
            </a:r>
            <a:r>
              <a:rPr sz="14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dirty="0">
                <a:solidFill>
                  <a:srgbClr val="7030A0"/>
                </a:solidFill>
                <a:latin typeface="Times New Roman"/>
                <a:cs typeface="Times New Roman"/>
              </a:rPr>
              <a:t>ч.12</a:t>
            </a:r>
            <a:r>
              <a:rPr sz="14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ст.93)</a:t>
            </a:r>
            <a:endParaRPr sz="14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299085" indent="-287020" algn="just">
              <a:lnSpc>
                <a:spcPct val="100000"/>
              </a:lnSpc>
              <a:buFont typeface="Wingdings"/>
              <a:buChar char=""/>
              <a:tabLst>
                <a:tab pos="299720" algn="l"/>
              </a:tabLst>
            </a:pP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Нельзя</a:t>
            </a:r>
            <a:r>
              <a:rPr sz="14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обжаловать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действия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заказчика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400" spc="-70" dirty="0">
                <a:solidFill>
                  <a:srgbClr val="7030A0"/>
                </a:solidFill>
                <a:latin typeface="Times New Roman"/>
                <a:cs typeface="Times New Roman"/>
              </a:rPr>
              <a:t>УФАС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(т.е.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это</a:t>
            </a:r>
            <a:r>
              <a:rPr sz="14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неконкурентная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закупка).</a:t>
            </a:r>
            <a:endParaRPr sz="14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E2695-96A5-40C4-8F63-709E6A7CD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142" y="-177894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68889"/>
            <a:ext cx="76225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4" dirty="0">
                <a:solidFill>
                  <a:srgbClr val="7030A0"/>
                </a:solidFill>
              </a:rPr>
              <a:t>Ф</a:t>
            </a:r>
            <a:r>
              <a:rPr sz="2400" b="1" spc="-225" dirty="0">
                <a:solidFill>
                  <a:srgbClr val="7030A0"/>
                </a:solidFill>
              </a:rPr>
              <a:t>А</a:t>
            </a:r>
            <a:r>
              <a:rPr sz="2400" b="1" dirty="0">
                <a:solidFill>
                  <a:srgbClr val="7030A0"/>
                </a:solidFill>
              </a:rPr>
              <a:t>С</a:t>
            </a:r>
            <a:r>
              <a:rPr sz="2400" b="1" spc="-190" dirty="0">
                <a:solidFill>
                  <a:srgbClr val="7030A0"/>
                </a:solidFill>
              </a:rPr>
              <a:t> </a:t>
            </a:r>
            <a:r>
              <a:rPr sz="2400" b="1" spc="-105" dirty="0">
                <a:solidFill>
                  <a:srgbClr val="7030A0"/>
                </a:solidFill>
              </a:rPr>
              <a:t>н</a:t>
            </a:r>
            <a:r>
              <a:rPr sz="2400" b="1" dirty="0">
                <a:solidFill>
                  <a:srgbClr val="7030A0"/>
                </a:solidFill>
              </a:rPr>
              <a:t>е</a:t>
            </a:r>
            <a:r>
              <a:rPr sz="2400" b="1" spc="-204" dirty="0">
                <a:solidFill>
                  <a:srgbClr val="7030A0"/>
                </a:solidFill>
              </a:rPr>
              <a:t> </a:t>
            </a:r>
            <a:r>
              <a:rPr sz="2400" b="1" spc="-105" dirty="0">
                <a:solidFill>
                  <a:srgbClr val="7030A0"/>
                </a:solidFill>
              </a:rPr>
              <a:t>р</a:t>
            </a:r>
            <a:r>
              <a:rPr sz="2400" b="1" spc="-100" dirty="0">
                <a:solidFill>
                  <a:srgbClr val="7030A0"/>
                </a:solidFill>
              </a:rPr>
              <a:t>а</a:t>
            </a:r>
            <a:r>
              <a:rPr sz="2400" b="1" spc="-95" dirty="0">
                <a:solidFill>
                  <a:srgbClr val="7030A0"/>
                </a:solidFill>
              </a:rPr>
              <a:t>сс</a:t>
            </a:r>
            <a:r>
              <a:rPr sz="2400" b="1" spc="-114" dirty="0">
                <a:solidFill>
                  <a:srgbClr val="7030A0"/>
                </a:solidFill>
              </a:rPr>
              <a:t>м</a:t>
            </a:r>
            <a:r>
              <a:rPr sz="2400" b="1" spc="-160" dirty="0">
                <a:solidFill>
                  <a:srgbClr val="7030A0"/>
                </a:solidFill>
              </a:rPr>
              <a:t>а</a:t>
            </a:r>
            <a:r>
              <a:rPr sz="2400" b="1" spc="-75" dirty="0">
                <a:solidFill>
                  <a:srgbClr val="7030A0"/>
                </a:solidFill>
              </a:rPr>
              <a:t>т</a:t>
            </a:r>
            <a:r>
              <a:rPr sz="2400" b="1" spc="-105" dirty="0">
                <a:solidFill>
                  <a:srgbClr val="7030A0"/>
                </a:solidFill>
              </a:rPr>
              <a:t>ри</a:t>
            </a:r>
            <a:r>
              <a:rPr sz="2400" b="1" spc="-100" dirty="0">
                <a:solidFill>
                  <a:srgbClr val="7030A0"/>
                </a:solidFill>
              </a:rPr>
              <a:t>ва</a:t>
            </a:r>
            <a:r>
              <a:rPr sz="2400" b="1" spc="-95" dirty="0">
                <a:solidFill>
                  <a:srgbClr val="7030A0"/>
                </a:solidFill>
              </a:rPr>
              <a:t>е</a:t>
            </a:r>
            <a:r>
              <a:rPr sz="2400" b="1" dirty="0">
                <a:solidFill>
                  <a:srgbClr val="7030A0"/>
                </a:solidFill>
              </a:rPr>
              <a:t>т</a:t>
            </a:r>
            <a:r>
              <a:rPr sz="2400" b="1" spc="-245" dirty="0">
                <a:solidFill>
                  <a:srgbClr val="7030A0"/>
                </a:solidFill>
              </a:rPr>
              <a:t> </a:t>
            </a:r>
            <a:r>
              <a:rPr sz="2400" b="1" spc="-100" dirty="0">
                <a:solidFill>
                  <a:srgbClr val="7030A0"/>
                </a:solidFill>
              </a:rPr>
              <a:t>ж</a:t>
            </a:r>
            <a:r>
              <a:rPr sz="2400" b="1" spc="-75" dirty="0">
                <a:solidFill>
                  <a:srgbClr val="7030A0"/>
                </a:solidFill>
              </a:rPr>
              <a:t>а</a:t>
            </a:r>
            <a:r>
              <a:rPr sz="2400" b="1" spc="-105" dirty="0">
                <a:solidFill>
                  <a:srgbClr val="7030A0"/>
                </a:solidFill>
              </a:rPr>
              <a:t>л</a:t>
            </a:r>
            <a:r>
              <a:rPr sz="2400" b="1" spc="-100" dirty="0">
                <a:solidFill>
                  <a:srgbClr val="7030A0"/>
                </a:solidFill>
              </a:rPr>
              <a:t>об</a:t>
            </a:r>
            <a:r>
              <a:rPr sz="2400" b="1" dirty="0">
                <a:solidFill>
                  <a:srgbClr val="7030A0"/>
                </a:solidFill>
              </a:rPr>
              <a:t>ы</a:t>
            </a:r>
            <a:r>
              <a:rPr sz="2400" b="1" spc="-220" dirty="0">
                <a:solidFill>
                  <a:srgbClr val="7030A0"/>
                </a:solidFill>
              </a:rPr>
              <a:t> </a:t>
            </a:r>
            <a:r>
              <a:rPr sz="2400" b="1" spc="-105" dirty="0">
                <a:solidFill>
                  <a:srgbClr val="7030A0"/>
                </a:solidFill>
              </a:rPr>
              <a:t>н</a:t>
            </a:r>
            <a:r>
              <a:rPr sz="2400" b="1" dirty="0">
                <a:solidFill>
                  <a:srgbClr val="7030A0"/>
                </a:solidFill>
              </a:rPr>
              <a:t>а</a:t>
            </a:r>
            <a:r>
              <a:rPr sz="2400" b="1" spc="-204" dirty="0">
                <a:solidFill>
                  <a:srgbClr val="7030A0"/>
                </a:solidFill>
              </a:rPr>
              <a:t> </a:t>
            </a:r>
            <a:r>
              <a:rPr sz="2400" b="1" spc="-105" dirty="0">
                <a:solidFill>
                  <a:srgbClr val="7030A0"/>
                </a:solidFill>
              </a:rPr>
              <a:t>з</a:t>
            </a:r>
            <a:r>
              <a:rPr sz="2400" b="1" spc="-100" dirty="0">
                <a:solidFill>
                  <a:srgbClr val="7030A0"/>
                </a:solidFill>
              </a:rPr>
              <a:t>а</a:t>
            </a:r>
            <a:r>
              <a:rPr sz="2400" b="1" spc="-140" dirty="0">
                <a:solidFill>
                  <a:srgbClr val="7030A0"/>
                </a:solidFill>
              </a:rPr>
              <a:t>к</a:t>
            </a:r>
            <a:r>
              <a:rPr sz="2400" b="1" spc="-100" dirty="0">
                <a:solidFill>
                  <a:srgbClr val="7030A0"/>
                </a:solidFill>
              </a:rPr>
              <a:t>у</a:t>
            </a:r>
            <a:r>
              <a:rPr sz="2400" b="1" spc="-105" dirty="0">
                <a:solidFill>
                  <a:srgbClr val="7030A0"/>
                </a:solidFill>
              </a:rPr>
              <a:t>пк</a:t>
            </a:r>
            <a:r>
              <a:rPr sz="2400" b="1" dirty="0">
                <a:solidFill>
                  <a:srgbClr val="7030A0"/>
                </a:solidFill>
              </a:rPr>
              <a:t>и</a:t>
            </a:r>
            <a:r>
              <a:rPr sz="2400" b="1" spc="-185" dirty="0">
                <a:solidFill>
                  <a:srgbClr val="7030A0"/>
                </a:solidFill>
              </a:rPr>
              <a:t> </a:t>
            </a:r>
            <a:r>
              <a:rPr sz="2400" b="1" dirty="0">
                <a:solidFill>
                  <a:srgbClr val="7030A0"/>
                </a:solidFill>
              </a:rPr>
              <a:t>у</a:t>
            </a:r>
            <a:r>
              <a:rPr sz="2400" b="1" spc="-204" dirty="0">
                <a:solidFill>
                  <a:srgbClr val="7030A0"/>
                </a:solidFill>
              </a:rPr>
              <a:t> </a:t>
            </a:r>
            <a:r>
              <a:rPr sz="2400" b="1" spc="-130" dirty="0">
                <a:solidFill>
                  <a:srgbClr val="7030A0"/>
                </a:solidFill>
              </a:rPr>
              <a:t>е</a:t>
            </a:r>
            <a:r>
              <a:rPr sz="2400" b="1" spc="-100" dirty="0">
                <a:solidFill>
                  <a:srgbClr val="7030A0"/>
                </a:solidFill>
              </a:rPr>
              <a:t>д</a:t>
            </a:r>
            <a:r>
              <a:rPr sz="2400" b="1" spc="-105" dirty="0">
                <a:solidFill>
                  <a:srgbClr val="7030A0"/>
                </a:solidFill>
              </a:rPr>
              <a:t>ин</a:t>
            </a:r>
            <a:r>
              <a:rPr sz="2400" b="1" spc="-95" dirty="0">
                <a:solidFill>
                  <a:srgbClr val="7030A0"/>
                </a:solidFill>
              </a:rPr>
              <a:t>с</a:t>
            </a:r>
            <a:r>
              <a:rPr sz="2400" b="1" spc="-100" dirty="0">
                <a:solidFill>
                  <a:srgbClr val="7030A0"/>
                </a:solidFill>
              </a:rPr>
              <a:t>тв</a:t>
            </a:r>
            <a:r>
              <a:rPr sz="2400" b="1" spc="-95" dirty="0">
                <a:solidFill>
                  <a:srgbClr val="7030A0"/>
                </a:solidFill>
              </a:rPr>
              <a:t>е</a:t>
            </a:r>
            <a:r>
              <a:rPr sz="2400" b="1" spc="-105" dirty="0">
                <a:solidFill>
                  <a:srgbClr val="7030A0"/>
                </a:solidFill>
              </a:rPr>
              <a:t>нн</a:t>
            </a:r>
            <a:r>
              <a:rPr sz="2400" b="1" spc="-100" dirty="0">
                <a:solidFill>
                  <a:srgbClr val="7030A0"/>
                </a:solidFill>
              </a:rPr>
              <a:t>о</a:t>
            </a:r>
            <a:r>
              <a:rPr sz="2400" b="1" spc="-155" dirty="0">
                <a:solidFill>
                  <a:srgbClr val="7030A0"/>
                </a:solidFill>
              </a:rPr>
              <a:t>г</a:t>
            </a:r>
            <a:r>
              <a:rPr sz="2400" b="1" dirty="0">
                <a:solidFill>
                  <a:srgbClr val="7030A0"/>
                </a:solidFill>
              </a:rPr>
              <a:t>о</a:t>
            </a:r>
          </a:p>
          <a:p>
            <a:pPr marL="12700">
              <a:lnSpc>
                <a:spcPct val="100000"/>
              </a:lnSpc>
            </a:pPr>
            <a:r>
              <a:rPr sz="2400" b="1" spc="-90" dirty="0">
                <a:solidFill>
                  <a:srgbClr val="7030A0"/>
                </a:solidFill>
              </a:rPr>
              <a:t>поставщика</a:t>
            </a:r>
            <a:endParaRPr sz="2400" b="1" dirty="0">
              <a:solidFill>
                <a:srgbClr val="7030A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5940" y="1779854"/>
            <a:ext cx="8204200" cy="39696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4945" marR="222885" indent="-182880">
              <a:lnSpc>
                <a:spcPct val="100000"/>
              </a:lnSpc>
              <a:spcBef>
                <a:spcPts val="95"/>
              </a:spcBef>
              <a:buClr>
                <a:srgbClr val="D24717"/>
              </a:buClr>
              <a:buSzPct val="84375"/>
              <a:buFont typeface="Microsoft Sans Serif"/>
              <a:buChar char="•"/>
              <a:tabLst>
                <a:tab pos="195580" algn="l"/>
              </a:tabLst>
            </a:pP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этом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отношении</a:t>
            </a:r>
            <a:r>
              <a:rPr sz="1600" spc="7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единственного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поставщика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исполнителя),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осуществляемых</a:t>
            </a:r>
            <a:r>
              <a:rPr sz="16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пунктами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4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5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части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93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системе,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600" spc="-25" dirty="0">
                <a:solidFill>
                  <a:srgbClr val="7030A0"/>
                </a:solidFill>
                <a:latin typeface="Times New Roman"/>
                <a:cs typeface="Times New Roman"/>
              </a:rPr>
              <a:t>том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числе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использованием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информационных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систем,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обеспечивающих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их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автоматизацию,</a:t>
            </a:r>
            <a:r>
              <a:rPr sz="16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БЕЗ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ПРИМЕНЕНИЯ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ПОРЯДКА,</a:t>
            </a:r>
            <a:r>
              <a:rPr sz="1600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УСТАНОВЛЕННОГО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ЧАСТЬЮ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12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45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93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системе,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специальные</a:t>
            </a:r>
            <a:r>
              <a:rPr sz="1600" spc="7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положения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об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их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обжаловании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главой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6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системе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предусмотрены.</a:t>
            </a:r>
            <a:r>
              <a:rPr sz="1600" spc="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Жалобы,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поданные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отношении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таких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подлежат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30" dirty="0">
                <a:solidFill>
                  <a:srgbClr val="7030A0"/>
                </a:solidFill>
                <a:latin typeface="Times New Roman"/>
                <a:cs typeface="Times New Roman"/>
              </a:rPr>
              <a:t>возврату.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Microsoft Sans Serif"/>
              <a:buChar char="•"/>
            </a:pPr>
            <a:endParaRPr sz="16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94945" marR="283210" indent="-182880">
              <a:lnSpc>
                <a:spcPct val="100000"/>
              </a:lnSpc>
              <a:buClr>
                <a:srgbClr val="D24717"/>
              </a:buClr>
              <a:buSzPct val="84375"/>
              <a:buFont typeface="Microsoft Sans Serif"/>
              <a:buChar char="•"/>
              <a:tabLst>
                <a:tab pos="195580" algn="l"/>
              </a:tabLst>
            </a:pP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Вместе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тем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вне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зависимости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от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наличия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механизма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обжалования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65" dirty="0">
                <a:solidFill>
                  <a:srgbClr val="7030A0"/>
                </a:solidFill>
                <a:latin typeface="Times New Roman"/>
                <a:cs typeface="Times New Roman"/>
              </a:rPr>
              <a:t>ФАС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России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уполномочена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проводить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внеплановые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проверки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закупок,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осуществляемых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7030A0"/>
                </a:solidFill>
                <a:latin typeface="Times New Roman"/>
                <a:cs typeface="Times New Roman"/>
              </a:rPr>
              <a:t>том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числе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использованием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информационной</a:t>
            </a:r>
            <a:r>
              <a:rPr sz="1600" spc="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системы,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обеспечивающей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автоматизацию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таких 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закупок,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на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основании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пункта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2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части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15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99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системе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получении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заявления,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сообщения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признаках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нарушения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законодательства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Российской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Федерации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системе.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82880" marR="7620" lvl="1" indent="-182880" algn="r">
              <a:lnSpc>
                <a:spcPts val="1864"/>
              </a:lnSpc>
              <a:buClr>
                <a:srgbClr val="D24717"/>
              </a:buClr>
              <a:buSzPct val="84375"/>
              <a:buFont typeface="Microsoft Sans Serif"/>
              <a:buChar char="•"/>
              <a:tabLst>
                <a:tab pos="182880" algn="l"/>
              </a:tabLst>
            </a:pP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Письмо</a:t>
            </a:r>
            <a:r>
              <a:rPr sz="16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0" dirty="0">
                <a:solidFill>
                  <a:srgbClr val="7030A0"/>
                </a:solidFill>
                <a:latin typeface="Times New Roman"/>
                <a:cs typeface="Times New Roman"/>
              </a:rPr>
              <a:t>ФАС</a:t>
            </a:r>
            <a:r>
              <a:rPr sz="16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России</a:t>
            </a:r>
            <a:r>
              <a:rPr sz="16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от</a:t>
            </a:r>
            <a:r>
              <a:rPr sz="16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06.09.2022</a:t>
            </a:r>
            <a:r>
              <a:rPr sz="16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6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МШ/83177/22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82880" marR="5080" indent="-182880" algn="r">
              <a:lnSpc>
                <a:spcPct val="100000"/>
              </a:lnSpc>
              <a:spcBef>
                <a:spcPts val="60"/>
              </a:spcBef>
              <a:buClr>
                <a:srgbClr val="D24717"/>
              </a:buClr>
              <a:buSzPct val="84375"/>
              <a:buFont typeface="Microsoft Sans Serif"/>
              <a:buChar char="•"/>
              <a:tabLst>
                <a:tab pos="182880" algn="l"/>
              </a:tabLst>
            </a:pP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Письмо</a:t>
            </a:r>
            <a:r>
              <a:rPr sz="16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Минфина</a:t>
            </a:r>
            <a:r>
              <a:rPr sz="16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России</a:t>
            </a:r>
            <a:r>
              <a:rPr sz="16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от 21.12.2021</a:t>
            </a:r>
            <a:r>
              <a:rPr sz="16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 </a:t>
            </a:r>
            <a:r>
              <a:rPr sz="1600" i="1" dirty="0">
                <a:solidFill>
                  <a:srgbClr val="7030A0"/>
                </a:solidFill>
                <a:latin typeface="Times New Roman"/>
                <a:cs typeface="Times New Roman"/>
              </a:rPr>
              <a:t>24-03-08/104212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2534CF-B116-443B-B0A2-1B3A55405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880" y="30480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167157"/>
              </p:ext>
            </p:extLst>
          </p:nvPr>
        </p:nvGraphicFramePr>
        <p:xfrm>
          <a:off x="-1" y="565877"/>
          <a:ext cx="9143999" cy="140893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04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11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7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9494"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</a:t>
                      </a:r>
                      <a:r>
                        <a:rPr sz="1400" b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2022</a:t>
                      </a:r>
                      <a:r>
                        <a:rPr sz="1400" b="1" spc="-6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8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г.</a:t>
                      </a:r>
                      <a:endParaRPr sz="1400" b="1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 2022 года</a:t>
                      </a:r>
                      <a:endParaRPr sz="1400" b="1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Норма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1455">
                <a:tc>
                  <a:txBody>
                    <a:bodyPr/>
                    <a:lstStyle/>
                    <a:p>
                      <a:pPr marL="45720" marR="80645">
                        <a:lnSpc>
                          <a:spcPct val="83400"/>
                        </a:lnSpc>
                        <a:spcBef>
                          <a:spcPts val="305"/>
                        </a:spcBef>
                      </a:pP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400" spc="-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4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 </a:t>
                      </a:r>
                      <a:r>
                        <a:rPr sz="1400" spc="-3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заказчик устанавливает </a:t>
                      </a:r>
                      <a:r>
                        <a:rPr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следующие</a:t>
                      </a:r>
                      <a:r>
                        <a:rPr sz="14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единые </a:t>
                      </a:r>
                      <a:r>
                        <a:rPr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требования </a:t>
                      </a:r>
                      <a:r>
                        <a:rPr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участникам </a:t>
                      </a:r>
                      <a:r>
                        <a:rPr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закупки:</a:t>
                      </a:r>
                      <a:endParaRPr sz="14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5720" marR="159385">
                        <a:lnSpc>
                          <a:spcPct val="83400"/>
                        </a:lnSpc>
                        <a:spcBef>
                          <a:spcPts val="305"/>
                        </a:spcBef>
                      </a:pP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При применении </a:t>
                      </a:r>
                      <a:r>
                        <a:rPr lang="ru-RU" sz="1400" b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конкурентных способов</a:t>
                      </a:r>
                      <a:r>
                        <a:rPr lang="ru-RU"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, при осуществлении закупки у единственного поставщика (подрядчика, исполнителя) в случаях, предусмотренных пунктами 4, 5, 18, 30, 42, 49, 54 и 59 части 1 статьи 93 настоящего Федерального закона, заказчик устанавливает следующие единые требования к участникам закупки:</a:t>
                      </a:r>
                    </a:p>
                    <a:p>
                      <a:pPr marL="45720" marR="159385">
                        <a:lnSpc>
                          <a:spcPct val="83400"/>
                        </a:lnSpc>
                        <a:spcBef>
                          <a:spcPts val="305"/>
                        </a:spcBef>
                      </a:pPr>
                      <a:endParaRPr sz="14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990">
                        <a:lnSpc>
                          <a:spcPts val="1545"/>
                        </a:lnSpc>
                        <a:spcBef>
                          <a:spcPts val="30"/>
                        </a:spcBef>
                      </a:pPr>
                      <a:r>
                        <a:rPr sz="14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Ч.1</a:t>
                      </a:r>
                    </a:p>
                    <a:p>
                      <a:pPr marL="46990">
                        <a:lnSpc>
                          <a:spcPts val="1545"/>
                        </a:lnSpc>
                      </a:pPr>
                      <a:r>
                        <a:rPr sz="1400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ст.31</a:t>
                      </a:r>
                      <a:endParaRPr sz="14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0" y="5373687"/>
            <a:ext cx="9144000" cy="1470025"/>
          </a:xfrm>
          <a:custGeom>
            <a:avLst/>
            <a:gdLst/>
            <a:ahLst/>
            <a:cxnLst/>
            <a:rect l="l" t="t" r="r" b="b"/>
            <a:pathLst>
              <a:path w="9144000" h="1470025">
                <a:moveTo>
                  <a:pt x="9144000" y="0"/>
                </a:moveTo>
                <a:lnTo>
                  <a:pt x="0" y="0"/>
                </a:lnTo>
                <a:lnTo>
                  <a:pt x="0" y="1470025"/>
                </a:lnTo>
                <a:lnTo>
                  <a:pt x="9144000" y="1470025"/>
                </a:lnTo>
                <a:lnTo>
                  <a:pt x="914400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" y="56135"/>
            <a:ext cx="50596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15" dirty="0">
                <a:solidFill>
                  <a:srgbClr val="7030A0"/>
                </a:solidFill>
              </a:rPr>
              <a:t>Т</a:t>
            </a:r>
            <a:r>
              <a:rPr sz="2800" b="1" spc="-95" dirty="0">
                <a:solidFill>
                  <a:srgbClr val="7030A0"/>
                </a:solidFill>
              </a:rPr>
              <a:t>р</a:t>
            </a:r>
            <a:r>
              <a:rPr sz="2800" b="1" spc="-110" dirty="0">
                <a:solidFill>
                  <a:srgbClr val="7030A0"/>
                </a:solidFill>
              </a:rPr>
              <a:t>е</a:t>
            </a:r>
            <a:r>
              <a:rPr sz="2800" b="1" spc="-135" dirty="0">
                <a:solidFill>
                  <a:srgbClr val="7030A0"/>
                </a:solidFill>
              </a:rPr>
              <a:t>б</a:t>
            </a:r>
            <a:r>
              <a:rPr sz="2800" b="1" spc="-170" dirty="0">
                <a:solidFill>
                  <a:srgbClr val="7030A0"/>
                </a:solidFill>
              </a:rPr>
              <a:t>о</a:t>
            </a:r>
            <a:r>
              <a:rPr sz="2800" b="1" spc="-105" dirty="0">
                <a:solidFill>
                  <a:srgbClr val="7030A0"/>
                </a:solidFill>
              </a:rPr>
              <a:t>в</a:t>
            </a:r>
            <a:r>
              <a:rPr sz="2800" b="1" spc="-95" dirty="0">
                <a:solidFill>
                  <a:srgbClr val="7030A0"/>
                </a:solidFill>
              </a:rPr>
              <a:t>а</a:t>
            </a:r>
            <a:r>
              <a:rPr sz="2800" b="1" spc="-105" dirty="0">
                <a:solidFill>
                  <a:srgbClr val="7030A0"/>
                </a:solidFill>
              </a:rPr>
              <a:t>ни</a:t>
            </a:r>
            <a:r>
              <a:rPr sz="2800" b="1" spc="-5" dirty="0">
                <a:solidFill>
                  <a:srgbClr val="7030A0"/>
                </a:solidFill>
              </a:rPr>
              <a:t>я</a:t>
            </a:r>
            <a:r>
              <a:rPr sz="2800" b="1" spc="-235" dirty="0">
                <a:solidFill>
                  <a:srgbClr val="7030A0"/>
                </a:solidFill>
              </a:rPr>
              <a:t> </a:t>
            </a:r>
            <a:r>
              <a:rPr sz="2800" b="1" spc="-5" dirty="0">
                <a:solidFill>
                  <a:srgbClr val="7030A0"/>
                </a:solidFill>
              </a:rPr>
              <a:t>к</a:t>
            </a:r>
            <a:r>
              <a:rPr sz="2800" b="1" spc="-200" dirty="0">
                <a:solidFill>
                  <a:srgbClr val="7030A0"/>
                </a:solidFill>
              </a:rPr>
              <a:t> </a:t>
            </a:r>
            <a:r>
              <a:rPr sz="2800" b="1" spc="-140" dirty="0">
                <a:solidFill>
                  <a:srgbClr val="7030A0"/>
                </a:solidFill>
              </a:rPr>
              <a:t>У</a:t>
            </a:r>
            <a:r>
              <a:rPr sz="2800" b="1" spc="-5" dirty="0">
                <a:solidFill>
                  <a:srgbClr val="7030A0"/>
                </a:solidFill>
              </a:rPr>
              <a:t>З</a:t>
            </a:r>
            <a:r>
              <a:rPr sz="2800" b="1" spc="-210" dirty="0">
                <a:solidFill>
                  <a:srgbClr val="7030A0"/>
                </a:solidFill>
              </a:rPr>
              <a:t> </a:t>
            </a:r>
            <a:r>
              <a:rPr sz="2800" b="1" spc="-5" dirty="0">
                <a:solidFill>
                  <a:srgbClr val="7030A0"/>
                </a:solidFill>
              </a:rPr>
              <a:t>в</a:t>
            </a:r>
            <a:r>
              <a:rPr sz="2800" b="1" spc="-195" dirty="0">
                <a:solidFill>
                  <a:srgbClr val="7030A0"/>
                </a:solidFill>
              </a:rPr>
              <a:t> </a:t>
            </a:r>
            <a:r>
              <a:rPr sz="2800" b="1" spc="-100" dirty="0">
                <a:solidFill>
                  <a:srgbClr val="7030A0"/>
                </a:solidFill>
              </a:rPr>
              <a:t>з</a:t>
            </a:r>
            <a:r>
              <a:rPr sz="2800" b="1" spc="-95" dirty="0">
                <a:solidFill>
                  <a:srgbClr val="7030A0"/>
                </a:solidFill>
              </a:rPr>
              <a:t>а</a:t>
            </a:r>
            <a:r>
              <a:rPr sz="2800" b="1" spc="-140" dirty="0">
                <a:solidFill>
                  <a:srgbClr val="7030A0"/>
                </a:solidFill>
              </a:rPr>
              <a:t>к</a:t>
            </a:r>
            <a:r>
              <a:rPr sz="2800" b="1" spc="-95" dirty="0">
                <a:solidFill>
                  <a:srgbClr val="7030A0"/>
                </a:solidFill>
              </a:rPr>
              <a:t>у</a:t>
            </a:r>
            <a:r>
              <a:rPr sz="2800" b="1" spc="-105" dirty="0">
                <a:solidFill>
                  <a:srgbClr val="7030A0"/>
                </a:solidFill>
              </a:rPr>
              <a:t>п</a:t>
            </a:r>
            <a:r>
              <a:rPr sz="2800" b="1" spc="-155" dirty="0">
                <a:solidFill>
                  <a:srgbClr val="7030A0"/>
                </a:solidFill>
              </a:rPr>
              <a:t>к</a:t>
            </a:r>
            <a:r>
              <a:rPr sz="2800" b="1" spc="-95" dirty="0">
                <a:solidFill>
                  <a:srgbClr val="7030A0"/>
                </a:solidFill>
              </a:rPr>
              <a:t>а</a:t>
            </a:r>
            <a:r>
              <a:rPr sz="2800" b="1" spc="-5" dirty="0">
                <a:solidFill>
                  <a:srgbClr val="7030A0"/>
                </a:solidFill>
              </a:rPr>
              <a:t>х</a:t>
            </a:r>
            <a:r>
              <a:rPr sz="2800" b="1" spc="-225" dirty="0">
                <a:solidFill>
                  <a:srgbClr val="7030A0"/>
                </a:solidFill>
              </a:rPr>
              <a:t> </a:t>
            </a:r>
            <a:r>
              <a:rPr sz="2800" b="1" spc="-5" dirty="0">
                <a:solidFill>
                  <a:srgbClr val="7030A0"/>
                </a:solidFill>
              </a:rPr>
              <a:t>у</a:t>
            </a:r>
            <a:r>
              <a:rPr sz="2800" b="1" spc="-204" dirty="0">
                <a:solidFill>
                  <a:srgbClr val="7030A0"/>
                </a:solidFill>
              </a:rPr>
              <a:t> </a:t>
            </a:r>
            <a:r>
              <a:rPr sz="2800" b="1" spc="-110" dirty="0">
                <a:solidFill>
                  <a:srgbClr val="7030A0"/>
                </a:solidFill>
              </a:rPr>
              <a:t>Е</a:t>
            </a:r>
            <a:r>
              <a:rPr sz="2800" b="1" spc="-5" dirty="0">
                <a:solidFill>
                  <a:srgbClr val="7030A0"/>
                </a:solidFill>
              </a:rPr>
              <a:t>П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2171700"/>
            <a:ext cx="4643755" cy="260350"/>
          </a:xfrm>
          <a:custGeom>
            <a:avLst/>
            <a:gdLst/>
            <a:ahLst/>
            <a:cxnLst/>
            <a:rect l="l" t="t" r="r" b="b"/>
            <a:pathLst>
              <a:path w="4643755" h="260350">
                <a:moveTo>
                  <a:pt x="4643501" y="0"/>
                </a:moveTo>
                <a:lnTo>
                  <a:pt x="0" y="0"/>
                </a:lnTo>
                <a:lnTo>
                  <a:pt x="2321687" y="260350"/>
                </a:lnTo>
                <a:lnTo>
                  <a:pt x="4643501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0" y="1974815"/>
            <a:ext cx="9144000" cy="462240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17745">
              <a:lnSpc>
                <a:spcPct val="100000"/>
              </a:lnSpc>
              <a:spcBef>
                <a:spcPts val="95"/>
              </a:spcBef>
            </a:pPr>
            <a:r>
              <a:rPr sz="2800" b="1" spc="-110" dirty="0">
                <a:solidFill>
                  <a:srgbClr val="7030A0"/>
                </a:solidFill>
                <a:latin typeface="Times New Roman"/>
                <a:cs typeface="Times New Roman"/>
              </a:rPr>
              <a:t>П</a:t>
            </a:r>
            <a:r>
              <a:rPr sz="2800" b="1" spc="-9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2800" b="1" spc="-100" dirty="0">
                <a:solidFill>
                  <a:srgbClr val="7030A0"/>
                </a:solidFill>
                <a:latin typeface="Times New Roman"/>
                <a:cs typeface="Times New Roman"/>
              </a:rPr>
              <a:t>з</a:t>
            </a:r>
            <a:r>
              <a:rPr sz="2800" b="1" spc="-105" dirty="0">
                <a:solidFill>
                  <a:srgbClr val="7030A0"/>
                </a:solidFill>
                <a:latin typeface="Times New Roman"/>
                <a:cs typeface="Times New Roman"/>
              </a:rPr>
              <a:t>ици</a:t>
            </a:r>
            <a:r>
              <a:rPr sz="28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я</a:t>
            </a:r>
            <a:r>
              <a:rPr sz="2800" b="1" spc="-2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800" b="1" spc="-100" dirty="0">
                <a:solidFill>
                  <a:srgbClr val="7030A0"/>
                </a:solidFill>
                <a:latin typeface="Times New Roman"/>
                <a:cs typeface="Times New Roman"/>
              </a:rPr>
              <a:t>М</a:t>
            </a:r>
            <a:r>
              <a:rPr sz="2800" b="1" spc="-105" dirty="0">
                <a:solidFill>
                  <a:srgbClr val="7030A0"/>
                </a:solidFill>
                <a:latin typeface="Times New Roman"/>
                <a:cs typeface="Times New Roman"/>
              </a:rPr>
              <a:t>инфин</a:t>
            </a:r>
            <a:r>
              <a:rPr sz="28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а</a:t>
            </a:r>
            <a:r>
              <a:rPr sz="2800" b="1" spc="-19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800" b="1" spc="-180" dirty="0">
                <a:solidFill>
                  <a:srgbClr val="7030A0"/>
                </a:solidFill>
                <a:latin typeface="Times New Roman"/>
                <a:cs typeface="Times New Roman"/>
              </a:rPr>
              <a:t>Р</a:t>
            </a:r>
            <a:r>
              <a:rPr sz="2800" b="1" spc="-9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2800" b="1" spc="-110" dirty="0">
                <a:solidFill>
                  <a:srgbClr val="7030A0"/>
                </a:solidFill>
                <a:latin typeface="Times New Roman"/>
                <a:cs typeface="Times New Roman"/>
              </a:rPr>
              <a:t>сс</a:t>
            </a:r>
            <a:r>
              <a:rPr sz="2800" b="1" spc="-105" dirty="0">
                <a:solidFill>
                  <a:srgbClr val="7030A0"/>
                </a:solidFill>
                <a:latin typeface="Times New Roman"/>
                <a:cs typeface="Times New Roman"/>
              </a:rPr>
              <a:t>ии</a:t>
            </a:r>
            <a:r>
              <a:rPr sz="28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.</a:t>
            </a:r>
            <a:endParaRPr sz="28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4141470">
              <a:lnSpc>
                <a:spcPct val="100000"/>
              </a:lnSpc>
              <a:spcBef>
                <a:spcPts val="50"/>
              </a:spcBef>
            </a:pPr>
            <a:r>
              <a:rPr sz="1600" b="1" spc="-75" dirty="0">
                <a:solidFill>
                  <a:srgbClr val="7030A0"/>
                </a:solidFill>
                <a:latin typeface="Times New Roman"/>
                <a:cs typeface="Times New Roman"/>
              </a:rPr>
              <a:t>П.3</a:t>
            </a:r>
            <a:r>
              <a:rPr sz="1600" b="1" spc="-19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85" dirty="0">
                <a:solidFill>
                  <a:srgbClr val="7030A0"/>
                </a:solidFill>
                <a:latin typeface="Times New Roman"/>
                <a:cs typeface="Times New Roman"/>
              </a:rPr>
              <a:t>письма</a:t>
            </a:r>
            <a:r>
              <a:rPr sz="1600" b="1" spc="-2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85" dirty="0">
                <a:solidFill>
                  <a:srgbClr val="7030A0"/>
                </a:solidFill>
                <a:latin typeface="Times New Roman"/>
                <a:cs typeface="Times New Roman"/>
              </a:rPr>
              <a:t>Минфина</a:t>
            </a:r>
            <a:r>
              <a:rPr sz="1600" b="1" spc="-2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90" dirty="0">
                <a:solidFill>
                  <a:srgbClr val="7030A0"/>
                </a:solidFill>
                <a:latin typeface="Times New Roman"/>
                <a:cs typeface="Times New Roman"/>
              </a:rPr>
              <a:t>России</a:t>
            </a:r>
            <a:r>
              <a:rPr sz="1600" b="1" spc="-2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60" dirty="0">
                <a:solidFill>
                  <a:srgbClr val="7030A0"/>
                </a:solidFill>
                <a:latin typeface="Times New Roman"/>
                <a:cs typeface="Times New Roman"/>
              </a:rPr>
              <a:t>от</a:t>
            </a:r>
            <a:r>
              <a:rPr sz="1600" b="1" spc="-204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90" dirty="0">
                <a:solidFill>
                  <a:srgbClr val="7030A0"/>
                </a:solidFill>
                <a:latin typeface="Times New Roman"/>
                <a:cs typeface="Times New Roman"/>
              </a:rPr>
              <a:t>14.02.2022</a:t>
            </a:r>
            <a:r>
              <a:rPr sz="1600" b="1" spc="-2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600" b="1" spc="-19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95" dirty="0">
                <a:solidFill>
                  <a:srgbClr val="7030A0"/>
                </a:solidFill>
                <a:latin typeface="Times New Roman"/>
                <a:cs typeface="Times New Roman"/>
              </a:rPr>
              <a:t>24-01-09/10138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70400"/>
              </a:lnSpc>
              <a:spcBef>
                <a:spcPts val="860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положениями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частей 1 и 7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статьи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31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 44-ФЗ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единые требования предъявляются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равной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мере </a:t>
            </a:r>
            <a:r>
              <a:rPr sz="1300" i="1" spc="-50" dirty="0">
                <a:solidFill>
                  <a:srgbClr val="7030A0"/>
                </a:solidFill>
                <a:latin typeface="Times New Roman"/>
                <a:cs typeface="Times New Roman"/>
              </a:rPr>
              <a:t>ко </a:t>
            </a:r>
            <a:r>
              <a:rPr sz="1300" i="1" spc="-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всем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участникам закупок, в </a:t>
            </a:r>
            <a:r>
              <a:rPr sz="1300" i="1" spc="-25" dirty="0">
                <a:solidFill>
                  <a:srgbClr val="7030A0"/>
                </a:solidFill>
                <a:latin typeface="Times New Roman"/>
                <a:cs typeface="Times New Roman"/>
              </a:rPr>
              <a:t>том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числе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 у единственного поставщика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 исполнителя)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случаях,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предусмотренных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пунктами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4,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5, 18,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30, 42,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49, 54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 59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части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3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93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44-ФЗ.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70800"/>
              </a:lnSpc>
              <a:spcBef>
                <a:spcPts val="1095"/>
              </a:spcBef>
            </a:pP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Следует отметить,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что часть 5 статьи 31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 44-ФЗ устанавливает, что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извещение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об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 и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документация о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закупке (если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документация о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закупке предусмотрена </a:t>
            </a:r>
            <a:r>
              <a:rPr sz="13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Законом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 44-ФЗ)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должны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содержать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указание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на 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установленные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единые</a:t>
            </a:r>
            <a:r>
              <a:rPr sz="13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требования.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ts val="1330"/>
              </a:lnSpc>
              <a:spcBef>
                <a:spcPts val="635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Часть</a:t>
            </a:r>
            <a:r>
              <a:rPr sz="1300" i="1" spc="4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5</a:t>
            </a:r>
            <a:r>
              <a:rPr sz="1300" i="1" spc="459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300" i="1" spc="459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31</a:t>
            </a:r>
            <a:r>
              <a:rPr sz="1300" i="1" spc="4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300" i="1" spc="4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300" i="1" spc="4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</a:t>
            </a:r>
            <a:r>
              <a:rPr sz="1300" i="1" spc="4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имеет</a:t>
            </a:r>
            <a:r>
              <a:rPr sz="1300" i="1" spc="459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самостоятельный</a:t>
            </a:r>
            <a:r>
              <a:rPr sz="1300" i="1" spc="4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предмет</a:t>
            </a:r>
            <a:r>
              <a:rPr sz="1300" i="1" spc="459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регулирования,</a:t>
            </a:r>
            <a:r>
              <a:rPr sz="1300" i="1" spc="459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300" i="1" spc="4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связи</a:t>
            </a:r>
            <a:r>
              <a:rPr sz="1300" i="1" spc="4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300" i="1" spc="4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чем</a:t>
            </a:r>
            <a:r>
              <a:rPr sz="1300" i="1" spc="4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ее</a:t>
            </a:r>
            <a:r>
              <a:rPr sz="1300" i="1" spc="4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положения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70500"/>
              </a:lnSpc>
              <a:spcBef>
                <a:spcPts val="229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реализуются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при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закупок,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проведении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которых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формируются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соответственно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извещение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об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 и документация о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закупке,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не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исключают предъявление в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 частями 1 и 7 статьи 31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44-ФЗ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единых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требований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 у единственного поставщика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 исполнителя)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вышеуказанных</a:t>
            </a:r>
            <a:r>
              <a:rPr sz="13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случаях.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algn="just">
              <a:lnSpc>
                <a:spcPts val="1330"/>
              </a:lnSpc>
              <a:spcBef>
                <a:spcPts val="640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300" i="1" spc="3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учетом</a:t>
            </a:r>
            <a:r>
              <a:rPr sz="1300" i="1" spc="3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изложенного</a:t>
            </a:r>
            <a:r>
              <a:rPr sz="1300" i="1" spc="38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300" i="1" spc="3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</a:t>
            </a:r>
            <a:r>
              <a:rPr sz="1300" i="1" spc="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</a:t>
            </a:r>
            <a:r>
              <a:rPr sz="1300" i="1" spc="3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</a:t>
            </a:r>
            <a:r>
              <a:rPr sz="1300" i="1" spc="38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единственного</a:t>
            </a:r>
            <a:r>
              <a:rPr sz="1300" i="1" spc="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поставщика</a:t>
            </a:r>
            <a:r>
              <a:rPr sz="1300" i="1" spc="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</a:t>
            </a:r>
            <a:r>
              <a:rPr sz="1300" i="1" spc="37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исполнителя)</a:t>
            </a:r>
            <a:r>
              <a:rPr sz="1300" i="1" spc="3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300" i="1" spc="3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случаях,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70000"/>
              </a:lnSpc>
              <a:spcBef>
                <a:spcPts val="240"/>
              </a:spcBef>
            </a:pP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предусмотренных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пунктами 4, 5,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18,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30, 42, 49,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54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 59 части 1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статьи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93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 44-ФЗ,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предъявляет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единые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требования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к</a:t>
            </a:r>
            <a:r>
              <a:rPr sz="13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участникам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закупки.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5080" algn="just">
              <a:lnSpc>
                <a:spcPct val="70400"/>
              </a:lnSpc>
              <a:spcBef>
                <a:spcPts val="1110"/>
              </a:spcBef>
            </a:pP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Указанные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изменения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части</a:t>
            </a:r>
            <a:r>
              <a:rPr sz="1300" b="1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статьи</a:t>
            </a:r>
            <a:r>
              <a:rPr sz="1300" b="1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31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N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44-ФЗ</a:t>
            </a:r>
            <a:r>
              <a:rPr sz="1300" b="1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внесены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Законом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360-ФЗ</a:t>
            </a:r>
            <a:r>
              <a:rPr sz="1300" b="1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300" b="1" i="1" spc="3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целью</a:t>
            </a:r>
            <a:r>
              <a:rPr sz="1300" b="1" i="1" spc="30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урегулирования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возникавших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вопросов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контроля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соблюдением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законодательства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Российской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Федерации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</a:t>
            </a:r>
            <a:r>
              <a:rPr sz="1300" i="1" spc="30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системе</a:t>
            </a:r>
            <a:r>
              <a:rPr sz="1300" i="1" spc="30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300" i="1" spc="-3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сфере</a:t>
            </a:r>
            <a:r>
              <a:rPr sz="1300" i="1" spc="10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закупок,</a:t>
            </a:r>
            <a:r>
              <a:rPr sz="1300" i="1" spc="1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300" i="1" spc="1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</a:t>
            </a:r>
            <a:r>
              <a:rPr sz="1300" i="1" spc="1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которого</a:t>
            </a:r>
            <a:r>
              <a:rPr sz="1300" i="1" spc="10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органы</a:t>
            </a:r>
            <a:r>
              <a:rPr sz="1300" i="1" spc="10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контроля</a:t>
            </a:r>
            <a:r>
              <a:rPr sz="1300" i="1" spc="114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исходили</a:t>
            </a:r>
            <a:r>
              <a:rPr sz="1300" i="1" spc="1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из</a:t>
            </a:r>
            <a:r>
              <a:rPr sz="1300" i="1" spc="1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обязанности</a:t>
            </a:r>
            <a:r>
              <a:rPr sz="1300" i="1" spc="1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заказчика</a:t>
            </a:r>
            <a:r>
              <a:rPr sz="1300" i="1" spc="1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проверить</a:t>
            </a:r>
            <a:r>
              <a:rPr sz="1300" i="1" spc="1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соответствия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6350" algn="just">
              <a:lnSpc>
                <a:spcPct val="70000"/>
              </a:lnSpc>
              <a:spcBef>
                <a:spcPts val="15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участника закупки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при осуществлении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любым </a:t>
            </a:r>
            <a:r>
              <a:rPr sz="13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способом,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включая закупку у единственного поставщика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исполнителя)</a:t>
            </a:r>
            <a:r>
              <a:rPr sz="13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независимо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от</a:t>
            </a:r>
            <a:r>
              <a:rPr sz="13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ее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осуществления.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5715" algn="just">
              <a:lnSpc>
                <a:spcPct val="70400"/>
              </a:lnSpc>
              <a:spcBef>
                <a:spcPts val="1110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 </a:t>
            </a:r>
            <a:r>
              <a:rPr sz="1300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этом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обеспечение соответствия участников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 единым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требованиям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 у единственного 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поставщика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исполнителя)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осуществляется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заказчиком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прежнем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порядке,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применявшимся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до</a:t>
            </a:r>
            <a:r>
              <a:rPr sz="1300" b="1" i="1" spc="3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издания 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300" b="1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N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360-ФЗ,</a:t>
            </a:r>
            <a:r>
              <a:rPr sz="1300" b="1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частности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путем</a:t>
            </a:r>
            <a:r>
              <a:rPr sz="1300" b="1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принятия</a:t>
            </a:r>
            <a:r>
              <a:rPr sz="1300" b="1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заказчиком</a:t>
            </a:r>
            <a:r>
              <a:rPr sz="1300" b="1" i="1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зависящих</a:t>
            </a:r>
            <a:r>
              <a:rPr sz="1300" b="1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от</a:t>
            </a:r>
            <a:r>
              <a:rPr sz="1300" b="1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него</a:t>
            </a:r>
            <a:r>
              <a:rPr sz="1300" b="1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разумных</a:t>
            </a:r>
            <a:r>
              <a:rPr sz="1300" b="1" i="1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300" b="1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законных</a:t>
            </a:r>
            <a:r>
              <a:rPr sz="1300" b="1" i="1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мер.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7AA0E5-813B-4908-A125-9A9FB30F2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280" y="-169592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2" y="3733800"/>
            <a:ext cx="3337980" cy="2947091"/>
          </a:xfrm>
          <a:prstGeom prst="roundRect">
            <a:avLst>
              <a:gd name="adj" fmla="val 7904"/>
            </a:avLst>
          </a:prstGeom>
          <a:ln w="38100">
            <a:solidFill>
              <a:srgbClr val="21A038"/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95" y="5416640"/>
            <a:ext cx="3259095" cy="1140194"/>
          </a:xfrm>
          <a:prstGeom prst="roundRect">
            <a:avLst>
              <a:gd name="adj" fmla="val 13179"/>
            </a:avLst>
          </a:prstGeom>
          <a:ln w="38100">
            <a:solidFill>
              <a:srgbClr val="21A038"/>
            </a:solidFill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934200" y="3733800"/>
            <a:ext cx="2070965" cy="13228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5602" tIns="37802" rIns="75602" bIns="37802">
            <a:spAutoFit/>
          </a:bodyPr>
          <a:lstStyle/>
          <a:p>
            <a:pPr marL="12700">
              <a:spcBef>
                <a:spcPts val="100"/>
              </a:spcBef>
              <a:tabLst>
                <a:tab pos="185415" algn="l"/>
              </a:tabLst>
            </a:pPr>
            <a:r>
              <a:rPr lang="ru-RU" sz="1350" spc="15" dirty="0">
                <a:latin typeface="SB Sans Text Regular"/>
                <a:cs typeface="Times New Roman" panose="02020603050405020304" pitchFamily="18" charset="0"/>
              </a:rPr>
              <a:t>Система позволяет выполнить выгрузку «Досье кратко» и «Экспресс-проверка» в удобных форматах </a:t>
            </a:r>
            <a:r>
              <a:rPr lang="en-US" sz="1350" spc="15" dirty="0">
                <a:latin typeface="SB Sans Text Regular"/>
                <a:cs typeface="Times New Roman" panose="02020603050405020304" pitchFamily="18" charset="0"/>
              </a:rPr>
              <a:t>PDF </a:t>
            </a:r>
            <a:r>
              <a:rPr lang="ru-RU" sz="1350" spc="15" dirty="0">
                <a:latin typeface="SB Sans Text Regular"/>
                <a:cs typeface="Times New Roman" panose="02020603050405020304" pitchFamily="18" charset="0"/>
              </a:rPr>
              <a:t>и </a:t>
            </a:r>
            <a:r>
              <a:rPr lang="en-US" sz="1350" spc="15" dirty="0">
                <a:latin typeface="SB Sans Text Regular"/>
                <a:cs typeface="Times New Roman" panose="02020603050405020304" pitchFamily="18" charset="0"/>
              </a:rPr>
              <a:t>Word</a:t>
            </a:r>
            <a:r>
              <a:rPr lang="ru-RU" sz="1350" spc="15" dirty="0">
                <a:latin typeface="SB Sans Text Regular"/>
                <a:cs typeface="Times New Roman" panose="02020603050405020304" pitchFamily="18" charset="0"/>
              </a:rPr>
              <a:t>.</a:t>
            </a:r>
            <a:endParaRPr lang="ru-RU" sz="1350" dirty="0">
              <a:latin typeface="SB Sans Text Regular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423" y="2674851"/>
            <a:ext cx="2607831" cy="2532494"/>
          </a:xfrm>
          <a:prstGeom prst="roundRect">
            <a:avLst>
              <a:gd name="adj" fmla="val 8572"/>
            </a:avLst>
          </a:prstGeom>
          <a:ln w="38100">
            <a:solidFill>
              <a:srgbClr val="21A038"/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76200" y="63897"/>
            <a:ext cx="9144000" cy="864096"/>
          </a:xfrm>
          <a:prstGeom prst="rect">
            <a:avLst/>
          </a:prstGeom>
          <a:solidFill>
            <a:srgbClr val="FFFFFF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73749" y="13414"/>
            <a:ext cx="7886700" cy="864096"/>
          </a:xfrm>
        </p:spPr>
        <p:txBody>
          <a:bodyPr anchor="ctr"/>
          <a:lstStyle/>
          <a:p>
            <a:r>
              <a:rPr lang="ru-RU" dirty="0"/>
              <a:t>Аналитические сервисы: проверка контрагента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BC26A9-5E8C-43D2-A2D7-D51E7CF034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49" y="648805"/>
            <a:ext cx="4572000" cy="23658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5FB491-FF28-4796-ABF5-57ACE664BD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3738" y="-99772"/>
            <a:ext cx="295072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80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57200"/>
            <a:ext cx="9144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263809" y="983382"/>
            <a:ext cx="719455" cy="3888104"/>
          </a:xfrm>
          <a:custGeom>
            <a:avLst/>
            <a:gdLst/>
            <a:ahLst/>
            <a:cxnLst/>
            <a:rect l="l" t="t" r="r" b="b"/>
            <a:pathLst>
              <a:path w="719454" h="3888104">
                <a:moveTo>
                  <a:pt x="719074" y="0"/>
                </a:moveTo>
                <a:lnTo>
                  <a:pt x="0" y="1943862"/>
                </a:lnTo>
                <a:lnTo>
                  <a:pt x="719074" y="3887787"/>
                </a:lnTo>
                <a:lnTo>
                  <a:pt x="719074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2839" y="636079"/>
            <a:ext cx="5118227" cy="520847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Комиссия по осуществлению закупок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или заказчик (при осуществлении закупки у единственного поставщика (подрядчика, исполнителя) </a:t>
            </a: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случаях, предусмотренных частью 1 настоящей статьи) проверяет соответствие участников закупок требованиям, указанным</a:t>
            </a:r>
            <a:r>
              <a:rPr lang="ru-RU" sz="1600" b="1" spc="-5" dirty="0"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 пунктах 1 и 7.1, пункте 10 </a:t>
            </a: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(за исключением случаев проведения электронных процедур),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пункте 10.1 </a:t>
            </a: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части 1 и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части 1.1 </a:t>
            </a: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(при наличии такого требования) </a:t>
            </a:r>
          </a:p>
          <a:p>
            <a:pPr marL="12700" marR="5715" algn="just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Комиссия по осуществлению закупок</a:t>
            </a:r>
            <a:r>
              <a:rPr lang="ru-RU" sz="1600" b="1" spc="-5" dirty="0"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или заказчик (при осуществлении закупки у единственного поставщика (подрядчика, исполнителя)</a:t>
            </a:r>
            <a:r>
              <a:rPr lang="ru-RU" sz="1600" b="1" spc="-5" dirty="0">
                <a:latin typeface="Times New Roman"/>
                <a:cs typeface="Times New Roman"/>
              </a:rPr>
              <a:t> </a:t>
            </a: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случаях, предусмотренных частью 1 настоящей статьи)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вправе проверять соответствие участников закупок требованиям, указанным в пунктах 3 - 5, 7, 8, 9, 11 </a:t>
            </a:r>
            <a:endParaRPr lang="ru-RU" sz="1600" b="1" spc="-5" dirty="0">
              <a:latin typeface="Times New Roman"/>
              <a:cs typeface="Times New Roman"/>
            </a:endParaRPr>
          </a:p>
          <a:p>
            <a:pPr marL="12700" marR="5715" algn="just">
              <a:lnSpc>
                <a:spcPct val="100000"/>
              </a:lnSpc>
              <a:spcBef>
                <a:spcPts val="95"/>
              </a:spcBef>
            </a:pP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Комиссия по осуществлению закупок </a:t>
            </a:r>
            <a:r>
              <a:rPr lang="ru-RU" sz="16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или заказчик </a:t>
            </a:r>
            <a:r>
              <a:rPr lang="ru-RU"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не вправе возлагать на участников закупок обязанность подтверждать соответствие указанным требованиям, за исключением случаев, если указанные требования установлены Правительством Российской Федерации в соответствии с частями 2 и 2.1 настоящей статьи.</a:t>
            </a:r>
          </a:p>
        </p:txBody>
      </p:sp>
      <p:sp>
        <p:nvSpPr>
          <p:cNvPr id="6" name="object 6"/>
          <p:cNvSpPr/>
          <p:nvPr/>
        </p:nvSpPr>
        <p:spPr>
          <a:xfrm>
            <a:off x="5781800" y="996646"/>
            <a:ext cx="3240405" cy="3888104"/>
          </a:xfrm>
          <a:custGeom>
            <a:avLst/>
            <a:gdLst/>
            <a:ahLst/>
            <a:cxnLst/>
            <a:rect l="l" t="t" r="r" b="b"/>
            <a:pathLst>
              <a:path w="3240404" h="3888104">
                <a:moveTo>
                  <a:pt x="3240024" y="0"/>
                </a:moveTo>
                <a:lnTo>
                  <a:pt x="0" y="0"/>
                </a:lnTo>
                <a:lnTo>
                  <a:pt x="0" y="3887851"/>
                </a:lnTo>
                <a:lnTo>
                  <a:pt x="3240024" y="3887851"/>
                </a:lnTo>
                <a:lnTo>
                  <a:pt x="324002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959601" y="900939"/>
            <a:ext cx="2884805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u="heavy" spc="-15" dirty="0">
                <a:solidFill>
                  <a:srgbClr val="00B050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Требование</a:t>
            </a:r>
            <a:r>
              <a:rPr sz="1400" b="1" u="heavy" spc="-20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по</a:t>
            </a:r>
            <a:r>
              <a:rPr sz="1400" b="1" u="heavy" spc="5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п.1</a:t>
            </a:r>
            <a:r>
              <a:rPr sz="1400" b="1" u="heavy" spc="5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ч.</a:t>
            </a:r>
            <a:r>
              <a:rPr sz="1400" b="1" u="heavy" spc="-5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1</a:t>
            </a:r>
            <a:r>
              <a:rPr sz="1400" b="1" u="heavy" spc="-20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 ст.31</a:t>
            </a:r>
            <a:r>
              <a:rPr sz="1400" b="1" u="heavy" spc="-10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00" b="1" u="heavy" spc="-5" dirty="0">
                <a:solidFill>
                  <a:srgbClr val="9B2C1F"/>
                </a:solidFill>
                <a:uFill>
                  <a:solidFill>
                    <a:srgbClr val="9B2C1F"/>
                  </a:solidFill>
                </a:uFill>
                <a:latin typeface="Times New Roman"/>
                <a:cs typeface="Times New Roman"/>
              </a:rPr>
              <a:t>Закона: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32879" y="1124901"/>
            <a:ext cx="3052445" cy="19469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При применении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конкурентных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способов,</a:t>
            </a:r>
            <a:r>
              <a:rPr sz="14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при</a:t>
            </a:r>
            <a:r>
              <a:rPr sz="1400" spc="5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осуществлении</a:t>
            </a:r>
            <a:r>
              <a:rPr sz="1400" spc="7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FF0000"/>
                </a:solidFill>
                <a:latin typeface="Times New Roman"/>
                <a:cs typeface="Times New Roman"/>
              </a:rPr>
              <a:t>закупки 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 у </a:t>
            </a:r>
            <a:r>
              <a:rPr sz="1400" spc="-5" dirty="0">
                <a:solidFill>
                  <a:srgbClr val="FF0000"/>
                </a:solidFill>
                <a:latin typeface="Times New Roman"/>
                <a:cs typeface="Times New Roman"/>
              </a:rPr>
              <a:t>единственного </a:t>
            </a:r>
            <a:r>
              <a:rPr sz="1400" dirty="0">
                <a:solidFill>
                  <a:srgbClr val="FF0000"/>
                </a:solidFill>
                <a:latin typeface="Times New Roman"/>
                <a:cs typeface="Times New Roman"/>
              </a:rPr>
              <a:t>поставщика </a:t>
            </a:r>
            <a:r>
              <a:rPr sz="1400" spc="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Times New Roman"/>
                <a:cs typeface="Times New Roman"/>
              </a:rPr>
              <a:t>(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подрядчика, исполнителя)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случаях,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предусмотренных</a:t>
            </a:r>
            <a:r>
              <a:rPr sz="1400" spc="-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пунктами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4,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5,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18,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30,</a:t>
            </a:r>
          </a:p>
          <a:p>
            <a:pPr marL="12700" marR="342265">
              <a:lnSpc>
                <a:spcPct val="100000"/>
              </a:lnSpc>
            </a:pP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42, 49, 54 и 59 части 1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статьи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93 …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 устанавливает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следующие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единые требования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к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участникам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закупки:</a:t>
            </a:r>
            <a:endParaRPr sz="14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67781" y="3240318"/>
            <a:ext cx="2887980" cy="1306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1)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Соответствие требованиям,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установленным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в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законодательством РФ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к лицам,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осуществляющим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поставку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товара,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выполнение работы, оказание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услуги, </a:t>
            </a:r>
            <a:r>
              <a:rPr sz="1400" spc="-3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являющихся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объектом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закупки.</a:t>
            </a:r>
            <a:endParaRPr sz="14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248400" y="5613667"/>
            <a:ext cx="1908175" cy="428579"/>
          </a:xfrm>
          <a:custGeom>
            <a:avLst/>
            <a:gdLst/>
            <a:ahLst/>
            <a:cxnLst/>
            <a:rect l="l" t="t" r="r" b="b"/>
            <a:pathLst>
              <a:path w="1908175" h="549275">
                <a:moveTo>
                  <a:pt x="1908175" y="0"/>
                </a:moveTo>
                <a:lnTo>
                  <a:pt x="0" y="0"/>
                </a:lnTo>
                <a:lnTo>
                  <a:pt x="0" y="549275"/>
                </a:lnTo>
                <a:lnTo>
                  <a:pt x="1908175" y="549275"/>
                </a:lnTo>
                <a:lnTo>
                  <a:pt x="19081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r>
              <a:rPr lang="ru-RU" dirty="0">
                <a:solidFill>
                  <a:schemeClr val="bg1"/>
                </a:solidFill>
              </a:rPr>
              <a:t>С 08.08.2024 </a:t>
            </a:r>
            <a:r>
              <a:rPr lang="ru-RU" dirty="0">
                <a:solidFill>
                  <a:srgbClr val="00B050"/>
                </a:solidFill>
              </a:rPr>
              <a:t>г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2EB239-99AF-4E75-994A-D741EA4C6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092" y="-15240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0"/>
            <a:ext cx="830580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140" dirty="0">
                <a:solidFill>
                  <a:srgbClr val="7030A0"/>
                </a:solidFill>
              </a:rPr>
              <a:t>К</a:t>
            </a:r>
            <a:r>
              <a:rPr sz="2800" spc="-95" dirty="0">
                <a:solidFill>
                  <a:srgbClr val="7030A0"/>
                </a:solidFill>
              </a:rPr>
              <a:t>а</a:t>
            </a:r>
            <a:r>
              <a:rPr sz="2800" spc="-5" dirty="0">
                <a:solidFill>
                  <a:srgbClr val="7030A0"/>
                </a:solidFill>
              </a:rPr>
              <a:t>к</a:t>
            </a:r>
            <a:r>
              <a:rPr sz="2800" spc="-215" dirty="0">
                <a:solidFill>
                  <a:srgbClr val="7030A0"/>
                </a:solidFill>
              </a:rPr>
              <a:t> </a:t>
            </a:r>
            <a:r>
              <a:rPr sz="2800" spc="-5" dirty="0">
                <a:solidFill>
                  <a:srgbClr val="7030A0"/>
                </a:solidFill>
              </a:rPr>
              <a:t>и</a:t>
            </a:r>
            <a:r>
              <a:rPr sz="2800" spc="-200" dirty="0">
                <a:solidFill>
                  <a:srgbClr val="7030A0"/>
                </a:solidFill>
              </a:rPr>
              <a:t> </a:t>
            </a:r>
            <a:r>
              <a:rPr sz="2800" spc="-245" dirty="0">
                <a:solidFill>
                  <a:srgbClr val="7030A0"/>
                </a:solidFill>
              </a:rPr>
              <a:t>г</a:t>
            </a:r>
            <a:r>
              <a:rPr sz="2800" spc="-100" dirty="0">
                <a:solidFill>
                  <a:srgbClr val="7030A0"/>
                </a:solidFill>
              </a:rPr>
              <a:t>д</a:t>
            </a:r>
            <a:r>
              <a:rPr sz="2800" spc="-5" dirty="0">
                <a:solidFill>
                  <a:srgbClr val="7030A0"/>
                </a:solidFill>
              </a:rPr>
              <a:t>е</a:t>
            </a:r>
            <a:r>
              <a:rPr sz="2800" spc="-215" dirty="0">
                <a:solidFill>
                  <a:srgbClr val="7030A0"/>
                </a:solidFill>
              </a:rPr>
              <a:t> </a:t>
            </a:r>
            <a:r>
              <a:rPr sz="2800" spc="-180" dirty="0">
                <a:solidFill>
                  <a:srgbClr val="7030A0"/>
                </a:solidFill>
              </a:rPr>
              <a:t>у</a:t>
            </a:r>
            <a:r>
              <a:rPr sz="2800" spc="-110" dirty="0">
                <a:solidFill>
                  <a:srgbClr val="7030A0"/>
                </a:solidFill>
              </a:rPr>
              <a:t>с</a:t>
            </a:r>
            <a:r>
              <a:rPr sz="2800" spc="-70" dirty="0">
                <a:solidFill>
                  <a:srgbClr val="7030A0"/>
                </a:solidFill>
              </a:rPr>
              <a:t>т</a:t>
            </a:r>
            <a:r>
              <a:rPr sz="2800" spc="-95" dirty="0">
                <a:solidFill>
                  <a:srgbClr val="7030A0"/>
                </a:solidFill>
              </a:rPr>
              <a:t>а</a:t>
            </a:r>
            <a:r>
              <a:rPr sz="2800" spc="-105" dirty="0">
                <a:solidFill>
                  <a:srgbClr val="7030A0"/>
                </a:solidFill>
              </a:rPr>
              <a:t>н</a:t>
            </a:r>
            <a:r>
              <a:rPr sz="2800" spc="-170" dirty="0">
                <a:solidFill>
                  <a:srgbClr val="7030A0"/>
                </a:solidFill>
              </a:rPr>
              <a:t>о</a:t>
            </a:r>
            <a:r>
              <a:rPr sz="2800" spc="-105" dirty="0">
                <a:solidFill>
                  <a:srgbClr val="7030A0"/>
                </a:solidFill>
              </a:rPr>
              <a:t>ви</a:t>
            </a:r>
            <a:r>
              <a:rPr sz="2800" spc="-110" dirty="0">
                <a:solidFill>
                  <a:srgbClr val="7030A0"/>
                </a:solidFill>
              </a:rPr>
              <a:t>т</a:t>
            </a:r>
            <a:r>
              <a:rPr sz="2800" spc="-5" dirty="0">
                <a:solidFill>
                  <a:srgbClr val="7030A0"/>
                </a:solidFill>
              </a:rPr>
              <a:t>ь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100" dirty="0">
                <a:solidFill>
                  <a:srgbClr val="7030A0"/>
                </a:solidFill>
              </a:rPr>
              <a:t>д</a:t>
            </a:r>
            <a:r>
              <a:rPr sz="2800" spc="-95" dirty="0">
                <a:solidFill>
                  <a:srgbClr val="7030A0"/>
                </a:solidFill>
              </a:rPr>
              <a:t>а</a:t>
            </a:r>
            <a:r>
              <a:rPr sz="2800" spc="-105" dirty="0">
                <a:solidFill>
                  <a:srgbClr val="7030A0"/>
                </a:solidFill>
              </a:rPr>
              <a:t>нн</a:t>
            </a:r>
            <a:r>
              <a:rPr sz="2800" spc="-95" dirty="0">
                <a:solidFill>
                  <a:srgbClr val="7030A0"/>
                </a:solidFill>
              </a:rPr>
              <a:t>о</a:t>
            </a:r>
            <a:r>
              <a:rPr sz="2800" spc="-5" dirty="0">
                <a:solidFill>
                  <a:srgbClr val="7030A0"/>
                </a:solidFill>
              </a:rPr>
              <a:t>е</a:t>
            </a:r>
            <a:r>
              <a:rPr sz="2800" spc="-225" dirty="0">
                <a:solidFill>
                  <a:srgbClr val="7030A0"/>
                </a:solidFill>
              </a:rPr>
              <a:t> </a:t>
            </a:r>
            <a:r>
              <a:rPr sz="2800" spc="-70" dirty="0">
                <a:solidFill>
                  <a:srgbClr val="7030A0"/>
                </a:solidFill>
              </a:rPr>
              <a:t>т</a:t>
            </a:r>
            <a:r>
              <a:rPr sz="2800" spc="-95" dirty="0">
                <a:solidFill>
                  <a:srgbClr val="7030A0"/>
                </a:solidFill>
              </a:rPr>
              <a:t>р</a:t>
            </a:r>
            <a:r>
              <a:rPr sz="2800" spc="-110" dirty="0">
                <a:solidFill>
                  <a:srgbClr val="7030A0"/>
                </a:solidFill>
              </a:rPr>
              <a:t>е</a:t>
            </a:r>
            <a:r>
              <a:rPr sz="2800" spc="-135" dirty="0">
                <a:solidFill>
                  <a:srgbClr val="7030A0"/>
                </a:solidFill>
              </a:rPr>
              <a:t>б</a:t>
            </a:r>
            <a:r>
              <a:rPr sz="2800" spc="-170" dirty="0">
                <a:solidFill>
                  <a:srgbClr val="7030A0"/>
                </a:solidFill>
              </a:rPr>
              <a:t>о</a:t>
            </a:r>
            <a:r>
              <a:rPr sz="2800" spc="-105" dirty="0">
                <a:solidFill>
                  <a:srgbClr val="7030A0"/>
                </a:solidFill>
              </a:rPr>
              <a:t>в</a:t>
            </a:r>
            <a:r>
              <a:rPr sz="2800" spc="-95" dirty="0">
                <a:solidFill>
                  <a:srgbClr val="7030A0"/>
                </a:solidFill>
              </a:rPr>
              <a:t>а</a:t>
            </a:r>
            <a:r>
              <a:rPr sz="2800" spc="-105" dirty="0">
                <a:solidFill>
                  <a:srgbClr val="7030A0"/>
                </a:solidFill>
              </a:rPr>
              <a:t>ни</a:t>
            </a:r>
            <a:r>
              <a:rPr sz="2800" spc="-110" dirty="0">
                <a:solidFill>
                  <a:srgbClr val="7030A0"/>
                </a:solidFill>
              </a:rPr>
              <a:t>е</a:t>
            </a:r>
            <a:r>
              <a:rPr sz="2800" spc="-5" dirty="0">
                <a:solidFill>
                  <a:srgbClr val="7030A0"/>
                </a:solidFill>
              </a:rPr>
              <a:t>?  </a:t>
            </a:r>
            <a:r>
              <a:rPr sz="2800" spc="-105" dirty="0">
                <a:solidFill>
                  <a:srgbClr val="C00000"/>
                </a:solidFill>
              </a:rPr>
              <a:t>РЕКОМЕНДАЦИИ!</a:t>
            </a:r>
            <a:endParaRPr sz="2800" dirty="0"/>
          </a:p>
        </p:txBody>
      </p:sp>
      <p:sp>
        <p:nvSpPr>
          <p:cNvPr id="4" name="object 4"/>
          <p:cNvSpPr txBox="1"/>
          <p:nvPr/>
        </p:nvSpPr>
        <p:spPr>
          <a:xfrm>
            <a:off x="129641" y="1581657"/>
            <a:ext cx="8879840" cy="49814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5325" marR="1657350" indent="-338455" algn="just">
              <a:lnSpc>
                <a:spcPct val="100000"/>
              </a:lnSpc>
              <a:spcBef>
                <a:spcPts val="105"/>
              </a:spcBef>
              <a:buClr>
                <a:srgbClr val="D24717"/>
              </a:buClr>
              <a:buSzPct val="85000"/>
              <a:buAutoNum type="arabicParenR"/>
              <a:tabLst>
                <a:tab pos="695960" algn="l"/>
              </a:tabLst>
            </a:pP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Фраза в </a:t>
            </a:r>
            <a:r>
              <a:rPr sz="20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контракте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«При </a:t>
            </a:r>
            <a:r>
              <a:rPr sz="20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заключении 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 </a:t>
            </a:r>
            <a:r>
              <a:rPr sz="20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 Исполнитель подтверждает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свое соответствие требованиям, </a:t>
            </a:r>
            <a:r>
              <a:rPr sz="2000" spc="-484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установленным</a:t>
            </a:r>
            <a:r>
              <a:rPr sz="2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в части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1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 31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 Закона</a:t>
            </a:r>
            <a:r>
              <a:rPr sz="20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44-ФЗ.»</a:t>
            </a: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Times New Roman"/>
              <a:buAutoNum type="arabicParenR"/>
            </a:pPr>
            <a:endParaRPr sz="29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695325" marR="1169035" indent="-338455">
              <a:lnSpc>
                <a:spcPct val="100000"/>
              </a:lnSpc>
              <a:buClr>
                <a:srgbClr val="D24717"/>
              </a:buClr>
              <a:buSzPct val="85000"/>
              <a:buAutoNum type="arabicParenR"/>
              <a:tabLst>
                <a:tab pos="695325" algn="l"/>
                <a:tab pos="695960" algn="l"/>
              </a:tabLst>
            </a:pP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Декларация о соответствии требованиям в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произвольной форме, </a:t>
            </a:r>
            <a:r>
              <a:rPr sz="2000" spc="-484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подписанная</a:t>
            </a:r>
            <a:r>
              <a:rPr sz="2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участником.</a:t>
            </a:r>
            <a:endParaRPr sz="2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Times New Roman"/>
              <a:buAutoNum type="arabicParenR"/>
            </a:pPr>
            <a:endParaRPr sz="29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695325" marR="450850" indent="-338455">
              <a:lnSpc>
                <a:spcPct val="100000"/>
              </a:lnSpc>
              <a:spcBef>
                <a:spcPts val="5"/>
              </a:spcBef>
              <a:buClr>
                <a:srgbClr val="D24717"/>
              </a:buClr>
              <a:buSzPct val="85000"/>
              <a:buAutoNum type="arabicParenR"/>
              <a:tabLst>
                <a:tab pos="695325" algn="l"/>
                <a:tab pos="695960" algn="l"/>
              </a:tabLst>
            </a:pP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Справка/заключение/протокол,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составленный </a:t>
            </a:r>
            <a:r>
              <a:rPr sz="20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заказчиком 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самостоятельно с 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результатами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самостоятельной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проверки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поставщика </a:t>
            </a:r>
            <a:r>
              <a:rPr sz="2000" spc="-484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на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соответствие</a:t>
            </a:r>
            <a:r>
              <a:rPr sz="20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требованиям.</a:t>
            </a:r>
          </a:p>
          <a:p>
            <a:pPr>
              <a:lnSpc>
                <a:spcPct val="100000"/>
              </a:lnSpc>
            </a:pPr>
            <a:endParaRPr sz="2200" dirty="0">
              <a:latin typeface="Times New Roman"/>
              <a:cs typeface="Times New Roman"/>
            </a:endParaRPr>
          </a:p>
          <a:p>
            <a:pPr marL="12065" marR="5080" indent="3810" algn="ctr">
              <a:lnSpc>
                <a:spcPct val="100000"/>
              </a:lnSpc>
              <a:spcBef>
                <a:spcPts val="1285"/>
              </a:spcBef>
            </a:pP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За </a:t>
            </a:r>
            <a:r>
              <a:rPr sz="18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несоблюдение</a:t>
            </a:r>
            <a:r>
              <a:rPr sz="1800" b="1" spc="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данных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требований</a:t>
            </a:r>
            <a:r>
              <a:rPr sz="1800" b="1" spc="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–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административной</a:t>
            </a:r>
            <a:r>
              <a:rPr sz="1800" b="1" spc="5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ответственности</a:t>
            </a:r>
            <a:r>
              <a:rPr sz="1800" b="1" spc="4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40" dirty="0">
                <a:solidFill>
                  <a:srgbClr val="00B050"/>
                </a:solidFill>
                <a:latin typeface="Times New Roman"/>
                <a:cs typeface="Times New Roman"/>
              </a:rPr>
              <a:t>нет. </a:t>
            </a:r>
            <a:r>
              <a:rPr sz="1800" b="1" spc="-3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Риски –</a:t>
            </a:r>
            <a:r>
              <a:rPr sz="1800" b="1" spc="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признание</a:t>
            </a:r>
            <a:r>
              <a:rPr sz="1800" b="1" spc="3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контракта</a:t>
            </a:r>
            <a:r>
              <a:rPr sz="1800" b="1" spc="4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через </a:t>
            </a:r>
            <a:r>
              <a:rPr sz="1800" b="1" spc="-40" dirty="0">
                <a:solidFill>
                  <a:srgbClr val="00B050"/>
                </a:solidFill>
                <a:latin typeface="Times New Roman"/>
                <a:cs typeface="Times New Roman"/>
              </a:rPr>
              <a:t>суд</a:t>
            </a:r>
            <a:r>
              <a:rPr sz="18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недействительным</a:t>
            </a:r>
            <a:r>
              <a:rPr sz="1800" b="1" spc="1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(например,</a:t>
            </a:r>
            <a:r>
              <a:rPr sz="1800" b="1" spc="2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по</a:t>
            </a: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иску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 прокурора),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но </a:t>
            </a:r>
            <a:r>
              <a:rPr sz="1800" b="1" spc="-20" dirty="0">
                <a:solidFill>
                  <a:srgbClr val="00B050"/>
                </a:solidFill>
                <a:latin typeface="Times New Roman"/>
                <a:cs typeface="Times New Roman"/>
              </a:rPr>
              <a:t>только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если</a:t>
            </a: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00B050"/>
                </a:solidFill>
                <a:latin typeface="Times New Roman"/>
                <a:cs typeface="Times New Roman"/>
              </a:rPr>
              <a:t>будет</a:t>
            </a:r>
            <a:r>
              <a:rPr sz="18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 установлено,</a:t>
            </a:r>
            <a:r>
              <a:rPr sz="1800" b="1" spc="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что</a:t>
            </a: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на</a:t>
            </a:r>
            <a:r>
              <a:rPr sz="1800" b="1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00B050"/>
                </a:solidFill>
                <a:latin typeface="Times New Roman"/>
                <a:cs typeface="Times New Roman"/>
              </a:rPr>
              <a:t>момент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заключения</a:t>
            </a:r>
            <a:r>
              <a:rPr sz="1800" b="1" spc="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контракта, </a:t>
            </a:r>
            <a:r>
              <a:rPr sz="1800" b="1" spc="-434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участник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00B050"/>
                </a:solidFill>
                <a:latin typeface="Times New Roman"/>
                <a:cs typeface="Times New Roman"/>
              </a:rPr>
              <a:t>не</a:t>
            </a:r>
            <a:r>
              <a:rPr sz="1800" b="1" spc="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соответствовал</a:t>
            </a:r>
            <a:r>
              <a:rPr sz="1800" b="1" spc="3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B050"/>
                </a:solidFill>
                <a:latin typeface="Times New Roman"/>
                <a:cs typeface="Times New Roman"/>
              </a:rPr>
              <a:t>требованиям</a:t>
            </a:r>
            <a:r>
              <a:rPr sz="1800" b="1" spc="2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1800" b="1" spc="-30" dirty="0">
                <a:solidFill>
                  <a:srgbClr val="00B050"/>
                </a:solidFill>
                <a:latin typeface="Times New Roman"/>
                <a:cs typeface="Times New Roman"/>
              </a:rPr>
              <a:t>ст.31</a:t>
            </a:r>
            <a:endParaRPr sz="18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408FF-AC53-438A-8A88-F3695A15E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353" y="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402224"/>
            <a:ext cx="7886700" cy="1051955"/>
          </a:xfrm>
          <a:prstGeom prst="rect">
            <a:avLst/>
          </a:prstGeom>
        </p:spPr>
        <p:txBody>
          <a:bodyPr vert="horz" wrap="square" lIns="0" tIns="157861" rIns="0" bIns="0" rtlCol="0">
            <a:spAutoFit/>
          </a:bodyPr>
          <a:lstStyle/>
          <a:p>
            <a:pPr marL="2223135" marR="5080" indent="-1992630">
              <a:lnSpc>
                <a:spcPct val="100000"/>
              </a:lnSpc>
              <a:spcBef>
                <a:spcPts val="105"/>
              </a:spcBef>
            </a:pPr>
            <a:r>
              <a:rPr sz="2900" spc="-100" dirty="0">
                <a:solidFill>
                  <a:srgbClr val="7030A0"/>
                </a:solidFill>
              </a:rPr>
              <a:t>П</a:t>
            </a:r>
            <a:r>
              <a:rPr sz="2900" spc="-95" dirty="0">
                <a:solidFill>
                  <a:srgbClr val="7030A0"/>
                </a:solidFill>
              </a:rPr>
              <a:t>р</a:t>
            </a:r>
            <a:r>
              <a:rPr sz="2900" spc="-140" dirty="0">
                <a:solidFill>
                  <a:srgbClr val="7030A0"/>
                </a:solidFill>
              </a:rPr>
              <a:t>е</a:t>
            </a:r>
            <a:r>
              <a:rPr sz="2900" spc="-105" dirty="0">
                <a:solidFill>
                  <a:srgbClr val="7030A0"/>
                </a:solidFill>
              </a:rPr>
              <a:t>д</a:t>
            </a:r>
            <a:r>
              <a:rPr sz="2900" spc="-95" dirty="0">
                <a:solidFill>
                  <a:srgbClr val="7030A0"/>
                </a:solidFill>
              </a:rPr>
              <a:t>м</a:t>
            </a:r>
            <a:r>
              <a:rPr sz="2900" spc="-105" dirty="0">
                <a:solidFill>
                  <a:srgbClr val="7030A0"/>
                </a:solidFill>
              </a:rPr>
              <a:t>е</a:t>
            </a:r>
            <a:r>
              <a:rPr sz="2900" dirty="0">
                <a:solidFill>
                  <a:srgbClr val="7030A0"/>
                </a:solidFill>
              </a:rPr>
              <a:t>т</a:t>
            </a:r>
            <a:r>
              <a:rPr sz="2900" spc="-245" dirty="0">
                <a:solidFill>
                  <a:srgbClr val="7030A0"/>
                </a:solidFill>
              </a:rPr>
              <a:t> </a:t>
            </a:r>
            <a:r>
              <a:rPr sz="2900" spc="-140" dirty="0">
                <a:solidFill>
                  <a:srgbClr val="7030A0"/>
                </a:solidFill>
              </a:rPr>
              <a:t>к</a:t>
            </a:r>
            <a:r>
              <a:rPr sz="2900" spc="-100" dirty="0">
                <a:solidFill>
                  <a:srgbClr val="7030A0"/>
                </a:solidFill>
              </a:rPr>
              <a:t>о</a:t>
            </a:r>
            <a:r>
              <a:rPr sz="2900" spc="-105" dirty="0">
                <a:solidFill>
                  <a:srgbClr val="7030A0"/>
                </a:solidFill>
              </a:rPr>
              <a:t>н</a:t>
            </a:r>
            <a:r>
              <a:rPr sz="2900" spc="-60" dirty="0">
                <a:solidFill>
                  <a:srgbClr val="7030A0"/>
                </a:solidFill>
              </a:rPr>
              <a:t>т</a:t>
            </a:r>
            <a:r>
              <a:rPr sz="2900" spc="-95" dirty="0">
                <a:solidFill>
                  <a:srgbClr val="7030A0"/>
                </a:solidFill>
              </a:rPr>
              <a:t>р</a:t>
            </a:r>
            <a:r>
              <a:rPr sz="2900" spc="-100" dirty="0">
                <a:solidFill>
                  <a:srgbClr val="7030A0"/>
                </a:solidFill>
              </a:rPr>
              <a:t>а</a:t>
            </a:r>
            <a:r>
              <a:rPr sz="2900" spc="-105" dirty="0">
                <a:solidFill>
                  <a:srgbClr val="7030A0"/>
                </a:solidFill>
              </a:rPr>
              <a:t>к</a:t>
            </a:r>
            <a:r>
              <a:rPr sz="2900" spc="-60" dirty="0">
                <a:solidFill>
                  <a:srgbClr val="7030A0"/>
                </a:solidFill>
              </a:rPr>
              <a:t>т</a:t>
            </a:r>
            <a:r>
              <a:rPr sz="2900" dirty="0">
                <a:solidFill>
                  <a:srgbClr val="7030A0"/>
                </a:solidFill>
              </a:rPr>
              <a:t>а</a:t>
            </a:r>
            <a:r>
              <a:rPr sz="2900" spc="-235" dirty="0">
                <a:solidFill>
                  <a:srgbClr val="7030A0"/>
                </a:solidFill>
              </a:rPr>
              <a:t> </a:t>
            </a:r>
            <a:r>
              <a:rPr sz="2900" dirty="0">
                <a:solidFill>
                  <a:srgbClr val="7030A0"/>
                </a:solidFill>
              </a:rPr>
              <a:t>и</a:t>
            </a:r>
            <a:r>
              <a:rPr sz="2900" spc="-195" dirty="0">
                <a:solidFill>
                  <a:srgbClr val="7030A0"/>
                </a:solidFill>
              </a:rPr>
              <a:t> </a:t>
            </a:r>
            <a:r>
              <a:rPr sz="2900" spc="-100" dirty="0">
                <a:solidFill>
                  <a:srgbClr val="7030A0"/>
                </a:solidFill>
              </a:rPr>
              <a:t>о</a:t>
            </a:r>
            <a:r>
              <a:rPr sz="2900" spc="-105" dirty="0">
                <a:solidFill>
                  <a:srgbClr val="7030A0"/>
                </a:solidFill>
              </a:rPr>
              <a:t>с</a:t>
            </a:r>
            <a:r>
              <a:rPr sz="2900" spc="-100" dirty="0">
                <a:solidFill>
                  <a:srgbClr val="7030A0"/>
                </a:solidFill>
              </a:rPr>
              <a:t>о</a:t>
            </a:r>
            <a:r>
              <a:rPr sz="2900" spc="-135" dirty="0">
                <a:solidFill>
                  <a:srgbClr val="7030A0"/>
                </a:solidFill>
              </a:rPr>
              <a:t>б</a:t>
            </a:r>
            <a:r>
              <a:rPr sz="2900" spc="-105" dirty="0">
                <a:solidFill>
                  <a:srgbClr val="7030A0"/>
                </a:solidFill>
              </a:rPr>
              <a:t>енн</a:t>
            </a:r>
            <a:r>
              <a:rPr sz="2900" spc="-100" dirty="0">
                <a:solidFill>
                  <a:srgbClr val="7030A0"/>
                </a:solidFill>
              </a:rPr>
              <a:t>о</a:t>
            </a:r>
            <a:r>
              <a:rPr sz="2900" spc="-105" dirty="0">
                <a:solidFill>
                  <a:srgbClr val="7030A0"/>
                </a:solidFill>
              </a:rPr>
              <a:t>с</a:t>
            </a:r>
            <a:r>
              <a:rPr sz="2900" spc="-95" dirty="0">
                <a:solidFill>
                  <a:srgbClr val="7030A0"/>
                </a:solidFill>
              </a:rPr>
              <a:t>т</a:t>
            </a:r>
            <a:r>
              <a:rPr sz="2900" dirty="0">
                <a:solidFill>
                  <a:srgbClr val="7030A0"/>
                </a:solidFill>
              </a:rPr>
              <a:t>и</a:t>
            </a:r>
            <a:r>
              <a:rPr sz="2900" spc="-229" dirty="0">
                <a:solidFill>
                  <a:srgbClr val="7030A0"/>
                </a:solidFill>
              </a:rPr>
              <a:t> </a:t>
            </a:r>
            <a:r>
              <a:rPr sz="2900" spc="-100" dirty="0">
                <a:solidFill>
                  <a:srgbClr val="7030A0"/>
                </a:solidFill>
              </a:rPr>
              <a:t>о</a:t>
            </a:r>
            <a:r>
              <a:rPr sz="2900" spc="-105" dirty="0">
                <a:solidFill>
                  <a:srgbClr val="7030A0"/>
                </a:solidFill>
              </a:rPr>
              <a:t>пи</a:t>
            </a:r>
            <a:r>
              <a:rPr sz="2900" spc="-70" dirty="0">
                <a:solidFill>
                  <a:srgbClr val="7030A0"/>
                </a:solidFill>
              </a:rPr>
              <a:t>с</a:t>
            </a:r>
            <a:r>
              <a:rPr sz="2900" spc="-100" dirty="0">
                <a:solidFill>
                  <a:srgbClr val="7030A0"/>
                </a:solidFill>
              </a:rPr>
              <a:t>а</a:t>
            </a:r>
            <a:r>
              <a:rPr sz="2900" spc="-105" dirty="0">
                <a:solidFill>
                  <a:srgbClr val="7030A0"/>
                </a:solidFill>
              </a:rPr>
              <a:t>ни</a:t>
            </a:r>
            <a:r>
              <a:rPr sz="2900" dirty="0">
                <a:solidFill>
                  <a:srgbClr val="7030A0"/>
                </a:solidFill>
              </a:rPr>
              <a:t>я</a:t>
            </a:r>
            <a:r>
              <a:rPr sz="2900" spc="-210" dirty="0">
                <a:solidFill>
                  <a:srgbClr val="7030A0"/>
                </a:solidFill>
              </a:rPr>
              <a:t> </a:t>
            </a:r>
            <a:r>
              <a:rPr sz="2900" spc="-100" dirty="0">
                <a:solidFill>
                  <a:srgbClr val="7030A0"/>
                </a:solidFill>
              </a:rPr>
              <a:t>о</a:t>
            </a:r>
            <a:r>
              <a:rPr sz="2900" spc="-170" dirty="0">
                <a:solidFill>
                  <a:srgbClr val="7030A0"/>
                </a:solidFill>
              </a:rPr>
              <a:t>б</a:t>
            </a:r>
            <a:r>
              <a:rPr sz="2900" spc="-100" dirty="0">
                <a:solidFill>
                  <a:srgbClr val="7030A0"/>
                </a:solidFill>
              </a:rPr>
              <a:t>ъ</a:t>
            </a:r>
            <a:r>
              <a:rPr sz="2900" spc="-105" dirty="0">
                <a:solidFill>
                  <a:srgbClr val="7030A0"/>
                </a:solidFill>
              </a:rPr>
              <a:t>ек</a:t>
            </a:r>
            <a:r>
              <a:rPr sz="2900" spc="-60" dirty="0">
                <a:solidFill>
                  <a:srgbClr val="7030A0"/>
                </a:solidFill>
              </a:rPr>
              <a:t>т</a:t>
            </a:r>
            <a:r>
              <a:rPr sz="2900" dirty="0">
                <a:solidFill>
                  <a:srgbClr val="7030A0"/>
                </a:solidFill>
              </a:rPr>
              <a:t>а  </a:t>
            </a:r>
            <a:r>
              <a:rPr sz="2900" spc="-100" dirty="0">
                <a:solidFill>
                  <a:srgbClr val="7030A0"/>
                </a:solidFill>
              </a:rPr>
              <a:t>за</a:t>
            </a:r>
            <a:r>
              <a:rPr sz="2900" spc="-140" dirty="0">
                <a:solidFill>
                  <a:srgbClr val="7030A0"/>
                </a:solidFill>
              </a:rPr>
              <a:t>к</a:t>
            </a:r>
            <a:r>
              <a:rPr sz="2900" spc="-100" dirty="0">
                <a:solidFill>
                  <a:srgbClr val="7030A0"/>
                </a:solidFill>
              </a:rPr>
              <a:t>у</a:t>
            </a:r>
            <a:r>
              <a:rPr sz="2900" spc="-105" dirty="0">
                <a:solidFill>
                  <a:srgbClr val="7030A0"/>
                </a:solidFill>
              </a:rPr>
              <a:t>пки</a:t>
            </a:r>
            <a:r>
              <a:rPr sz="2900" dirty="0">
                <a:solidFill>
                  <a:srgbClr val="252525"/>
                </a:solidFill>
              </a:rPr>
              <a:t>.</a:t>
            </a:r>
            <a:r>
              <a:rPr sz="2900" spc="-215" dirty="0">
                <a:solidFill>
                  <a:srgbClr val="252525"/>
                </a:solidFill>
              </a:rPr>
              <a:t> </a:t>
            </a:r>
            <a:r>
              <a:rPr sz="2900" spc="-105" dirty="0">
                <a:solidFill>
                  <a:srgbClr val="C00000"/>
                </a:solidFill>
              </a:rPr>
              <a:t>В</a:t>
            </a:r>
            <a:r>
              <a:rPr sz="2900" spc="-100" dirty="0">
                <a:solidFill>
                  <a:srgbClr val="C00000"/>
                </a:solidFill>
              </a:rPr>
              <a:t>а</a:t>
            </a:r>
            <a:r>
              <a:rPr sz="2900" spc="-105" dirty="0">
                <a:solidFill>
                  <a:srgbClr val="C00000"/>
                </a:solidFill>
              </a:rPr>
              <a:t>жн</a:t>
            </a:r>
            <a:r>
              <a:rPr sz="2900" spc="-100" dirty="0">
                <a:solidFill>
                  <a:srgbClr val="C00000"/>
                </a:solidFill>
              </a:rPr>
              <a:t>ы</a:t>
            </a:r>
            <a:r>
              <a:rPr sz="2900" dirty="0">
                <a:solidFill>
                  <a:srgbClr val="C00000"/>
                </a:solidFill>
              </a:rPr>
              <a:t>е</a:t>
            </a:r>
            <a:r>
              <a:rPr sz="2900" spc="-215" dirty="0">
                <a:solidFill>
                  <a:srgbClr val="C00000"/>
                </a:solidFill>
              </a:rPr>
              <a:t> </a:t>
            </a:r>
            <a:r>
              <a:rPr sz="2900" spc="-105" dirty="0">
                <a:solidFill>
                  <a:srgbClr val="C00000"/>
                </a:solidFill>
              </a:rPr>
              <a:t>п</a:t>
            </a:r>
            <a:r>
              <a:rPr sz="2900" spc="-95" dirty="0">
                <a:solidFill>
                  <a:srgbClr val="C00000"/>
                </a:solidFill>
              </a:rPr>
              <a:t>р</a:t>
            </a:r>
            <a:r>
              <a:rPr sz="2900" spc="-100" dirty="0">
                <a:solidFill>
                  <a:srgbClr val="C00000"/>
                </a:solidFill>
              </a:rPr>
              <a:t>а</a:t>
            </a:r>
            <a:r>
              <a:rPr sz="2900" spc="-95" dirty="0">
                <a:solidFill>
                  <a:srgbClr val="C00000"/>
                </a:solidFill>
              </a:rPr>
              <a:t>в</a:t>
            </a:r>
            <a:r>
              <a:rPr sz="2900" spc="-105" dirty="0">
                <a:solidFill>
                  <a:srgbClr val="C00000"/>
                </a:solidFill>
              </a:rPr>
              <a:t>и</a:t>
            </a:r>
            <a:r>
              <a:rPr sz="2900" spc="-95" dirty="0">
                <a:solidFill>
                  <a:srgbClr val="C00000"/>
                </a:solidFill>
              </a:rPr>
              <a:t>л</a:t>
            </a:r>
            <a:r>
              <a:rPr sz="2900" spc="-110" dirty="0">
                <a:solidFill>
                  <a:srgbClr val="C00000"/>
                </a:solidFill>
              </a:rPr>
              <a:t>а</a:t>
            </a:r>
            <a:r>
              <a:rPr sz="2900" dirty="0">
                <a:solidFill>
                  <a:srgbClr val="C00000"/>
                </a:solidFill>
              </a:rPr>
              <a:t>!</a:t>
            </a:r>
            <a:endParaRPr sz="290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00312"/>
              </p:ext>
            </p:extLst>
          </p:nvPr>
        </p:nvGraphicFramePr>
        <p:xfrm>
          <a:off x="317500" y="1689100"/>
          <a:ext cx="8711564" cy="4108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2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9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247">
                <a:tc>
                  <a:txBody>
                    <a:bodyPr/>
                    <a:lstStyle/>
                    <a:p>
                      <a:pPr marL="91440" marR="841375">
                        <a:lnSpc>
                          <a:spcPts val="1600"/>
                        </a:lnSpc>
                        <a:spcBef>
                          <a:spcPts val="305"/>
                        </a:spcBef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Предмет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8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</a:t>
                      </a:r>
                      <a:r>
                        <a:rPr sz="1600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910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соответствии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каталогом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ТРУ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в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ЕИС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91440">
                        <a:lnSpc>
                          <a:spcPts val="1745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Возможность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 marR="443865">
                        <a:lnSpc>
                          <a:spcPts val="1610"/>
                        </a:lnSpc>
                        <a:spcBef>
                          <a:spcPts val="150"/>
                        </a:spcBef>
                      </a:pP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«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сме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ш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но</a:t>
                      </a:r>
                      <a:r>
                        <a:rPr sz="1600" spc="-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» 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лота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745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Есть.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Можно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закупать</a:t>
                      </a:r>
                      <a:r>
                        <a:rPr sz="1600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одному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контракту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8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ТРУ,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связанные</a:t>
                      </a:r>
                      <a:r>
                        <a:rPr sz="1600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между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собой.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 marR="454025">
                        <a:lnSpc>
                          <a:spcPts val="1610"/>
                        </a:lnSpc>
                        <a:spcBef>
                          <a:spcPts val="150"/>
                        </a:spcBef>
                      </a:pP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Требования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17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Закона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защите</a:t>
                      </a:r>
                      <a:r>
                        <a:rPr sz="1600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конкуренции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135-ФЗ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не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применяются.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Обязательно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должна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быть спецификация.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924">
                <a:tc>
                  <a:txBody>
                    <a:bodyPr/>
                    <a:lstStyle/>
                    <a:p>
                      <a:pPr marL="91440">
                        <a:lnSpc>
                          <a:spcPts val="175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Нормирование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76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75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Акты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о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нормировании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ст.19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Закона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44-ФЗ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применяются,</a:t>
                      </a:r>
                      <a:r>
                        <a:rPr sz="1600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т.ч.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760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ограничения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характеристики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предельную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цену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369">
                <a:tc>
                  <a:txBody>
                    <a:bodyPr/>
                    <a:lstStyle/>
                    <a:p>
                      <a:pPr marL="91440" marR="400685">
                        <a:lnSpc>
                          <a:spcPts val="16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Национ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льн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ы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й 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режим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445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(закупка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по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п.4/5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760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ч.1</a:t>
                      </a:r>
                      <a:r>
                        <a:rPr sz="1600" spc="-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ст.93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750"/>
                        </a:lnSpc>
                      </a:pP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Применяются</a:t>
                      </a:r>
                      <a:r>
                        <a:rPr sz="1600" b="1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только</a:t>
                      </a:r>
                      <a:r>
                        <a:rPr sz="1600" b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запреты</a:t>
                      </a:r>
                      <a:r>
                        <a:rPr sz="1600" b="1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–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ПП</a:t>
                      </a:r>
                      <a:r>
                        <a:rPr sz="1600" b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ru-RU"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1875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605"/>
                        </a:lnSpc>
                      </a:pP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Если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закупка</a:t>
                      </a:r>
                      <a:r>
                        <a:rPr sz="1600" b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600" b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ч.12</a:t>
                      </a:r>
                      <a:r>
                        <a:rPr sz="1600" b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ст.93</a:t>
                      </a:r>
                      <a:r>
                        <a:rPr sz="1600" b="1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600" b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применяются</a:t>
                      </a:r>
                      <a:r>
                        <a:rPr sz="1600" b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все</a:t>
                      </a:r>
                      <a:r>
                        <a:rPr sz="1600" b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акты</a:t>
                      </a:r>
                      <a:r>
                        <a:rPr sz="1600" b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b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 err="1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нац.режиме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894">
                <a:tc>
                  <a:txBody>
                    <a:bodyPr/>
                    <a:lstStyle/>
                    <a:p>
                      <a:pPr marL="91440" marR="448945">
                        <a:lnSpc>
                          <a:spcPct val="834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Возможность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изменения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х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ара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терис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ик 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ТРУ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при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исполнении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ts val="1750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Есть.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 marR="186690">
                        <a:lnSpc>
                          <a:spcPct val="83500"/>
                        </a:lnSpc>
                        <a:spcBef>
                          <a:spcPts val="155"/>
                        </a:spcBef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Допускается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поставка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товара,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выполнение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работы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или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оказание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услуги,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качество,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технические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функциональные</a:t>
                      </a:r>
                      <a:r>
                        <a:rPr sz="1600" spc="6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характеристики</a:t>
                      </a:r>
                      <a:r>
                        <a:rPr sz="1600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(потребительские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свойства)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которых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являются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улучшенными</a:t>
                      </a:r>
                      <a:r>
                        <a:rPr sz="1600" spc="6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 сравнению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качеством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соответствующими</a:t>
                      </a:r>
                      <a:r>
                        <a:rPr sz="1600" spc="6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техническими</a:t>
                      </a:r>
                      <a:r>
                        <a:rPr sz="1600" spc="6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функциональными</a:t>
                      </a:r>
                      <a:r>
                        <a:rPr sz="1600" spc="6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характеристиками,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указанными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контракте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(часть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95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Закона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44-ФЗ).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0AA2A4-D6A5-48A2-B82D-CFFE313D3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142" y="-15246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651500" y="2349500"/>
            <a:ext cx="2843530" cy="2062480"/>
          </a:xfrm>
          <a:custGeom>
            <a:avLst/>
            <a:gdLst/>
            <a:ahLst/>
            <a:cxnLst/>
            <a:rect l="l" t="t" r="r" b="b"/>
            <a:pathLst>
              <a:path w="2843529" h="2062479">
                <a:moveTo>
                  <a:pt x="2843276" y="0"/>
                </a:moveTo>
                <a:lnTo>
                  <a:pt x="0" y="0"/>
                </a:lnTo>
                <a:lnTo>
                  <a:pt x="0" y="2062226"/>
                </a:lnTo>
                <a:lnTo>
                  <a:pt x="2843276" y="2062226"/>
                </a:lnTo>
                <a:lnTo>
                  <a:pt x="2843276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3252"/>
            <a:ext cx="50641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10" dirty="0">
                <a:solidFill>
                  <a:srgbClr val="7030A0"/>
                </a:solidFill>
              </a:rPr>
              <a:t>О</a:t>
            </a:r>
            <a:r>
              <a:rPr sz="2800" b="1" spc="-135" dirty="0">
                <a:solidFill>
                  <a:srgbClr val="7030A0"/>
                </a:solidFill>
              </a:rPr>
              <a:t>б</a:t>
            </a:r>
            <a:r>
              <a:rPr sz="2800" b="1" spc="-95" dirty="0">
                <a:solidFill>
                  <a:srgbClr val="7030A0"/>
                </a:solidFill>
              </a:rPr>
              <a:t>о</a:t>
            </a:r>
            <a:r>
              <a:rPr sz="2800" b="1" spc="-110" dirty="0">
                <a:solidFill>
                  <a:srgbClr val="7030A0"/>
                </a:solidFill>
              </a:rPr>
              <a:t>с</a:t>
            </a:r>
            <a:r>
              <a:rPr sz="2800" b="1" spc="-105" dirty="0">
                <a:solidFill>
                  <a:srgbClr val="7030A0"/>
                </a:solidFill>
              </a:rPr>
              <a:t>н</a:t>
            </a:r>
            <a:r>
              <a:rPr sz="2800" b="1" spc="-170" dirty="0">
                <a:solidFill>
                  <a:srgbClr val="7030A0"/>
                </a:solidFill>
              </a:rPr>
              <a:t>о</a:t>
            </a:r>
            <a:r>
              <a:rPr sz="2800" b="1" spc="-105" dirty="0">
                <a:solidFill>
                  <a:srgbClr val="7030A0"/>
                </a:solidFill>
              </a:rPr>
              <a:t>в</a:t>
            </a:r>
            <a:r>
              <a:rPr sz="2800" b="1" spc="-95" dirty="0">
                <a:solidFill>
                  <a:srgbClr val="7030A0"/>
                </a:solidFill>
              </a:rPr>
              <a:t>а</a:t>
            </a:r>
            <a:r>
              <a:rPr sz="2800" b="1" spc="-105" dirty="0">
                <a:solidFill>
                  <a:srgbClr val="7030A0"/>
                </a:solidFill>
              </a:rPr>
              <a:t>ни</a:t>
            </a:r>
            <a:r>
              <a:rPr sz="2800" b="1" spc="-5" dirty="0">
                <a:solidFill>
                  <a:srgbClr val="7030A0"/>
                </a:solidFill>
              </a:rPr>
              <a:t>е</a:t>
            </a:r>
            <a:r>
              <a:rPr sz="2800" b="1" spc="-240" dirty="0">
                <a:solidFill>
                  <a:srgbClr val="7030A0"/>
                </a:solidFill>
              </a:rPr>
              <a:t> </a:t>
            </a:r>
            <a:r>
              <a:rPr sz="2800" b="1" spc="-5" dirty="0">
                <a:solidFill>
                  <a:srgbClr val="7030A0"/>
                </a:solidFill>
              </a:rPr>
              <a:t>и</a:t>
            </a:r>
            <a:r>
              <a:rPr sz="2800" b="1" spc="-200" dirty="0">
                <a:solidFill>
                  <a:srgbClr val="7030A0"/>
                </a:solidFill>
              </a:rPr>
              <a:t> </a:t>
            </a:r>
            <a:r>
              <a:rPr sz="2800" b="1" spc="-95" dirty="0">
                <a:solidFill>
                  <a:srgbClr val="7030A0"/>
                </a:solidFill>
              </a:rPr>
              <a:t>о</a:t>
            </a:r>
            <a:r>
              <a:rPr sz="2800" b="1" spc="-105" dirty="0">
                <a:solidFill>
                  <a:srgbClr val="7030A0"/>
                </a:solidFill>
              </a:rPr>
              <a:t>п</a:t>
            </a:r>
            <a:r>
              <a:rPr sz="2800" b="1" spc="-95" dirty="0">
                <a:solidFill>
                  <a:srgbClr val="7030A0"/>
                </a:solidFill>
              </a:rPr>
              <a:t>р</a:t>
            </a:r>
            <a:r>
              <a:rPr sz="2800" b="1" spc="-145" dirty="0">
                <a:solidFill>
                  <a:srgbClr val="7030A0"/>
                </a:solidFill>
              </a:rPr>
              <a:t>е</a:t>
            </a:r>
            <a:r>
              <a:rPr sz="2800" b="1" spc="-100" dirty="0">
                <a:solidFill>
                  <a:srgbClr val="7030A0"/>
                </a:solidFill>
              </a:rPr>
              <a:t>д</a:t>
            </a:r>
            <a:r>
              <a:rPr sz="2800" b="1" spc="-110" dirty="0">
                <a:solidFill>
                  <a:srgbClr val="7030A0"/>
                </a:solidFill>
              </a:rPr>
              <a:t>е</a:t>
            </a:r>
            <a:r>
              <a:rPr sz="2800" b="1" spc="-100" dirty="0">
                <a:solidFill>
                  <a:srgbClr val="7030A0"/>
                </a:solidFill>
              </a:rPr>
              <a:t>л</a:t>
            </a:r>
            <a:r>
              <a:rPr sz="2800" b="1" spc="-110" dirty="0">
                <a:solidFill>
                  <a:srgbClr val="7030A0"/>
                </a:solidFill>
              </a:rPr>
              <a:t>е</a:t>
            </a:r>
            <a:r>
              <a:rPr sz="2800" b="1" spc="-105" dirty="0">
                <a:solidFill>
                  <a:srgbClr val="7030A0"/>
                </a:solidFill>
              </a:rPr>
              <a:t>ни</a:t>
            </a:r>
            <a:r>
              <a:rPr sz="2800" b="1" spc="-5" dirty="0">
                <a:solidFill>
                  <a:srgbClr val="7030A0"/>
                </a:solidFill>
              </a:rPr>
              <a:t>е</a:t>
            </a:r>
            <a:r>
              <a:rPr sz="2800" b="1" spc="-225" dirty="0">
                <a:solidFill>
                  <a:srgbClr val="7030A0"/>
                </a:solidFill>
              </a:rPr>
              <a:t> </a:t>
            </a:r>
            <a:r>
              <a:rPr sz="2800" b="1" spc="-105" dirty="0">
                <a:solidFill>
                  <a:srgbClr val="7030A0"/>
                </a:solidFill>
              </a:rPr>
              <a:t>ц</a:t>
            </a:r>
            <a:r>
              <a:rPr sz="2800" b="1" spc="-110" dirty="0">
                <a:solidFill>
                  <a:srgbClr val="7030A0"/>
                </a:solidFill>
              </a:rPr>
              <a:t>е</a:t>
            </a:r>
            <a:r>
              <a:rPr sz="2800" b="1" spc="-105" dirty="0">
                <a:solidFill>
                  <a:srgbClr val="7030A0"/>
                </a:solidFill>
              </a:rPr>
              <a:t>н</a:t>
            </a:r>
            <a:r>
              <a:rPr sz="2800" b="1" spc="-5" dirty="0">
                <a:solidFill>
                  <a:srgbClr val="7030A0"/>
                </a:solidFill>
              </a:rPr>
              <a:t>ы</a:t>
            </a:r>
            <a:endParaRPr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86725"/>
              </p:ext>
            </p:extLst>
          </p:nvPr>
        </p:nvGraphicFramePr>
        <p:xfrm>
          <a:off x="179388" y="990600"/>
          <a:ext cx="8785224" cy="55491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0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6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147">
                <a:tc>
                  <a:txBody>
                    <a:bodyPr/>
                    <a:lstStyle/>
                    <a:p>
                      <a:pPr marL="91440">
                        <a:lnSpc>
                          <a:spcPts val="1739"/>
                        </a:lnSpc>
                      </a:pPr>
                      <a:r>
                        <a:rPr sz="1600" b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ОБОСНОВАНИЕ</a:t>
                      </a:r>
                      <a:r>
                        <a:rPr sz="1600" b="1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1739"/>
                        </a:lnSpc>
                      </a:pPr>
                      <a:r>
                        <a:rPr sz="1600" b="1" spc="-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ТОЛЬКО</a:t>
                      </a:r>
                      <a:r>
                        <a:rPr sz="1600" b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ОПРЕДЕЛЕНИЕ</a:t>
                      </a:r>
                      <a:r>
                        <a:rPr sz="1600" b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9288">
                <a:tc>
                  <a:txBody>
                    <a:bodyPr/>
                    <a:lstStyle/>
                    <a:p>
                      <a:pPr marL="91440">
                        <a:lnSpc>
                          <a:spcPts val="1475"/>
                        </a:lnSpc>
                      </a:pP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Конкурентные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655"/>
                        </a:lnSpc>
                      </a:pP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(ст.22,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п.2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ч.2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ст.42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Закона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44-ФЗ)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 marR="444500">
                        <a:lnSpc>
                          <a:spcPct val="73000"/>
                        </a:lnSpc>
                        <a:spcBef>
                          <a:spcPts val="1405"/>
                        </a:spcBef>
                      </a:pP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Извещение</a:t>
                      </a:r>
                      <a:r>
                        <a:rPr sz="1600" i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i="1" spc="5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закупки,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если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иное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не </a:t>
                      </a:r>
                      <a:r>
                        <a:rPr sz="1600" i="1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предусмотрено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настоящим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Федеральным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законом, </a:t>
                      </a:r>
                      <a:r>
                        <a:rPr sz="1600" i="1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должно</a:t>
                      </a:r>
                      <a:r>
                        <a:rPr sz="1600" b="1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содержать</a:t>
                      </a:r>
                      <a:r>
                        <a:rPr sz="1600" b="1" i="1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следующие</a:t>
                      </a:r>
                      <a:r>
                        <a:rPr sz="1600" i="1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электронные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документы:…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 marR="433070">
                        <a:lnSpc>
                          <a:spcPct val="73000"/>
                        </a:lnSpc>
                        <a:spcBef>
                          <a:spcPts val="1395"/>
                        </a:spcBef>
                      </a:pP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2)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обоснование</a:t>
                      </a:r>
                      <a:r>
                        <a:rPr sz="1600" b="1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начальной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(максимальной)</a:t>
                      </a:r>
                      <a:r>
                        <a:rPr sz="1600" b="1" i="1" spc="5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 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</a:t>
                      </a:r>
                      <a:r>
                        <a:rPr sz="1600" b="1" i="1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указанием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информации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валюте,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используемой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для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формирования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и </a:t>
                      </a:r>
                      <a:r>
                        <a:rPr sz="1600" i="1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расчетов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поставщиком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(подрядчиком,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исполнителем),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порядка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применения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официального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курса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иностранной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валюты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рублю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РФ, 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установленного</a:t>
                      </a:r>
                      <a:r>
                        <a:rPr sz="1600" i="1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Центральным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банком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РФ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используемого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оплате</a:t>
                      </a:r>
                      <a:r>
                        <a:rPr sz="1600" i="1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92075">
                        <a:lnSpc>
                          <a:spcPts val="1475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ЕП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пунктам</a:t>
                      </a:r>
                      <a:r>
                        <a:rPr sz="1600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1,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4,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5,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7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ts val="1400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10,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13-15,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17,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20,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21, 24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26,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28,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29,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36,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ts val="1660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42 ,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44,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45,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47,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48,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50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-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60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662940" marR="804545" algn="ctr">
                        <a:lnSpc>
                          <a:spcPct val="100000"/>
                        </a:lnSpc>
                        <a:spcBef>
                          <a:spcPts val="1090"/>
                        </a:spcBef>
                      </a:pPr>
                      <a:r>
                        <a:rPr sz="1600" b="1" i="1" spc="-2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По</a:t>
                      </a:r>
                      <a:r>
                        <a:rPr sz="1600" b="1" i="1" spc="-2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сути</a:t>
                      </a:r>
                      <a:r>
                        <a:rPr sz="1600" b="1" i="1" spc="-1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1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разница</a:t>
                      </a:r>
                      <a:r>
                        <a:rPr sz="1600" b="1" i="1" spc="-1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6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в</a:t>
                      </a:r>
                      <a:r>
                        <a:rPr sz="1600" b="1" i="1" spc="-2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2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том, </a:t>
                      </a:r>
                      <a:r>
                        <a:rPr sz="1600" b="1" i="1" spc="-38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что</a:t>
                      </a:r>
                      <a:r>
                        <a:rPr sz="1600" b="1" i="1" spc="-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1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ОБОСНОВАНИЕ</a:t>
                      </a:r>
                      <a:r>
                        <a:rPr sz="1600" b="1" i="1" spc="3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–</a:t>
                      </a:r>
                      <a:endParaRPr sz="1600" dirty="0">
                        <a:solidFill>
                          <a:schemeClr val="bg1"/>
                        </a:solidFill>
                        <a:latin typeface="Palatino Linotype"/>
                        <a:cs typeface="Palatino Linotype"/>
                      </a:endParaRPr>
                    </a:p>
                    <a:p>
                      <a:pPr marL="499745" marR="640715" indent="-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b="1" i="1" spc="-2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публичный</a:t>
                      </a:r>
                      <a:r>
                        <a:rPr sz="1600" b="1" i="1" spc="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1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документ, </a:t>
                      </a:r>
                      <a:r>
                        <a:rPr sz="1600" b="1" i="1" spc="-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2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размещается </a:t>
                      </a:r>
                      <a:r>
                        <a:rPr sz="1600" b="1" i="1" spc="6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в </a:t>
                      </a:r>
                      <a:r>
                        <a:rPr sz="1600" b="1" i="1" spc="-1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ЕИС, </a:t>
                      </a:r>
                      <a:r>
                        <a:rPr sz="1600" b="1" i="1" spc="-1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включается</a:t>
                      </a:r>
                      <a:r>
                        <a:rPr sz="1600" b="1" i="1" spc="1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6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в</a:t>
                      </a:r>
                      <a:r>
                        <a:rPr sz="1600" b="1" i="1" spc="-1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контракт</a:t>
                      </a:r>
                      <a:r>
                        <a:rPr sz="1600" b="1" i="1" spc="-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30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(в </a:t>
                      </a:r>
                      <a:r>
                        <a:rPr sz="1600" b="1" i="1" spc="-38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закупках</a:t>
                      </a:r>
                      <a:r>
                        <a:rPr sz="1600" b="1" i="1" spc="-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 </a:t>
                      </a:r>
                      <a:r>
                        <a:rPr sz="1600" b="1" i="1" spc="-15" dirty="0">
                          <a:solidFill>
                            <a:schemeClr val="bg1"/>
                          </a:solidFill>
                          <a:latin typeface="Palatino Linotype"/>
                          <a:cs typeface="Palatino Linotype"/>
                        </a:rPr>
                        <a:t>у ЕП)</a:t>
                      </a:r>
                      <a:endParaRPr sz="1600" dirty="0">
                        <a:solidFill>
                          <a:schemeClr val="bg1"/>
                        </a:solidFill>
                        <a:latin typeface="Palatino Linotype"/>
                        <a:cs typeface="Palatino Linotype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1414">
                <a:tc>
                  <a:txBody>
                    <a:bodyPr/>
                    <a:lstStyle/>
                    <a:p>
                      <a:pPr marL="91440">
                        <a:lnSpc>
                          <a:spcPts val="148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ЕП по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пунктам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3,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6,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11,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12,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16, 18,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19,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22, 23,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ts val="1655"/>
                        </a:lnSpc>
                      </a:pP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-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35,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37 -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41,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46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49 части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ст.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93.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1440" marR="418465">
                        <a:lnSpc>
                          <a:spcPct val="72800"/>
                        </a:lnSpc>
                        <a:spcBef>
                          <a:spcPts val="1410"/>
                        </a:spcBef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Обоснование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включается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–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значит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размещается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ЕИС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реестре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контрактов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(в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составе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контракта)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1326">
                <a:tc>
                  <a:txBody>
                    <a:bodyPr/>
                    <a:lstStyle/>
                    <a:p>
                      <a:pPr marL="91440" marR="177800">
                        <a:lnSpc>
                          <a:spcPct val="72800"/>
                        </a:lnSpc>
                        <a:spcBef>
                          <a:spcPts val="345"/>
                        </a:spcBef>
                      </a:pPr>
                      <a:r>
                        <a:rPr sz="1600" b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ОБОСНОВАНИЕ</a:t>
                      </a:r>
                      <a:r>
                        <a:rPr sz="1600" b="1" spc="6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НМЦК</a:t>
                      </a:r>
                      <a:r>
                        <a:rPr sz="1600" b="1" spc="5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заключается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выполнении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расчета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указанной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приложением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справочной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информации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документов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либо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указанием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реквизитов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документов,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основании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которых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выполнен</a:t>
                      </a:r>
                      <a:r>
                        <a:rPr sz="1600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расчет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(п.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2.1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Приказа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567)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109220">
                        <a:lnSpc>
                          <a:spcPct val="72800"/>
                        </a:lnSpc>
                        <a:spcBef>
                          <a:spcPts val="345"/>
                        </a:spcBef>
                      </a:pP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ОПРЕДЕЛЕНИЕ</a:t>
                      </a:r>
                      <a:r>
                        <a:rPr sz="1600" b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НМЦК</a:t>
                      </a:r>
                      <a:r>
                        <a:rPr sz="1600" b="1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производится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…подготовке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извещения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закупки,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документации</a:t>
                      </a:r>
                      <a:r>
                        <a:rPr sz="1600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закупке.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Результат</a:t>
                      </a:r>
                      <a:r>
                        <a:rPr sz="1600" b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определения</a:t>
                      </a:r>
                      <a:r>
                        <a:rPr sz="1600" b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НМЦК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отражается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в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указанных</a:t>
                      </a:r>
                      <a:r>
                        <a:rPr sz="1600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документах</a:t>
                      </a:r>
                      <a:r>
                        <a:rPr sz="1600" spc="3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9п.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92075">
                        <a:lnSpc>
                          <a:spcPts val="1405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1.4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Приказа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567)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170832-8626-42DC-A2FC-71050554D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8236" y="-235555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448711"/>
              </p:ext>
            </p:extLst>
          </p:nvPr>
        </p:nvGraphicFramePr>
        <p:xfrm>
          <a:off x="388937" y="2846451"/>
          <a:ext cx="8497569" cy="27841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16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0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7888">
                <a:tc>
                  <a:txBody>
                    <a:bodyPr/>
                    <a:lstStyle/>
                    <a:p>
                      <a:pPr marL="45720" marR="399415">
                        <a:lnSpc>
                          <a:spcPct val="72800"/>
                        </a:lnSpc>
                        <a:spcBef>
                          <a:spcPts val="345"/>
                        </a:spcBef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spc="6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сфере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градостроительной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деятельности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(за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исключением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территориального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планирования)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48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Минстроя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России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ts val="1655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23.12.2019</a:t>
                      </a:r>
                      <a:r>
                        <a:rPr sz="1600" spc="-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№ 841/пр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15">
                <a:tc>
                  <a:txBody>
                    <a:bodyPr/>
                    <a:lstStyle/>
                    <a:p>
                      <a:pPr marL="45720" marR="102870">
                        <a:lnSpc>
                          <a:spcPct val="72500"/>
                        </a:lnSpc>
                        <a:spcBef>
                          <a:spcPts val="350"/>
                        </a:spcBef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spc="6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лекарственных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препаратов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для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медицинского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применения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 marR="592455">
                        <a:lnSpc>
                          <a:spcPct val="72500"/>
                        </a:lnSpc>
                        <a:spcBef>
                          <a:spcPts val="350"/>
                        </a:spcBef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 Минздрава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России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19.12.2019</a:t>
                      </a:r>
                      <a:r>
                        <a:rPr sz="1600" spc="-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N 1064н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0088">
                <a:tc>
                  <a:txBody>
                    <a:bodyPr/>
                    <a:lstStyle/>
                    <a:p>
                      <a:pPr marL="45720">
                        <a:lnSpc>
                          <a:spcPts val="1745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spc="6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медицинских</a:t>
                      </a:r>
                      <a:r>
                        <a:rPr sz="1600" spc="6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изделий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48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Минздрава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России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15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6355">
                        <a:lnSpc>
                          <a:spcPts val="1655"/>
                        </a:lnSpc>
                      </a:pP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ая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2020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7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.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N 450н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8014">
                <a:tc>
                  <a:txBody>
                    <a:bodyPr/>
                    <a:lstStyle/>
                    <a:p>
                      <a:pPr marL="45720" marR="139700">
                        <a:lnSpc>
                          <a:spcPct val="72800"/>
                        </a:lnSpc>
                        <a:spcBef>
                          <a:spcPts val="345"/>
                        </a:spcBef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spc="5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сфере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регулярных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перевозок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пассажиров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багажа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автомобильным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транспортом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городским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наземным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электрическим</a:t>
                      </a:r>
                      <a:r>
                        <a:rPr sz="1600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транспортом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38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 marR="186690">
                        <a:lnSpc>
                          <a:spcPct val="72500"/>
                        </a:lnSpc>
                        <a:spcBef>
                          <a:spcPts val="350"/>
                        </a:spcBef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Министерства</a:t>
                      </a:r>
                      <a:r>
                        <a:rPr sz="1600" spc="4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транспорта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РФ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30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2019</a:t>
                      </a:r>
                      <a:r>
                        <a:rPr sz="1600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9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г.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158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938">
                <a:tc>
                  <a:txBody>
                    <a:bodyPr/>
                    <a:lstStyle/>
                    <a:p>
                      <a:pPr marL="45720">
                        <a:lnSpc>
                          <a:spcPts val="1745"/>
                        </a:lnSpc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spc="5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охранных</a:t>
                      </a:r>
                      <a:r>
                        <a:rPr sz="1600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услуг</a:t>
                      </a:r>
                      <a:endParaRPr sz="160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46355">
                        <a:lnSpc>
                          <a:spcPts val="1480"/>
                        </a:lnSpc>
                      </a:pP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Приказ</a:t>
                      </a:r>
                      <a:r>
                        <a:rPr sz="160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Федеральной</a:t>
                      </a:r>
                      <a:r>
                        <a:rPr sz="1600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службы</a:t>
                      </a:r>
                      <a:r>
                        <a:rPr sz="1600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войск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6355" marR="1153160">
                        <a:lnSpc>
                          <a:spcPct val="73100"/>
                        </a:lnSpc>
                        <a:spcBef>
                          <a:spcPts val="250"/>
                        </a:spcBef>
                      </a:pP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национальной </a:t>
                      </a:r>
                      <a:r>
                        <a:rPr sz="1600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гвардии </a:t>
                      </a:r>
                      <a:r>
                        <a:rPr sz="1600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15.02.2021</a:t>
                      </a:r>
                      <a:r>
                        <a:rPr sz="1600" spc="-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spc="-9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г.</a:t>
                      </a:r>
                      <a:r>
                        <a:rPr sz="1600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N45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6658" y="11668"/>
            <a:ext cx="81273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7030A0"/>
                </a:solidFill>
              </a:rPr>
              <a:t>Случаи,</a:t>
            </a:r>
            <a:r>
              <a:rPr sz="2800" b="1" spc="-5" dirty="0">
                <a:solidFill>
                  <a:srgbClr val="7030A0"/>
                </a:solidFill>
              </a:rPr>
              <a:t> </a:t>
            </a:r>
            <a:r>
              <a:rPr sz="2800" b="1" spc="-40" dirty="0">
                <a:solidFill>
                  <a:srgbClr val="7030A0"/>
                </a:solidFill>
              </a:rPr>
              <a:t>когда</a:t>
            </a:r>
            <a:r>
              <a:rPr sz="2800" b="1" spc="-20" dirty="0">
                <a:solidFill>
                  <a:srgbClr val="7030A0"/>
                </a:solidFill>
              </a:rPr>
              <a:t> установлен</a:t>
            </a:r>
            <a:endParaRPr sz="2800" b="1" dirty="0">
              <a:solidFill>
                <a:srgbClr val="7030A0"/>
              </a:solidFill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3355975" algn="l"/>
              </a:tabLst>
            </a:pPr>
            <a:r>
              <a:rPr sz="2800" b="1" spc="-15" dirty="0">
                <a:solidFill>
                  <a:srgbClr val="7030A0"/>
                </a:solidFill>
              </a:rPr>
              <a:t>отдельный</a:t>
            </a:r>
            <a:r>
              <a:rPr sz="2800" b="1" spc="5" dirty="0">
                <a:solidFill>
                  <a:srgbClr val="7030A0"/>
                </a:solidFill>
              </a:rPr>
              <a:t> </a:t>
            </a:r>
            <a:r>
              <a:rPr sz="2800" b="1" spc="-5" dirty="0">
                <a:solidFill>
                  <a:srgbClr val="7030A0"/>
                </a:solidFill>
              </a:rPr>
              <a:t>порядок	</a:t>
            </a:r>
            <a:r>
              <a:rPr sz="2800" b="1" spc="-10" dirty="0">
                <a:solidFill>
                  <a:srgbClr val="7030A0"/>
                </a:solidFill>
              </a:rPr>
              <a:t>определения</a:t>
            </a:r>
            <a:r>
              <a:rPr sz="2800" b="1" spc="-5" dirty="0">
                <a:solidFill>
                  <a:srgbClr val="7030A0"/>
                </a:solidFill>
              </a:rPr>
              <a:t> </a:t>
            </a:r>
            <a:r>
              <a:rPr sz="2800" b="1" spc="-10" dirty="0">
                <a:solidFill>
                  <a:srgbClr val="7030A0"/>
                </a:solidFill>
              </a:rPr>
              <a:t>цены </a:t>
            </a:r>
            <a:r>
              <a:rPr sz="2800" b="1" spc="-5" dirty="0">
                <a:solidFill>
                  <a:srgbClr val="7030A0"/>
                </a:solidFill>
              </a:rPr>
              <a:t>контракта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065" y="1512188"/>
            <a:ext cx="8593455" cy="1092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Правительство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РФ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вправе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определить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сферы</a:t>
            </a:r>
            <a:r>
              <a:rPr sz="1400" spc="3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деятельности,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которых</a:t>
            </a:r>
            <a:r>
              <a:rPr sz="1400" spc="3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осуществлении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устанавливается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порядок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определения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начальной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(максимальной)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цены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контракта,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цены</a:t>
            </a:r>
            <a:r>
              <a:rPr sz="1400" spc="3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контракта,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заключаемого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единственным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поставщиком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(подрядчиком,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исполнителем),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и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федеральные</a:t>
            </a:r>
            <a:r>
              <a:rPr sz="14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органы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исполнительной власти,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ГК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"Росатом",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ГК "Роскосмос",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уполномоченные устанавливать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такой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порядок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с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учетом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положений</a:t>
            </a:r>
            <a:r>
              <a:rPr sz="1400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 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4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(ч.</a:t>
            </a:r>
            <a:r>
              <a:rPr sz="14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22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spc="-40" dirty="0">
                <a:solidFill>
                  <a:srgbClr val="7030A0"/>
                </a:solidFill>
                <a:latin typeface="Times New Roman"/>
                <a:cs typeface="Times New Roman"/>
              </a:rPr>
              <a:t>ст.</a:t>
            </a:r>
            <a:r>
              <a:rPr sz="14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22</a:t>
            </a:r>
            <a:r>
              <a:rPr sz="1400" spc="-10" dirty="0">
                <a:solidFill>
                  <a:srgbClr val="7030A0"/>
                </a:solidFill>
                <a:latin typeface="Times New Roman"/>
                <a:cs typeface="Times New Roman"/>
              </a:rPr>
              <a:t> Закона</a:t>
            </a:r>
            <a:r>
              <a:rPr sz="14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400" dirty="0">
                <a:solidFill>
                  <a:srgbClr val="7030A0"/>
                </a:solidFill>
                <a:latin typeface="Times New Roman"/>
                <a:cs typeface="Times New Roman"/>
              </a:rPr>
              <a:t>44-ФЗ)</a:t>
            </a:r>
          </a:p>
        </p:txBody>
      </p:sp>
      <p:sp>
        <p:nvSpPr>
          <p:cNvPr id="5" name="object 5"/>
          <p:cNvSpPr/>
          <p:nvPr/>
        </p:nvSpPr>
        <p:spPr>
          <a:xfrm>
            <a:off x="65721" y="5872022"/>
            <a:ext cx="9144000" cy="806450"/>
          </a:xfrm>
          <a:custGeom>
            <a:avLst/>
            <a:gdLst/>
            <a:ahLst/>
            <a:cxnLst/>
            <a:rect l="l" t="t" r="r" b="b"/>
            <a:pathLst>
              <a:path w="9144000" h="806450">
                <a:moveTo>
                  <a:pt x="9144000" y="0"/>
                </a:moveTo>
                <a:lnTo>
                  <a:pt x="0" y="0"/>
                </a:lnTo>
                <a:lnTo>
                  <a:pt x="0" y="806450"/>
                </a:lnTo>
                <a:lnTo>
                  <a:pt x="9144000" y="80645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 b="1" dirty="0"/>
          </a:p>
        </p:txBody>
      </p:sp>
      <p:sp>
        <p:nvSpPr>
          <p:cNvPr id="6" name="object 6"/>
          <p:cNvSpPr txBox="1"/>
          <p:nvPr/>
        </p:nvSpPr>
        <p:spPr>
          <a:xfrm>
            <a:off x="558190" y="6251854"/>
            <a:ext cx="802449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Эти</a:t>
            </a:r>
            <a:r>
              <a:rPr sz="20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dirty="0" err="1">
                <a:solidFill>
                  <a:srgbClr val="FFFFFF"/>
                </a:solidFill>
                <a:latin typeface="Times New Roman"/>
                <a:cs typeface="Times New Roman"/>
              </a:rPr>
              <a:t>правила</a:t>
            </a:r>
            <a:r>
              <a:rPr sz="2000" b="1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u="sng" dirty="0" err="1">
                <a:solidFill>
                  <a:srgbClr val="FF0000"/>
                </a:solidFill>
                <a:latin typeface="Times New Roman"/>
                <a:cs typeface="Times New Roman"/>
              </a:rPr>
              <a:t>надо</a:t>
            </a:r>
            <a:r>
              <a:rPr sz="2000" b="1" i="1" u="sng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i="1" u="sng" spc="-5" dirty="0">
                <a:solidFill>
                  <a:srgbClr val="FF0000"/>
                </a:solidFill>
                <a:latin typeface="Times New Roman"/>
                <a:cs typeface="Times New Roman"/>
              </a:rPr>
              <a:t>применять</a:t>
            </a:r>
            <a:r>
              <a:rPr sz="2000" b="1" i="1" u="sng" spc="-2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при</a:t>
            </a:r>
            <a:r>
              <a:rPr sz="2000" b="1" i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закупках</a:t>
            </a:r>
            <a:r>
              <a:rPr sz="2000" b="1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2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п.4/5</a:t>
            </a:r>
            <a:r>
              <a:rPr sz="2000" b="1" i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dirty="0">
                <a:solidFill>
                  <a:srgbClr val="FFFFFF"/>
                </a:solidFill>
                <a:latin typeface="Times New Roman"/>
                <a:cs typeface="Times New Roman"/>
              </a:rPr>
              <a:t>ч.1</a:t>
            </a:r>
            <a:r>
              <a:rPr sz="20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0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ст.93</a:t>
            </a:r>
            <a:endParaRPr sz="2000" dirty="0"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601D2B-2AAB-4DFC-BEDE-A8C5A15A4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775" y="-171089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1CA6315-E38C-435D-AA52-B7AB9E9CCFD8}"/>
              </a:ext>
            </a:extLst>
          </p:cNvPr>
          <p:cNvSpPr/>
          <p:nvPr/>
        </p:nvSpPr>
        <p:spPr>
          <a:xfrm>
            <a:off x="228600" y="1066800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Создания и ведения единого каталога конкретных товаров :</a:t>
            </a:r>
          </a:p>
          <a:p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установить порядок ведения единого каталога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предусмотреть использование единого каталога конкретных товаров всеми информационными системами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информационное взаимодействие единого каталога конкретных товаров с КТРУ, ГИСП ЕСКЛП и др.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7030A0"/>
                </a:solidFill>
              </a:rPr>
              <a:t>определить случаи, при которых допускается использовать единый каталог конкретных товаров, имея в виду</a:t>
            </a:r>
            <a:r>
              <a:rPr lang="ru-RU" dirty="0"/>
              <a:t>, </a:t>
            </a:r>
            <a:r>
              <a:rPr lang="ru-RU" b="1" u="sng" dirty="0">
                <a:solidFill>
                  <a:srgbClr val="FF0000"/>
                </a:solidFill>
              </a:rPr>
              <a:t>что осуществление заказчиком закупки конкретного товара по общему правилу ограничит возможность участников закупки предложить к поставке иной товар.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88A410-BBA3-4E87-ACCA-7FF278A03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979" y="0"/>
            <a:ext cx="295072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3706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2813" y="503300"/>
            <a:ext cx="84156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u="heavy" spc="-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Ч.4</a:t>
            </a:r>
            <a:r>
              <a:rPr sz="1600" b="1" u="heavy" spc="10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-30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ст.93</a:t>
            </a:r>
            <a:r>
              <a:rPr sz="1600" b="1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</a:t>
            </a:r>
            <a:r>
              <a:rPr sz="1600" spc="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закупки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у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единственного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поставщика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(подрядчика,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исполнителя)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</a:t>
            </a:r>
            <a:r>
              <a:rPr sz="1600" b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B2C1F"/>
                </a:solidFill>
                <a:latin typeface="Times New Roman"/>
                <a:cs typeface="Times New Roman"/>
              </a:rPr>
              <a:t>ОПРЕДЕЛЯЕТ</a:t>
            </a:r>
            <a:r>
              <a:rPr sz="1600" b="1" spc="20" dirty="0">
                <a:solidFill>
                  <a:srgbClr val="9B2C1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цену</a:t>
            </a:r>
            <a:r>
              <a:rPr sz="1600" b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,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заключаемого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единственным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поставщиком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(подрядчиком,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исполнителем),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настоящим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Федеральным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законом.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021" y="1869186"/>
            <a:ext cx="889698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600" b="1" u="heavy" spc="-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Ч.22</a:t>
            </a:r>
            <a:r>
              <a:rPr sz="1600" b="1" u="heavy" spc="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600" b="1" u="heavy" spc="-30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ст.22</a:t>
            </a:r>
            <a:r>
              <a:rPr sz="1600" b="1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Правительство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РФ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вправе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определить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сферы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деятельности,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5" dirty="0">
                <a:solidFill>
                  <a:srgbClr val="7030A0"/>
                </a:solidFill>
                <a:latin typeface="Times New Roman"/>
                <a:cs typeface="Times New Roman"/>
              </a:rPr>
              <a:t>которых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устанавливается</a:t>
            </a:r>
            <a:r>
              <a:rPr sz="1600" b="1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порядок</a:t>
            </a:r>
            <a:r>
              <a:rPr sz="1600" b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9B2C1F"/>
                </a:solidFill>
                <a:latin typeface="Times New Roman"/>
                <a:cs typeface="Times New Roman"/>
              </a:rPr>
              <a:t>ОПРЕДЕЛЕНИЯ</a:t>
            </a:r>
            <a:r>
              <a:rPr sz="1600" b="1" spc="50" dirty="0">
                <a:solidFill>
                  <a:srgbClr val="9B2C1F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начальной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(максимальной)</a:t>
            </a:r>
            <a:r>
              <a:rPr sz="16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цены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контракта,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цены</a:t>
            </a:r>
            <a:r>
              <a:rPr sz="16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контракта,</a:t>
            </a:r>
            <a:r>
              <a:rPr sz="1600" b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заключаемого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единственным</a:t>
            </a:r>
            <a:r>
              <a:rPr sz="1600" b="1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поставщиком</a:t>
            </a:r>
            <a:r>
              <a:rPr sz="1600" b="1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(подрядчиком,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исполнителем),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начальной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цены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единицы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товара,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работы,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услуги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федеральные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органы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исполнительной</a:t>
            </a:r>
            <a:r>
              <a:rPr sz="16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власти,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Государственную</a:t>
            </a:r>
            <a:r>
              <a:rPr sz="16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корпорацию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атомной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энергии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"Росатом",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Государственную</a:t>
            </a:r>
            <a:r>
              <a:rPr sz="16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корпорацию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космической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деятельности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"Роскосмос",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уполномоченные</a:t>
            </a:r>
            <a:r>
              <a:rPr sz="1600" spc="7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устанавливать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такой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порядок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учетом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положений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закона.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60731"/>
              </p:ext>
            </p:extLst>
          </p:nvPr>
        </p:nvGraphicFramePr>
        <p:xfrm>
          <a:off x="317500" y="4214876"/>
          <a:ext cx="8569325" cy="25304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205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0411">
                <a:tc>
                  <a:txBody>
                    <a:bodyPr/>
                    <a:lstStyle/>
                    <a:p>
                      <a:pPr marL="109855" marR="1028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i="1" u="heavy" spc="-1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Приказ</a:t>
                      </a:r>
                      <a:r>
                        <a:rPr sz="1600" b="1" i="1" u="heavy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Федеральной</a:t>
                      </a:r>
                      <a:r>
                        <a:rPr sz="1600" b="1" i="1" u="heavy" spc="1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2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службы</a:t>
                      </a:r>
                      <a:r>
                        <a:rPr sz="1600" b="1" i="1" u="heavy" spc="3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1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войск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национальной</a:t>
                      </a:r>
                      <a:r>
                        <a:rPr sz="1600" b="1" i="1" u="heavy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гвардии</a:t>
                      </a:r>
                      <a:r>
                        <a:rPr sz="1600" b="1" i="1" u="heavy" spc="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3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РФ</a:t>
                      </a:r>
                      <a:r>
                        <a:rPr sz="1600" b="1" i="1" u="heavy" spc="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600" b="1" i="1" u="heavy" spc="1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15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февраля 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2021</a:t>
                      </a:r>
                      <a:r>
                        <a:rPr sz="1600" b="1" i="1" u="heavy" spc="-2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г.</a:t>
                      </a:r>
                      <a:r>
                        <a:rPr sz="1600" b="1" i="1" u="heavy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45</a:t>
                      </a:r>
                      <a:r>
                        <a:rPr sz="1600" b="1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утверждении</a:t>
                      </a:r>
                      <a:r>
                        <a:rPr sz="1600" b="1" i="1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Порядка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9B2C1F"/>
                          </a:solidFill>
                          <a:latin typeface="Times New Roman"/>
                          <a:cs typeface="Times New Roman"/>
                        </a:rPr>
                        <a:t>ОПРЕДЕЛЕНИЯ</a:t>
                      </a:r>
                      <a:r>
                        <a:rPr sz="1600" b="1" i="1" spc="35" dirty="0">
                          <a:solidFill>
                            <a:srgbClr val="9B2C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начальной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(максимальной)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контракта,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r>
                        <a:rPr sz="1600" b="1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контракта,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заключаемого</a:t>
                      </a:r>
                      <a:r>
                        <a:rPr sz="1600" b="1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единственным</a:t>
                      </a:r>
                      <a:r>
                        <a:rPr sz="1600" b="1" i="1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поставщиком </a:t>
                      </a:r>
                      <a:r>
                        <a:rPr sz="1600" b="1" i="1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(подрядчиком,</a:t>
                      </a:r>
                      <a:r>
                        <a:rPr sz="1600" i="1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исполнителем),</a:t>
                      </a:r>
                      <a:r>
                        <a:rPr sz="1600" i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начальной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цены 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единицы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товара,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работы, услуги</a:t>
                      </a:r>
                      <a:r>
                        <a:rPr sz="1600" i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i="1" spc="4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 err="1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охранных</a:t>
                      </a:r>
                      <a:r>
                        <a:rPr sz="1600" i="1" spc="3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 err="1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услуг</a:t>
                      </a:r>
                      <a:r>
                        <a:rPr lang="ru-RU"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5095" marR="11874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600" b="1" i="1" u="heavy" spc="-1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Приказ 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Министерства</a:t>
                      </a:r>
                      <a:r>
                        <a:rPr sz="1600" b="1" i="1" u="heavy" spc="3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здравоохранения </a:t>
                      </a:r>
                      <a:r>
                        <a:rPr sz="1600" b="1" i="1" u="heavy" spc="-3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РФ </a:t>
                      </a:r>
                      <a:r>
                        <a:rPr sz="1600" b="1" i="1" spc="-38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от 15</a:t>
                      </a:r>
                      <a:r>
                        <a:rPr sz="1600" b="1" i="1" u="heavy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мая</a:t>
                      </a:r>
                      <a:r>
                        <a:rPr sz="1600" b="1" i="1" u="heavy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2020</a:t>
                      </a:r>
                      <a:r>
                        <a:rPr sz="1600" b="1" i="1" u="heavy" spc="-1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2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г.</a:t>
                      </a:r>
                      <a:r>
                        <a:rPr sz="1600" b="1" i="1" u="heavy" spc="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N</a:t>
                      </a:r>
                      <a:r>
                        <a:rPr sz="1600" b="1" i="1" u="heavy" spc="-10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u="heavy" spc="-5" dirty="0">
                          <a:solidFill>
                            <a:srgbClr val="7030A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cs typeface="Times New Roman"/>
                        </a:rPr>
                        <a:t>450н</a:t>
                      </a:r>
                      <a:r>
                        <a:rPr sz="1600" b="1" i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"</a:t>
                      </a:r>
                      <a:r>
                        <a:rPr sz="1600" b="1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Об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утверждении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порядка</a:t>
                      </a:r>
                      <a:r>
                        <a:rPr sz="1600" b="1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9B2C1F"/>
                          </a:solidFill>
                          <a:latin typeface="Times New Roman"/>
                          <a:cs typeface="Times New Roman"/>
                        </a:rPr>
                        <a:t>ОПРЕДЕЛЕНИЯ</a:t>
                      </a:r>
                      <a:r>
                        <a:rPr sz="1600" b="1" i="1" spc="40" dirty="0">
                          <a:solidFill>
                            <a:srgbClr val="9B2C1F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начальной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(максимальной)</a:t>
                      </a:r>
                      <a:r>
                        <a:rPr sz="1600" i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контракта,</a:t>
                      </a:r>
                      <a:r>
                        <a:rPr sz="1600" i="1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 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контракта,</a:t>
                      </a:r>
                      <a:r>
                        <a:rPr sz="1600" b="1" i="1" spc="2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заключаемого</a:t>
                      </a:r>
                      <a:r>
                        <a:rPr sz="1600" b="1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1600" b="1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единственным </a:t>
                      </a:r>
                      <a:r>
                        <a:rPr sz="1600" b="1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b="1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поставщиком</a:t>
                      </a:r>
                      <a:r>
                        <a:rPr sz="1600" b="1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(подрядчиком,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исполнителем),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и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начальной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цены</a:t>
                      </a:r>
                      <a:r>
                        <a:rPr sz="1600" i="1" spc="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единицы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товара,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работы,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услуги</a:t>
                      </a:r>
                      <a:r>
                        <a:rPr sz="1600" i="1" spc="2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при</a:t>
                      </a:r>
                      <a:r>
                        <a:rPr sz="1600" i="1" spc="-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осуществлении</a:t>
                      </a:r>
                      <a:r>
                        <a:rPr sz="1600" i="1" spc="5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закупок </a:t>
                      </a:r>
                      <a:r>
                        <a:rPr sz="1600" i="1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медицинских</a:t>
                      </a:r>
                      <a:r>
                        <a:rPr sz="1600" i="1" spc="15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600" i="1" spc="-10" dirty="0">
                          <a:solidFill>
                            <a:srgbClr val="7030A0"/>
                          </a:solidFill>
                          <a:latin typeface="Times New Roman"/>
                          <a:cs typeface="Times New Roman"/>
                        </a:rPr>
                        <a:t>изделий"</a:t>
                      </a:r>
                      <a:endParaRPr sz="1600" dirty="0">
                        <a:solidFill>
                          <a:srgbClr val="7030A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323850" y="1341500"/>
            <a:ext cx="8569325" cy="358775"/>
          </a:xfrm>
          <a:custGeom>
            <a:avLst/>
            <a:gdLst/>
            <a:ahLst/>
            <a:cxnLst/>
            <a:rect l="l" t="t" r="r" b="b"/>
            <a:pathLst>
              <a:path w="8569325" h="358775">
                <a:moveTo>
                  <a:pt x="8569325" y="0"/>
                </a:moveTo>
                <a:lnTo>
                  <a:pt x="0" y="0"/>
                </a:lnTo>
                <a:lnTo>
                  <a:pt x="4284599" y="358775"/>
                </a:lnTo>
                <a:lnTo>
                  <a:pt x="856932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850" y="3644900"/>
            <a:ext cx="8569325" cy="360680"/>
          </a:xfrm>
          <a:custGeom>
            <a:avLst/>
            <a:gdLst/>
            <a:ahLst/>
            <a:cxnLst/>
            <a:rect l="l" t="t" r="r" b="b"/>
            <a:pathLst>
              <a:path w="8569325" h="360679">
                <a:moveTo>
                  <a:pt x="8569325" y="0"/>
                </a:moveTo>
                <a:lnTo>
                  <a:pt x="0" y="0"/>
                </a:lnTo>
                <a:lnTo>
                  <a:pt x="4284599" y="360299"/>
                </a:lnTo>
                <a:lnTo>
                  <a:pt x="856932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FAB331-C609-47B5-85DA-0E7A8A04B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894" y="-145621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6200" y="228600"/>
            <a:ext cx="742886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75260" marR="5080" indent="-163195">
              <a:lnSpc>
                <a:spcPct val="100000"/>
              </a:lnSpc>
              <a:spcBef>
                <a:spcPts val="105"/>
              </a:spcBef>
            </a:pPr>
            <a:r>
              <a:rPr sz="3200" b="1" spc="-95" dirty="0">
                <a:solidFill>
                  <a:srgbClr val="7030A0"/>
                </a:solidFill>
              </a:rPr>
              <a:t>Н</a:t>
            </a:r>
            <a:r>
              <a:rPr sz="3200" b="1" spc="-90" dirty="0">
                <a:solidFill>
                  <a:srgbClr val="7030A0"/>
                </a:solidFill>
              </a:rPr>
              <a:t>а</a:t>
            </a:r>
            <a:r>
              <a:rPr sz="3200" b="1" spc="-100" dirty="0">
                <a:solidFill>
                  <a:srgbClr val="7030A0"/>
                </a:solidFill>
              </a:rPr>
              <a:t>д</a:t>
            </a:r>
            <a:r>
              <a:rPr sz="3200" b="1" dirty="0">
                <a:solidFill>
                  <a:srgbClr val="7030A0"/>
                </a:solidFill>
              </a:rPr>
              <a:t>о</a:t>
            </a:r>
            <a:r>
              <a:rPr sz="3200" b="1" spc="-229" dirty="0">
                <a:solidFill>
                  <a:srgbClr val="7030A0"/>
                </a:solidFill>
              </a:rPr>
              <a:t> </a:t>
            </a:r>
            <a:r>
              <a:rPr sz="3200" b="1" spc="-95" dirty="0">
                <a:solidFill>
                  <a:srgbClr val="7030A0"/>
                </a:solidFill>
              </a:rPr>
              <a:t>л</a:t>
            </a:r>
            <a:r>
              <a:rPr sz="3200" b="1" dirty="0">
                <a:solidFill>
                  <a:srgbClr val="7030A0"/>
                </a:solidFill>
              </a:rPr>
              <a:t>и</a:t>
            </a:r>
            <a:r>
              <a:rPr sz="3200" b="1" spc="-200" dirty="0">
                <a:solidFill>
                  <a:srgbClr val="7030A0"/>
                </a:solidFill>
              </a:rPr>
              <a:t> </a:t>
            </a:r>
            <a:r>
              <a:rPr sz="3200" b="1" spc="-95" dirty="0">
                <a:solidFill>
                  <a:srgbClr val="7030A0"/>
                </a:solidFill>
              </a:rPr>
              <a:t>п</a:t>
            </a:r>
            <a:r>
              <a:rPr sz="3200" b="1" spc="-105" dirty="0">
                <a:solidFill>
                  <a:srgbClr val="7030A0"/>
                </a:solidFill>
              </a:rPr>
              <a:t>р</a:t>
            </a:r>
            <a:r>
              <a:rPr sz="3200" b="1" spc="-95" dirty="0">
                <a:solidFill>
                  <a:srgbClr val="7030A0"/>
                </a:solidFill>
              </a:rPr>
              <a:t>им</a:t>
            </a:r>
            <a:r>
              <a:rPr sz="3200" b="1" spc="-90" dirty="0">
                <a:solidFill>
                  <a:srgbClr val="7030A0"/>
                </a:solidFill>
              </a:rPr>
              <a:t>е</a:t>
            </a:r>
            <a:r>
              <a:rPr sz="3200" b="1" spc="-95" dirty="0">
                <a:solidFill>
                  <a:srgbClr val="7030A0"/>
                </a:solidFill>
              </a:rPr>
              <a:t>н</a:t>
            </a:r>
            <a:r>
              <a:rPr sz="3200" b="1" spc="-105" dirty="0">
                <a:solidFill>
                  <a:srgbClr val="7030A0"/>
                </a:solidFill>
              </a:rPr>
              <a:t>я</a:t>
            </a:r>
            <a:r>
              <a:rPr sz="3200" b="1" spc="-100" dirty="0">
                <a:solidFill>
                  <a:srgbClr val="7030A0"/>
                </a:solidFill>
              </a:rPr>
              <a:t>т</a:t>
            </a:r>
            <a:r>
              <a:rPr sz="3200" b="1" dirty="0">
                <a:solidFill>
                  <a:srgbClr val="7030A0"/>
                </a:solidFill>
              </a:rPr>
              <a:t>ь</a:t>
            </a:r>
            <a:r>
              <a:rPr sz="3200" b="1" spc="-229" dirty="0">
                <a:solidFill>
                  <a:srgbClr val="7030A0"/>
                </a:solidFill>
              </a:rPr>
              <a:t> </a:t>
            </a:r>
            <a:r>
              <a:rPr sz="3200" b="1" spc="-100" dirty="0">
                <a:solidFill>
                  <a:srgbClr val="7030A0"/>
                </a:solidFill>
              </a:rPr>
              <a:t>т</a:t>
            </a:r>
            <a:r>
              <a:rPr sz="3200" b="1" spc="-95" dirty="0">
                <a:solidFill>
                  <a:srgbClr val="7030A0"/>
                </a:solidFill>
              </a:rPr>
              <a:t>ип</a:t>
            </a:r>
            <a:r>
              <a:rPr sz="3200" b="1" spc="-175" dirty="0">
                <a:solidFill>
                  <a:srgbClr val="7030A0"/>
                </a:solidFill>
              </a:rPr>
              <a:t>о</a:t>
            </a:r>
            <a:r>
              <a:rPr sz="3200" b="1" spc="-125" dirty="0">
                <a:solidFill>
                  <a:srgbClr val="7030A0"/>
                </a:solidFill>
              </a:rPr>
              <a:t>в</a:t>
            </a:r>
            <a:r>
              <a:rPr sz="3200" b="1" spc="-90" dirty="0">
                <a:solidFill>
                  <a:srgbClr val="7030A0"/>
                </a:solidFill>
              </a:rPr>
              <a:t>о</a:t>
            </a:r>
            <a:r>
              <a:rPr sz="3200" b="1" dirty="0">
                <a:solidFill>
                  <a:srgbClr val="7030A0"/>
                </a:solidFill>
              </a:rPr>
              <a:t>й</a:t>
            </a:r>
            <a:r>
              <a:rPr sz="3200" b="1" spc="-235" dirty="0">
                <a:solidFill>
                  <a:srgbClr val="7030A0"/>
                </a:solidFill>
              </a:rPr>
              <a:t> </a:t>
            </a:r>
            <a:r>
              <a:rPr sz="3200" b="1" spc="-130" dirty="0">
                <a:solidFill>
                  <a:srgbClr val="7030A0"/>
                </a:solidFill>
              </a:rPr>
              <a:t>к</a:t>
            </a:r>
            <a:r>
              <a:rPr sz="3200" b="1" spc="-90" dirty="0">
                <a:solidFill>
                  <a:srgbClr val="7030A0"/>
                </a:solidFill>
              </a:rPr>
              <a:t>о</a:t>
            </a:r>
            <a:r>
              <a:rPr sz="3200" b="1" spc="-95" dirty="0">
                <a:solidFill>
                  <a:srgbClr val="7030A0"/>
                </a:solidFill>
              </a:rPr>
              <a:t>н</a:t>
            </a:r>
            <a:r>
              <a:rPr sz="3200" b="1" spc="-65" dirty="0">
                <a:solidFill>
                  <a:srgbClr val="7030A0"/>
                </a:solidFill>
              </a:rPr>
              <a:t>т</a:t>
            </a:r>
            <a:r>
              <a:rPr sz="3200" b="1" spc="-105" dirty="0">
                <a:solidFill>
                  <a:srgbClr val="7030A0"/>
                </a:solidFill>
              </a:rPr>
              <a:t>р</a:t>
            </a:r>
            <a:r>
              <a:rPr sz="3200" b="1" spc="-90" dirty="0">
                <a:solidFill>
                  <a:srgbClr val="7030A0"/>
                </a:solidFill>
              </a:rPr>
              <a:t>а</a:t>
            </a:r>
            <a:r>
              <a:rPr sz="3200" b="1" spc="-95" dirty="0">
                <a:solidFill>
                  <a:srgbClr val="7030A0"/>
                </a:solidFill>
              </a:rPr>
              <a:t>к</a:t>
            </a:r>
            <a:r>
              <a:rPr sz="3200" b="1" dirty="0">
                <a:solidFill>
                  <a:srgbClr val="7030A0"/>
                </a:solidFill>
              </a:rPr>
              <a:t>т</a:t>
            </a:r>
            <a:r>
              <a:rPr sz="3200" b="1" spc="-240" dirty="0">
                <a:solidFill>
                  <a:srgbClr val="7030A0"/>
                </a:solidFill>
              </a:rPr>
              <a:t> </a:t>
            </a:r>
            <a:r>
              <a:rPr sz="3200" b="1" spc="-95" dirty="0">
                <a:solidFill>
                  <a:srgbClr val="7030A0"/>
                </a:solidFill>
              </a:rPr>
              <a:t>п</a:t>
            </a:r>
            <a:r>
              <a:rPr sz="3200" b="1" spc="-105" dirty="0">
                <a:solidFill>
                  <a:srgbClr val="7030A0"/>
                </a:solidFill>
              </a:rPr>
              <a:t>р</a:t>
            </a:r>
            <a:r>
              <a:rPr sz="3200" b="1" dirty="0">
                <a:solidFill>
                  <a:srgbClr val="7030A0"/>
                </a:solidFill>
              </a:rPr>
              <a:t>и  </a:t>
            </a:r>
            <a:r>
              <a:rPr sz="3200" b="1" spc="-100" dirty="0">
                <a:solidFill>
                  <a:srgbClr val="7030A0"/>
                </a:solidFill>
              </a:rPr>
              <a:t>з</a:t>
            </a:r>
            <a:r>
              <a:rPr sz="3200" b="1" spc="-90" dirty="0">
                <a:solidFill>
                  <a:srgbClr val="7030A0"/>
                </a:solidFill>
              </a:rPr>
              <a:t>а</a:t>
            </a:r>
            <a:r>
              <a:rPr sz="3200" b="1" spc="-145" dirty="0">
                <a:solidFill>
                  <a:srgbClr val="7030A0"/>
                </a:solidFill>
              </a:rPr>
              <a:t>к</a:t>
            </a:r>
            <a:r>
              <a:rPr sz="3200" b="1" spc="-90" dirty="0">
                <a:solidFill>
                  <a:srgbClr val="7030A0"/>
                </a:solidFill>
              </a:rPr>
              <a:t>у</a:t>
            </a:r>
            <a:r>
              <a:rPr sz="3200" b="1" spc="-100" dirty="0">
                <a:solidFill>
                  <a:srgbClr val="7030A0"/>
                </a:solidFill>
              </a:rPr>
              <a:t>п</a:t>
            </a:r>
            <a:r>
              <a:rPr sz="3200" b="1" spc="-145" dirty="0">
                <a:solidFill>
                  <a:srgbClr val="7030A0"/>
                </a:solidFill>
              </a:rPr>
              <a:t>к</a:t>
            </a:r>
            <a:r>
              <a:rPr sz="3200" b="1" spc="-90" dirty="0">
                <a:solidFill>
                  <a:srgbClr val="7030A0"/>
                </a:solidFill>
              </a:rPr>
              <a:t>а</a:t>
            </a:r>
            <a:r>
              <a:rPr sz="3200" b="1" dirty="0">
                <a:solidFill>
                  <a:srgbClr val="7030A0"/>
                </a:solidFill>
              </a:rPr>
              <a:t>х</a:t>
            </a:r>
            <a:r>
              <a:rPr sz="3200" b="1" spc="-245" dirty="0">
                <a:solidFill>
                  <a:srgbClr val="7030A0"/>
                </a:solidFill>
              </a:rPr>
              <a:t> </a:t>
            </a:r>
            <a:r>
              <a:rPr sz="3200" b="1" dirty="0">
                <a:solidFill>
                  <a:srgbClr val="7030A0"/>
                </a:solidFill>
              </a:rPr>
              <a:t>у</a:t>
            </a:r>
            <a:r>
              <a:rPr sz="3200" b="1" spc="-210" dirty="0">
                <a:solidFill>
                  <a:srgbClr val="7030A0"/>
                </a:solidFill>
              </a:rPr>
              <a:t> </a:t>
            </a:r>
            <a:r>
              <a:rPr sz="3200" b="1" spc="-100" dirty="0">
                <a:solidFill>
                  <a:srgbClr val="7030A0"/>
                </a:solidFill>
              </a:rPr>
              <a:t>Е</a:t>
            </a:r>
            <a:r>
              <a:rPr sz="3200" b="1" spc="-90" dirty="0">
                <a:solidFill>
                  <a:srgbClr val="7030A0"/>
                </a:solidFill>
              </a:rPr>
              <a:t>П</a:t>
            </a:r>
            <a:r>
              <a:rPr sz="3200" b="1" dirty="0">
                <a:solidFill>
                  <a:srgbClr val="7030A0"/>
                </a:solidFill>
              </a:rPr>
              <a:t>?</a:t>
            </a:r>
            <a:r>
              <a:rPr sz="3200" b="1" spc="-220" dirty="0">
                <a:solidFill>
                  <a:srgbClr val="7030A0"/>
                </a:solidFill>
              </a:rPr>
              <a:t> </a:t>
            </a:r>
            <a:r>
              <a:rPr sz="3200" b="1" spc="-90" dirty="0">
                <a:solidFill>
                  <a:srgbClr val="7030A0"/>
                </a:solidFill>
              </a:rPr>
              <a:t>Н</a:t>
            </a:r>
            <a:r>
              <a:rPr sz="3200" b="1" spc="-100" dirty="0">
                <a:solidFill>
                  <a:srgbClr val="7030A0"/>
                </a:solidFill>
              </a:rPr>
              <a:t>Е</a:t>
            </a:r>
            <a:r>
              <a:rPr sz="3200" b="1" spc="-425" dirty="0">
                <a:solidFill>
                  <a:srgbClr val="7030A0"/>
                </a:solidFill>
              </a:rPr>
              <a:t>Т</a:t>
            </a:r>
            <a:r>
              <a:rPr sz="3200" b="1" dirty="0">
                <a:solidFill>
                  <a:srgbClr val="7030A0"/>
                </a:solidFill>
              </a:rPr>
              <a:t>,</a:t>
            </a:r>
            <a:r>
              <a:rPr sz="3200" b="1" spc="-210" dirty="0">
                <a:solidFill>
                  <a:srgbClr val="7030A0"/>
                </a:solidFill>
              </a:rPr>
              <a:t> </a:t>
            </a:r>
            <a:r>
              <a:rPr sz="3200" b="1" spc="-105" dirty="0">
                <a:solidFill>
                  <a:srgbClr val="7030A0"/>
                </a:solidFill>
              </a:rPr>
              <a:t>э</a:t>
            </a:r>
            <a:r>
              <a:rPr sz="3200" b="1" spc="-140" dirty="0">
                <a:solidFill>
                  <a:srgbClr val="7030A0"/>
                </a:solidFill>
              </a:rPr>
              <a:t>т</a:t>
            </a:r>
            <a:r>
              <a:rPr sz="3200" b="1" dirty="0">
                <a:solidFill>
                  <a:srgbClr val="7030A0"/>
                </a:solidFill>
              </a:rPr>
              <a:t>о</a:t>
            </a:r>
            <a:r>
              <a:rPr sz="3200" b="1" spc="-210" dirty="0">
                <a:solidFill>
                  <a:srgbClr val="7030A0"/>
                </a:solidFill>
              </a:rPr>
              <a:t> </a:t>
            </a:r>
            <a:r>
              <a:rPr sz="3200" b="1" spc="-100" dirty="0">
                <a:solidFill>
                  <a:srgbClr val="7030A0"/>
                </a:solidFill>
              </a:rPr>
              <a:t>н</a:t>
            </a:r>
            <a:r>
              <a:rPr sz="3200" b="1" dirty="0">
                <a:solidFill>
                  <a:srgbClr val="7030A0"/>
                </a:solidFill>
              </a:rPr>
              <a:t>е</a:t>
            </a:r>
            <a:r>
              <a:rPr sz="3200" b="1" spc="-200" dirty="0">
                <a:solidFill>
                  <a:srgbClr val="7030A0"/>
                </a:solidFill>
              </a:rPr>
              <a:t> </a:t>
            </a:r>
            <a:r>
              <a:rPr sz="3200" b="1" spc="-90" dirty="0">
                <a:solidFill>
                  <a:srgbClr val="7030A0"/>
                </a:solidFill>
              </a:rPr>
              <a:t>о</a:t>
            </a:r>
            <a:r>
              <a:rPr sz="3200" b="1" spc="-180" dirty="0">
                <a:solidFill>
                  <a:srgbClr val="7030A0"/>
                </a:solidFill>
              </a:rPr>
              <a:t>б</a:t>
            </a:r>
            <a:r>
              <a:rPr sz="3200" b="1" spc="-105" dirty="0">
                <a:solidFill>
                  <a:srgbClr val="7030A0"/>
                </a:solidFill>
              </a:rPr>
              <a:t>я</a:t>
            </a:r>
            <a:r>
              <a:rPr sz="3200" b="1" spc="-100" dirty="0">
                <a:solidFill>
                  <a:srgbClr val="7030A0"/>
                </a:solidFill>
              </a:rPr>
              <a:t>з</a:t>
            </a:r>
            <a:r>
              <a:rPr sz="3200" b="1" spc="-180" dirty="0">
                <a:solidFill>
                  <a:srgbClr val="7030A0"/>
                </a:solidFill>
              </a:rPr>
              <a:t>а</a:t>
            </a:r>
            <a:r>
              <a:rPr sz="3200" b="1" spc="-105" dirty="0">
                <a:solidFill>
                  <a:srgbClr val="7030A0"/>
                </a:solidFill>
              </a:rPr>
              <a:t>т</a:t>
            </a:r>
            <a:r>
              <a:rPr sz="3200" b="1" spc="-95" dirty="0">
                <a:solidFill>
                  <a:srgbClr val="7030A0"/>
                </a:solidFill>
              </a:rPr>
              <a:t>е</a:t>
            </a:r>
            <a:r>
              <a:rPr sz="3200" b="1" spc="-110" dirty="0">
                <a:solidFill>
                  <a:srgbClr val="7030A0"/>
                </a:solidFill>
              </a:rPr>
              <a:t>л</a:t>
            </a:r>
            <a:r>
              <a:rPr sz="3200" b="1" spc="-100" dirty="0">
                <a:solidFill>
                  <a:srgbClr val="7030A0"/>
                </a:solidFill>
              </a:rPr>
              <a:t>ьн</a:t>
            </a:r>
            <a:r>
              <a:rPr sz="3200" b="1" spc="-105" dirty="0">
                <a:solidFill>
                  <a:srgbClr val="7030A0"/>
                </a:solidFill>
              </a:rPr>
              <a:t>о</a:t>
            </a:r>
            <a:r>
              <a:rPr sz="3200" b="1" dirty="0">
                <a:solidFill>
                  <a:srgbClr val="7030A0"/>
                </a:solidFill>
              </a:rPr>
              <a:t>!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2400" y="1447800"/>
            <a:ext cx="8644255" cy="50597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28395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Times New Roman"/>
                <a:cs typeface="Times New Roman"/>
              </a:rPr>
              <a:t>11.</a:t>
            </a:r>
            <a:r>
              <a:rPr sz="1600" spc="-10" dirty="0"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Правительство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РФ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вправе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установить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типовые</a:t>
            </a:r>
            <a:r>
              <a:rPr sz="1600" b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условия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контрактов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подлежащие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применению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заказчиками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осуществлении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закупок.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6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358265" marR="192405">
              <a:lnSpc>
                <a:spcPct val="100000"/>
              </a:lnSpc>
            </a:pP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Условия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типовых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контрактов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и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типовые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условия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контрактов,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утвержденные</a:t>
            </a:r>
            <a:r>
              <a:rPr sz="1200" i="1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до дня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вступления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силу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закона,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применяются</a:t>
            </a:r>
            <a:r>
              <a:rPr sz="1200" i="1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части,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противоречащей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Федеральному</a:t>
            </a:r>
            <a:r>
              <a:rPr sz="1200" i="1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закону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от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5 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апреля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2013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года</a:t>
            </a:r>
            <a:r>
              <a:rPr sz="12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N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"О</a:t>
            </a:r>
            <a:r>
              <a:rPr sz="12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 системе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сфере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 товаров,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работ,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услуг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обеспечения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государственных</a:t>
            </a:r>
            <a:r>
              <a:rPr sz="1200" i="1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муниципальных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нужд"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(в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редакции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закона),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до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утверждения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Правительством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Российской</a:t>
            </a:r>
            <a:r>
              <a:rPr sz="1200" i="1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Федерации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частью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45" dirty="0">
                <a:solidFill>
                  <a:srgbClr val="7030A0"/>
                </a:solidFill>
                <a:latin typeface="Times New Roman"/>
                <a:cs typeface="Times New Roman"/>
              </a:rPr>
              <a:t>11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34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от 5 </a:t>
            </a:r>
            <a:r>
              <a:rPr sz="1200" i="1" spc="-2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апреля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2013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года</a:t>
            </a:r>
            <a:r>
              <a:rPr sz="12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N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"О</a:t>
            </a:r>
            <a:r>
              <a:rPr sz="12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контрактной системе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сфере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закупок товаров,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работ,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услуг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обеспечения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 государственных</a:t>
            </a:r>
            <a:r>
              <a:rPr sz="1200" i="1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муниципальных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нужд"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(в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редакции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</a:t>
            </a:r>
            <a:r>
              <a:rPr sz="1200" i="1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закона)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типовых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условий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контрактов.</a:t>
            </a:r>
            <a:endParaRPr sz="12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358265" marR="965835">
              <a:lnSpc>
                <a:spcPct val="100000"/>
              </a:lnSpc>
            </a:pP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(ч.12</a:t>
            </a:r>
            <a:r>
              <a:rPr sz="1200" i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ст.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8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200" i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закона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от 2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июля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2021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г. 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N 360-ФЗ</a:t>
            </a:r>
            <a:r>
              <a:rPr sz="1200" i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"О</a:t>
            </a:r>
            <a:r>
              <a:rPr sz="1200" i="1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внесении</a:t>
            </a:r>
            <a:r>
              <a:rPr sz="1200" i="1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изменений</a:t>
            </a:r>
            <a:r>
              <a:rPr sz="1200" i="1" dirty="0">
                <a:solidFill>
                  <a:srgbClr val="7030A0"/>
                </a:solidFill>
                <a:latin typeface="Times New Roman"/>
                <a:cs typeface="Times New Roman"/>
              </a:rPr>
              <a:t> в</a:t>
            </a:r>
            <a:r>
              <a:rPr sz="12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отдельные </a:t>
            </a:r>
            <a:r>
              <a:rPr sz="1200" i="1" spc="-2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200" i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законодательные </a:t>
            </a:r>
            <a:r>
              <a:rPr sz="12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акты)</a:t>
            </a:r>
            <a:endParaRPr sz="12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8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15.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600" b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заключении</a:t>
            </a:r>
            <a:r>
              <a:rPr sz="16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</a:t>
            </a:r>
            <a:r>
              <a:rPr sz="1600" b="1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случаях,</a:t>
            </a:r>
            <a:r>
              <a:rPr sz="16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предусмотренных</a:t>
            </a:r>
            <a:r>
              <a:rPr sz="1600" b="1" spc="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20" dirty="0">
                <a:solidFill>
                  <a:srgbClr val="7030A0"/>
                </a:solidFill>
                <a:latin typeface="Times New Roman"/>
                <a:cs typeface="Times New Roman"/>
              </a:rPr>
              <a:t>пунктом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B2C1F"/>
                </a:solidFill>
                <a:latin typeface="Times New Roman"/>
                <a:cs typeface="Times New Roman"/>
              </a:rPr>
              <a:t>пунктами</a:t>
            </a:r>
            <a:r>
              <a:rPr sz="1600" b="1" spc="15" dirty="0">
                <a:solidFill>
                  <a:srgbClr val="9B2C1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B2C1F"/>
                </a:solidFill>
                <a:latin typeface="Times New Roman"/>
                <a:cs typeface="Times New Roman"/>
              </a:rPr>
              <a:t>4</a:t>
            </a:r>
            <a:r>
              <a:rPr sz="1600" b="1" spc="5" dirty="0">
                <a:solidFill>
                  <a:srgbClr val="9B2C1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B2C1F"/>
                </a:solidFill>
                <a:latin typeface="Times New Roman"/>
                <a:cs typeface="Times New Roman"/>
              </a:rPr>
              <a:t>и</a:t>
            </a:r>
            <a:r>
              <a:rPr sz="1600" b="1" spc="5" dirty="0">
                <a:solidFill>
                  <a:srgbClr val="9B2C1F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9B2C1F"/>
                </a:solidFill>
                <a:latin typeface="Times New Roman"/>
                <a:cs typeface="Times New Roman"/>
              </a:rPr>
              <a:t>5</a:t>
            </a:r>
            <a:r>
              <a:rPr sz="1600" b="1" spc="15" dirty="0">
                <a:solidFill>
                  <a:srgbClr val="9B2C1F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(за 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исключением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контрактов,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заключенных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соответствии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частью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12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93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Федерального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закона),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пунктами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8,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15,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20, 21,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23, 26,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28, 29,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40, 41,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44, 45,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46,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51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53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части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статьи </a:t>
            </a:r>
            <a:r>
              <a:rPr sz="1600" spc="-38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93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</a:t>
            </a:r>
            <a:r>
              <a:rPr sz="16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</a:t>
            </a:r>
            <a:r>
              <a:rPr sz="16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закона,</a:t>
            </a:r>
            <a:r>
              <a:rPr sz="16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требования</a:t>
            </a:r>
            <a:r>
              <a:rPr sz="1600" b="1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частей</a:t>
            </a:r>
            <a:r>
              <a:rPr sz="1600" b="1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4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9,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45" dirty="0">
                <a:solidFill>
                  <a:srgbClr val="7030A0"/>
                </a:solidFill>
                <a:latin typeface="Times New Roman"/>
                <a:cs typeface="Times New Roman"/>
              </a:rPr>
              <a:t>11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6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13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настоящей</a:t>
            </a:r>
            <a:r>
              <a:rPr sz="16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статьи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заказчиком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могут</a:t>
            </a:r>
            <a:r>
              <a:rPr sz="16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6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применяться</a:t>
            </a:r>
            <a:r>
              <a:rPr sz="1600" b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 </a:t>
            </a:r>
            <a:r>
              <a:rPr sz="16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указанному</a:t>
            </a:r>
            <a:r>
              <a:rPr sz="16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контракту.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65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0160" algn="ctr">
              <a:lnSpc>
                <a:spcPct val="100000"/>
              </a:lnSpc>
            </a:pP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этих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случаях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может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быть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</a:t>
            </a:r>
            <a:r>
              <a:rPr sz="16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6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любой</a:t>
            </a:r>
            <a:r>
              <a:rPr sz="16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форме,</a:t>
            </a:r>
            <a:r>
              <a:rPr sz="16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предусмотренной</a:t>
            </a:r>
            <a:r>
              <a:rPr sz="16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Гражданским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algn="ctr">
              <a:lnSpc>
                <a:spcPct val="100000"/>
              </a:lnSpc>
            </a:pPr>
            <a:r>
              <a:rPr sz="1600" spc="-30" dirty="0">
                <a:solidFill>
                  <a:srgbClr val="7030A0"/>
                </a:solidFill>
                <a:latin typeface="Times New Roman"/>
                <a:cs typeface="Times New Roman"/>
              </a:rPr>
              <a:t>кодексом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Times New Roman"/>
                <a:cs typeface="Times New Roman"/>
              </a:rPr>
              <a:t>Российской</a:t>
            </a:r>
            <a:r>
              <a:rPr sz="16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10" dirty="0">
                <a:solidFill>
                  <a:srgbClr val="7030A0"/>
                </a:solidFill>
                <a:latin typeface="Times New Roman"/>
                <a:cs typeface="Times New Roman"/>
              </a:rPr>
              <a:t>Федерации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6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совершения</a:t>
            </a:r>
            <a:r>
              <a:rPr sz="16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600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сделок.</a:t>
            </a:r>
            <a:endParaRPr sz="16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73EEED-0613-4C1C-8D4B-C34D4D51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-141089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800" y="104568"/>
            <a:ext cx="314769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0" dirty="0">
                <a:solidFill>
                  <a:srgbClr val="7030A0"/>
                </a:solidFill>
              </a:rPr>
              <a:t>Ф</a:t>
            </a:r>
            <a:r>
              <a:rPr sz="3200" b="1" spc="-90" dirty="0">
                <a:solidFill>
                  <a:srgbClr val="7030A0"/>
                </a:solidFill>
              </a:rPr>
              <a:t>о</a:t>
            </a:r>
            <a:r>
              <a:rPr sz="3200" b="1" spc="-155" dirty="0">
                <a:solidFill>
                  <a:srgbClr val="7030A0"/>
                </a:solidFill>
              </a:rPr>
              <a:t>р</a:t>
            </a:r>
            <a:r>
              <a:rPr sz="3200" b="1" spc="-120" dirty="0">
                <a:solidFill>
                  <a:srgbClr val="7030A0"/>
                </a:solidFill>
              </a:rPr>
              <a:t>м</a:t>
            </a:r>
            <a:r>
              <a:rPr sz="3200" b="1" dirty="0">
                <a:solidFill>
                  <a:srgbClr val="7030A0"/>
                </a:solidFill>
              </a:rPr>
              <a:t>а</a:t>
            </a:r>
            <a:r>
              <a:rPr sz="3200" b="1" spc="-229" dirty="0">
                <a:solidFill>
                  <a:srgbClr val="7030A0"/>
                </a:solidFill>
              </a:rPr>
              <a:t> </a:t>
            </a:r>
            <a:r>
              <a:rPr sz="3200" b="1" spc="-130" dirty="0">
                <a:solidFill>
                  <a:srgbClr val="7030A0"/>
                </a:solidFill>
              </a:rPr>
              <a:t>к</a:t>
            </a:r>
            <a:r>
              <a:rPr sz="3200" b="1" spc="-90" dirty="0">
                <a:solidFill>
                  <a:srgbClr val="7030A0"/>
                </a:solidFill>
              </a:rPr>
              <a:t>о</a:t>
            </a:r>
            <a:r>
              <a:rPr sz="3200" b="1" spc="-95" dirty="0">
                <a:solidFill>
                  <a:srgbClr val="7030A0"/>
                </a:solidFill>
              </a:rPr>
              <a:t>н</a:t>
            </a:r>
            <a:r>
              <a:rPr sz="3200" b="1" spc="-65" dirty="0">
                <a:solidFill>
                  <a:srgbClr val="7030A0"/>
                </a:solidFill>
              </a:rPr>
              <a:t>т</a:t>
            </a:r>
            <a:r>
              <a:rPr sz="3200" b="1" spc="-105" dirty="0">
                <a:solidFill>
                  <a:srgbClr val="7030A0"/>
                </a:solidFill>
              </a:rPr>
              <a:t>р</a:t>
            </a:r>
            <a:r>
              <a:rPr sz="3200" b="1" spc="-90" dirty="0">
                <a:solidFill>
                  <a:srgbClr val="7030A0"/>
                </a:solidFill>
              </a:rPr>
              <a:t>а</a:t>
            </a:r>
            <a:r>
              <a:rPr sz="3200" b="1" spc="-95" dirty="0">
                <a:solidFill>
                  <a:srgbClr val="7030A0"/>
                </a:solidFill>
              </a:rPr>
              <a:t>к</a:t>
            </a:r>
            <a:r>
              <a:rPr sz="3200" b="1" spc="-65" dirty="0">
                <a:solidFill>
                  <a:srgbClr val="7030A0"/>
                </a:solidFill>
              </a:rPr>
              <a:t>т</a:t>
            </a:r>
            <a:r>
              <a:rPr sz="3200" b="1" dirty="0">
                <a:solidFill>
                  <a:srgbClr val="7030A0"/>
                </a:solidFill>
              </a:rPr>
              <a:t>а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7570" y="648000"/>
            <a:ext cx="8909430" cy="1758558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1750" dirty="0">
              <a:latin typeface="Times New Roman"/>
              <a:cs typeface="Times New Roman"/>
            </a:endParaRPr>
          </a:p>
          <a:p>
            <a:pPr marL="91440" marR="152400">
              <a:lnSpc>
                <a:spcPct val="90000"/>
              </a:lnSpc>
            </a:pP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При</a:t>
            </a:r>
            <a:r>
              <a:rPr sz="13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заключении</a:t>
            </a:r>
            <a:r>
              <a:rPr sz="13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контракта</a:t>
            </a:r>
            <a:r>
              <a:rPr sz="13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3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случаях,</a:t>
            </a:r>
            <a:r>
              <a:rPr sz="13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предусмотренных</a:t>
            </a:r>
            <a:r>
              <a:rPr sz="1300" spc="9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пунктами</a:t>
            </a:r>
            <a:r>
              <a:rPr sz="1300" b="1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1,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4,</a:t>
            </a:r>
            <a:r>
              <a:rPr sz="13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5</a:t>
            </a:r>
            <a:r>
              <a:rPr sz="13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latin typeface="Times New Roman"/>
                <a:cs typeface="Times New Roman"/>
              </a:rPr>
              <a:t>…</a:t>
            </a:r>
            <a:r>
              <a:rPr sz="1300" spc="10" dirty="0"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части</a:t>
            </a:r>
            <a:r>
              <a:rPr sz="13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1</a:t>
            </a:r>
            <a:r>
              <a:rPr sz="13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статьи</a:t>
            </a:r>
            <a:r>
              <a:rPr sz="1300" b="1" spc="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93</a:t>
            </a:r>
            <a:r>
              <a:rPr sz="1300" b="1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настоящего</a:t>
            </a:r>
            <a:r>
              <a:rPr sz="13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Федерального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закона,</a:t>
            </a:r>
            <a:r>
              <a:rPr sz="13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требования</a:t>
            </a:r>
            <a:r>
              <a:rPr sz="13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частей</a:t>
            </a:r>
            <a:r>
              <a:rPr sz="13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4</a:t>
            </a:r>
            <a:r>
              <a:rPr sz="13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3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9,</a:t>
            </a:r>
            <a:r>
              <a:rPr sz="13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30" dirty="0">
                <a:solidFill>
                  <a:srgbClr val="7030A0"/>
                </a:solidFill>
                <a:latin typeface="Times New Roman"/>
                <a:cs typeface="Times New Roman"/>
              </a:rPr>
              <a:t>11</a:t>
            </a:r>
            <a:r>
              <a:rPr sz="13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-</a:t>
            </a:r>
            <a:r>
              <a:rPr sz="13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13</a:t>
            </a:r>
            <a:r>
              <a:rPr sz="13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настоящей</a:t>
            </a:r>
            <a:r>
              <a:rPr sz="13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3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20" dirty="0">
                <a:solidFill>
                  <a:srgbClr val="7030A0"/>
                </a:solidFill>
                <a:latin typeface="Times New Roman"/>
                <a:cs typeface="Times New Roman"/>
              </a:rPr>
              <a:t>заказчиком</a:t>
            </a:r>
            <a:r>
              <a:rPr sz="13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5" dirty="0">
                <a:solidFill>
                  <a:srgbClr val="7030A0"/>
                </a:solidFill>
                <a:latin typeface="Times New Roman"/>
                <a:cs typeface="Times New Roman"/>
              </a:rPr>
              <a:t>могут</a:t>
            </a:r>
            <a:r>
              <a:rPr sz="13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3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применяться</a:t>
            </a:r>
            <a:r>
              <a:rPr sz="13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к</a:t>
            </a:r>
            <a:r>
              <a:rPr sz="13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указанному</a:t>
            </a:r>
            <a:r>
              <a:rPr sz="13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30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контракту.</a:t>
            </a:r>
            <a:r>
              <a:rPr sz="13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3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5" dirty="0">
                <a:solidFill>
                  <a:srgbClr val="7030A0"/>
                </a:solidFill>
                <a:latin typeface="Times New Roman"/>
                <a:cs typeface="Times New Roman"/>
              </a:rPr>
              <a:t>этих </a:t>
            </a:r>
            <a:r>
              <a:rPr sz="1300" spc="-3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spc="-10" dirty="0">
                <a:solidFill>
                  <a:srgbClr val="7030A0"/>
                </a:solidFill>
                <a:latin typeface="Times New Roman"/>
                <a:cs typeface="Times New Roman"/>
              </a:rPr>
              <a:t>случаях</a:t>
            </a:r>
            <a:r>
              <a:rPr sz="13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10" dirty="0">
                <a:solidFill>
                  <a:srgbClr val="C00000"/>
                </a:solidFill>
                <a:latin typeface="Times New Roman"/>
                <a:cs typeface="Times New Roman"/>
              </a:rPr>
              <a:t>контракт</a:t>
            </a:r>
            <a:r>
              <a:rPr sz="1300" b="1" strike="sngStrike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20" dirty="0">
                <a:solidFill>
                  <a:srgbClr val="C00000"/>
                </a:solidFill>
                <a:latin typeface="Times New Roman"/>
                <a:cs typeface="Times New Roman"/>
              </a:rPr>
              <a:t>может</a:t>
            </a:r>
            <a:r>
              <a:rPr sz="1300" b="1" strike="sngStrike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5" dirty="0">
                <a:solidFill>
                  <a:srgbClr val="C00000"/>
                </a:solidFill>
                <a:latin typeface="Times New Roman"/>
                <a:cs typeface="Times New Roman"/>
              </a:rPr>
              <a:t>быть</a:t>
            </a:r>
            <a:r>
              <a:rPr sz="1300" b="1" strike="sngStrike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10" dirty="0">
                <a:solidFill>
                  <a:srgbClr val="C00000"/>
                </a:solidFill>
                <a:latin typeface="Times New Roman"/>
                <a:cs typeface="Times New Roman"/>
              </a:rPr>
              <a:t>заключен</a:t>
            </a:r>
            <a:r>
              <a:rPr sz="1300" b="1" strike="sngStrike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5" dirty="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sz="1300" b="1" strike="sngStrike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5" dirty="0">
                <a:solidFill>
                  <a:srgbClr val="C00000"/>
                </a:solidFill>
                <a:latin typeface="Times New Roman"/>
                <a:cs typeface="Times New Roman"/>
              </a:rPr>
              <a:t>любой </a:t>
            </a:r>
            <a:r>
              <a:rPr sz="1300" b="1" strike="sngStrike" spc="-15" dirty="0">
                <a:solidFill>
                  <a:srgbClr val="C00000"/>
                </a:solidFill>
                <a:latin typeface="Times New Roman"/>
                <a:cs typeface="Times New Roman"/>
              </a:rPr>
              <a:t>форме,</a:t>
            </a:r>
            <a:r>
              <a:rPr sz="1300" b="1" strike="sngStrike" spc="3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10" dirty="0">
                <a:solidFill>
                  <a:srgbClr val="C00000"/>
                </a:solidFill>
                <a:latin typeface="Times New Roman"/>
                <a:cs typeface="Times New Roman"/>
              </a:rPr>
              <a:t>предусмотренной</a:t>
            </a:r>
            <a:r>
              <a:rPr sz="1300" b="1" strike="sngStrike" spc="1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15" dirty="0">
                <a:solidFill>
                  <a:srgbClr val="C00000"/>
                </a:solidFill>
                <a:latin typeface="Times New Roman"/>
                <a:cs typeface="Times New Roman"/>
              </a:rPr>
              <a:t>Гражданским</a:t>
            </a:r>
            <a:r>
              <a:rPr sz="1300" b="1" strike="sngStrike" spc="4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20" dirty="0">
                <a:solidFill>
                  <a:srgbClr val="C00000"/>
                </a:solidFill>
                <a:latin typeface="Times New Roman"/>
                <a:cs typeface="Times New Roman"/>
              </a:rPr>
              <a:t>кодексом</a:t>
            </a:r>
            <a:r>
              <a:rPr sz="1300" b="1" strike="sngStrike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10" dirty="0">
                <a:solidFill>
                  <a:srgbClr val="C00000"/>
                </a:solidFill>
                <a:latin typeface="Times New Roman"/>
                <a:cs typeface="Times New Roman"/>
              </a:rPr>
              <a:t>Российской </a:t>
            </a:r>
            <a:r>
              <a:rPr sz="1300" b="1" strike="sngStrike" spc="-5" dirty="0">
                <a:solidFill>
                  <a:srgbClr val="C00000"/>
                </a:solidFill>
                <a:latin typeface="Times New Roman"/>
                <a:cs typeface="Times New Roman"/>
              </a:rPr>
              <a:t> Федерации </a:t>
            </a:r>
            <a:r>
              <a:rPr sz="1300" b="1" strike="sngStrike" dirty="0">
                <a:solidFill>
                  <a:srgbClr val="C00000"/>
                </a:solidFill>
                <a:latin typeface="Times New Roman"/>
                <a:cs typeface="Times New Roman"/>
              </a:rPr>
              <a:t>для </a:t>
            </a:r>
            <a:r>
              <a:rPr sz="1300" b="1" strike="sngStrike" spc="-10" dirty="0">
                <a:solidFill>
                  <a:srgbClr val="C00000"/>
                </a:solidFill>
                <a:latin typeface="Times New Roman"/>
                <a:cs typeface="Times New Roman"/>
              </a:rPr>
              <a:t>совершения</a:t>
            </a:r>
            <a:r>
              <a:rPr sz="1300" b="1" strike="sngStrike" spc="2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300" b="1" strike="sngStrike" spc="-5" dirty="0" err="1">
                <a:solidFill>
                  <a:srgbClr val="C00000"/>
                </a:solidFill>
                <a:latin typeface="Times New Roman"/>
                <a:cs typeface="Times New Roman"/>
              </a:rPr>
              <a:t>сделок</a:t>
            </a:r>
            <a:r>
              <a:rPr sz="1300" strike="sngStrike" spc="-5" dirty="0">
                <a:solidFill>
                  <a:srgbClr val="C00000"/>
                </a:solidFill>
                <a:latin typeface="Times New Roman"/>
                <a:cs typeface="Times New Roman"/>
              </a:rPr>
              <a:t>.</a:t>
            </a:r>
            <a:endParaRPr lang="ru-RU" sz="1300" strike="sngStrike" spc="-5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91440" marR="152400">
              <a:lnSpc>
                <a:spcPct val="90000"/>
              </a:lnSpc>
            </a:pPr>
            <a:r>
              <a:rPr lang="ru-RU" sz="1300" b="1" u="sng" dirty="0">
                <a:solidFill>
                  <a:srgbClr val="FF0000"/>
                </a:solidFill>
                <a:latin typeface="Times New Roman"/>
                <a:cs typeface="Times New Roman"/>
              </a:rPr>
              <a:t>простой письменной форме в соответствии с положениями Гражданского кодекса Российской Федерации для  совершения сделок.</a:t>
            </a:r>
          </a:p>
          <a:p>
            <a:pPr marL="91440" marR="152400">
              <a:lnSpc>
                <a:spcPct val="9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 marL="6367780">
              <a:lnSpc>
                <a:spcPct val="100000"/>
              </a:lnSpc>
              <a:spcBef>
                <a:spcPts val="155"/>
              </a:spcBef>
            </a:pP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Часть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15</a:t>
            </a:r>
            <a:r>
              <a:rPr sz="1300" i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статьи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34 </a:t>
            </a:r>
            <a:r>
              <a:rPr sz="1300" i="1" spc="-15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300" i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300" i="1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</a:t>
            </a:r>
            <a:endParaRPr sz="13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900" y="2212446"/>
            <a:ext cx="4811396" cy="4556506"/>
          </a:xfrm>
          <a:custGeom>
            <a:avLst/>
            <a:gdLst/>
            <a:ahLst/>
            <a:cxnLst/>
            <a:rect l="l" t="t" r="r" b="b"/>
            <a:pathLst>
              <a:path w="4670425" h="4478655">
                <a:moveTo>
                  <a:pt x="0" y="4478274"/>
                </a:moveTo>
                <a:lnTo>
                  <a:pt x="4670425" y="4478274"/>
                </a:lnTo>
                <a:lnTo>
                  <a:pt x="4670425" y="0"/>
                </a:lnTo>
                <a:lnTo>
                  <a:pt x="0" y="0"/>
                </a:lnTo>
                <a:lnTo>
                  <a:pt x="0" y="4478274"/>
                </a:lnTo>
                <a:close/>
              </a:path>
            </a:pathLst>
          </a:custGeom>
          <a:ln w="2540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0626" y="2436275"/>
            <a:ext cx="4709669" cy="4124841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 marL="12700" marR="13335" algn="just">
              <a:lnSpc>
                <a:spcPct val="100000"/>
              </a:lnSpc>
              <a:spcBef>
                <a:spcPts val="95"/>
              </a:spcBef>
            </a:pP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Сделки </a:t>
            </a:r>
            <a:r>
              <a:rPr sz="1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юридических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лиц </a:t>
            </a:r>
            <a:r>
              <a:rPr sz="1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между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собой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и с гражданами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должны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совершаться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 простой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 форме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, за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исключением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сделок,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требующих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нотариального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удостоверения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(п/п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п.1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ст.161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ГК РФ).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3111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может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быть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 любой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форме,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предусмотренной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совершения </a:t>
            </a:r>
            <a:r>
              <a:rPr sz="1000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сделок,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если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законом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данного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типа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установлена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определенная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форма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(ч.1 ст.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434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ГК</a:t>
            </a:r>
            <a:r>
              <a:rPr sz="10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РФ)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600"/>
              </a:spcBef>
            </a:pP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</a:t>
            </a:r>
            <a:r>
              <a:rPr sz="10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</a:t>
            </a:r>
            <a:r>
              <a:rPr sz="1000" b="1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ФОРМЕ</a:t>
            </a:r>
            <a:r>
              <a:rPr sz="1000" b="1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может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быть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путем</a:t>
            </a:r>
            <a:r>
              <a:rPr sz="10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составления </a:t>
            </a:r>
            <a:r>
              <a:rPr sz="1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одного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документа,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подписанного сторонами, а также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путем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обмена письмами, </a:t>
            </a:r>
            <a:r>
              <a:rPr sz="1000" b="1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телеграммами,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телексами, телефаксами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и иными документами, в </a:t>
            </a:r>
            <a:r>
              <a:rPr sz="1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том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числе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электронными</a:t>
            </a:r>
            <a:r>
              <a:rPr sz="1000" b="1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документами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,</a:t>
            </a:r>
            <a:r>
              <a:rPr sz="1000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передаваемыми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каналам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связи,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позволяющими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достоверно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установить,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что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исходит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от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стороны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договору (ч.2 ст.434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ГК</a:t>
            </a:r>
            <a:r>
              <a:rPr sz="10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РФ)</a:t>
            </a:r>
          </a:p>
          <a:p>
            <a:pPr marL="12700" marR="127635">
              <a:lnSpc>
                <a:spcPct val="100000"/>
              </a:lnSpc>
              <a:spcBef>
                <a:spcPts val="605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случаях,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предусмотренных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законом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или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соглашением</a:t>
            </a:r>
            <a:r>
              <a:rPr sz="10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сторон,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договор</a:t>
            </a:r>
            <a:r>
              <a:rPr sz="1000" b="1" spc="-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 форме может </a:t>
            </a:r>
            <a:r>
              <a:rPr sz="1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быть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только путем составления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одного </a:t>
            </a:r>
            <a:r>
              <a:rPr sz="1000" b="1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документа,</a:t>
            </a:r>
            <a:r>
              <a:rPr sz="1000" b="1" spc="-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подписанного</a:t>
            </a:r>
            <a:r>
              <a:rPr sz="1000" b="1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сторонами</a:t>
            </a:r>
            <a:r>
              <a:rPr sz="1000" b="1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договора</a:t>
            </a:r>
            <a:r>
              <a:rPr sz="1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(ч.4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ст.434 ГК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РФ)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33655">
              <a:lnSpc>
                <a:spcPct val="100000"/>
              </a:lnSpc>
              <a:spcBef>
                <a:spcPts val="600"/>
              </a:spcBef>
            </a:pP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Сделки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совершаются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устно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или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</a:t>
            </a:r>
            <a:r>
              <a:rPr sz="10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форме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(простой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или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нотариальной) </a:t>
            </a:r>
            <a:r>
              <a:rPr sz="1000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(ч.1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ст.158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ГК РФ)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33020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Сделка,</a:t>
            </a:r>
            <a:r>
              <a:rPr sz="10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которой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законом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или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соглашением</a:t>
            </a:r>
            <a:r>
              <a:rPr sz="1000" spc="7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сторон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установлена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письменная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(простая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или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нотариальная)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форма,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может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быть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совершена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устно</a:t>
            </a:r>
            <a:r>
              <a:rPr sz="10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(ч.1 </a:t>
            </a:r>
            <a:r>
              <a:rPr sz="1000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ст.159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ГК РФ)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0" marR="27305">
              <a:lnSpc>
                <a:spcPct val="100000"/>
              </a:lnSpc>
              <a:spcBef>
                <a:spcPts val="600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Если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иное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установлено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соглашением</a:t>
            </a:r>
            <a:r>
              <a:rPr sz="1000" spc="7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сторон,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могут</a:t>
            </a:r>
            <a:r>
              <a:rPr sz="1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совершаться</a:t>
            </a:r>
            <a:r>
              <a:rPr sz="1000" b="1" spc="-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УСТНО</a:t>
            </a:r>
            <a:r>
              <a:rPr sz="1000" b="1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все </a:t>
            </a:r>
            <a:r>
              <a:rPr sz="1000" b="1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сделки,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исполняемые</a:t>
            </a:r>
            <a:r>
              <a:rPr sz="1000" b="1" spc="-10" dirty="0">
                <a:solidFill>
                  <a:srgbClr val="7030A0"/>
                </a:solidFill>
                <a:latin typeface="Times New Roman"/>
                <a:cs typeface="Times New Roman"/>
              </a:rPr>
              <a:t> при</a:t>
            </a:r>
            <a:r>
              <a:rPr sz="1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самом</a:t>
            </a:r>
            <a:r>
              <a:rPr sz="1000" b="1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их </a:t>
            </a:r>
            <a:r>
              <a:rPr sz="1000" b="1" dirty="0">
                <a:solidFill>
                  <a:srgbClr val="7030A0"/>
                </a:solidFill>
                <a:latin typeface="Times New Roman"/>
                <a:cs typeface="Times New Roman"/>
              </a:rPr>
              <a:t>совершении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,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исключением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сделок,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для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которых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установлена</a:t>
            </a:r>
            <a:r>
              <a:rPr sz="10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нотариальная</a:t>
            </a:r>
            <a:r>
              <a:rPr sz="10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форма,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и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сделок,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несоблюдение</a:t>
            </a:r>
            <a:r>
              <a:rPr sz="10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простой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</a:t>
            </a:r>
            <a:r>
              <a:rPr sz="1000" spc="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формы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которых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влечет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их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недействительность</a:t>
            </a:r>
            <a:r>
              <a:rPr sz="10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(ч.2 ст.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159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 ГК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РФ)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932426" y="2455425"/>
            <a:ext cx="4104004" cy="1785745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25"/>
              </a:spcBef>
            </a:pP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Контракт</a:t>
            </a:r>
            <a:r>
              <a:rPr sz="1000" b="1" spc="-4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</a:t>
            </a:r>
            <a:r>
              <a:rPr sz="1000" b="1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в </a:t>
            </a:r>
            <a:r>
              <a:rPr lang="ru-RU"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 ??? </a:t>
            </a:r>
            <a:r>
              <a:rPr sz="1000" b="1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b="1" spc="-5" dirty="0">
                <a:solidFill>
                  <a:srgbClr val="7030A0"/>
                </a:solidFill>
                <a:latin typeface="Times New Roman"/>
                <a:cs typeface="Times New Roman"/>
              </a:rPr>
              <a:t>ФОРМЕ, если: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412115" marR="149860" indent="-320040">
              <a:lnSpc>
                <a:spcPct val="100000"/>
              </a:lnSpc>
              <a:spcBef>
                <a:spcPts val="705"/>
              </a:spcBef>
              <a:buClr>
                <a:srgbClr val="9B2C1F"/>
              </a:buClr>
              <a:buSzPct val="60000"/>
              <a:buFont typeface="Wingdings"/>
              <a:buChar char=""/>
              <a:tabLst>
                <a:tab pos="412115" algn="l"/>
                <a:tab pos="412750" algn="l"/>
              </a:tabLst>
            </a:pP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закупка</a:t>
            </a:r>
            <a:r>
              <a:rPr sz="1000" spc="6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проводится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по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основаниям,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предусмотренным</a:t>
            </a:r>
            <a:r>
              <a:rPr sz="1000" spc="6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ч.15 ст.34 </a:t>
            </a:r>
            <a:r>
              <a:rPr sz="1000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Закона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44-ФЗ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412115" marR="366395" indent="-320040">
              <a:lnSpc>
                <a:spcPct val="100000"/>
              </a:lnSpc>
              <a:spcBef>
                <a:spcPts val="700"/>
              </a:spcBef>
              <a:buClr>
                <a:srgbClr val="9B2C1F"/>
              </a:buClr>
              <a:buSzPct val="60000"/>
              <a:buFont typeface="Wingdings"/>
              <a:buChar char=""/>
              <a:tabLst>
                <a:tab pos="412115" algn="l"/>
                <a:tab pos="412750" algn="l"/>
              </a:tabLst>
            </a:pP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для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данного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вида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договора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(контракта)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 ГК РФ</a:t>
            </a:r>
            <a:r>
              <a:rPr sz="1000" spc="-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не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требуется </a:t>
            </a:r>
            <a:r>
              <a:rPr sz="1000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обязательная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письменная</a:t>
            </a:r>
            <a:r>
              <a:rPr sz="1000" spc="4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форма</a:t>
            </a:r>
          </a:p>
          <a:p>
            <a:pPr marL="412115" indent="-320675">
              <a:lnSpc>
                <a:spcPct val="100000"/>
              </a:lnSpc>
              <a:spcBef>
                <a:spcPts val="695"/>
              </a:spcBef>
              <a:buClr>
                <a:srgbClr val="9B2C1F"/>
              </a:buClr>
              <a:buSzPct val="60000"/>
              <a:buFont typeface="Wingdings"/>
              <a:buChar char=""/>
              <a:tabLst>
                <a:tab pos="412115" algn="l"/>
                <a:tab pos="412750" algn="l"/>
              </a:tabLst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оплата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товара,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услуги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производится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момент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передачи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товара,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412115">
              <a:lnSpc>
                <a:spcPct val="100000"/>
              </a:lnSpc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оказания</a:t>
            </a:r>
            <a:r>
              <a:rPr sz="1000" spc="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5" dirty="0">
                <a:solidFill>
                  <a:srgbClr val="7030A0"/>
                </a:solidFill>
                <a:latin typeface="Times New Roman"/>
                <a:cs typeface="Times New Roman"/>
              </a:rPr>
              <a:t>услуги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412115" marR="226695" indent="-320040">
              <a:lnSpc>
                <a:spcPct val="100000"/>
              </a:lnSpc>
              <a:spcBef>
                <a:spcPts val="710"/>
              </a:spcBef>
              <a:buClr>
                <a:srgbClr val="9B2C1F"/>
              </a:buClr>
              <a:buSzPct val="60000"/>
              <a:buFont typeface="Wingdings"/>
              <a:buChar char=""/>
              <a:tabLst>
                <a:tab pos="412115" algn="l"/>
                <a:tab pos="412750" algn="l"/>
              </a:tabLst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имеется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документальное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подтверждение</a:t>
            </a:r>
            <a:r>
              <a:rPr sz="1000" spc="5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оплаты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(кассовый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или </a:t>
            </a:r>
            <a:r>
              <a:rPr sz="1000" spc="-2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товарный</a:t>
            </a:r>
            <a:r>
              <a:rPr sz="1000" spc="3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чек,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билет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на</a:t>
            </a:r>
            <a:r>
              <a:rPr sz="1000" spc="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транспорт</a:t>
            </a:r>
            <a:r>
              <a:rPr sz="1000" spc="2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и</a:t>
            </a:r>
            <a:r>
              <a:rPr sz="1000" spc="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т.д.)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2426" y="4449762"/>
            <a:ext cx="4104004" cy="657231"/>
          </a:xfrm>
          <a:prstGeom prst="rect">
            <a:avLst/>
          </a:prstGeom>
          <a:ln w="25400">
            <a:solidFill>
              <a:srgbClr val="00B05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325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ОПЛАТА</a:t>
            </a:r>
            <a:r>
              <a:rPr sz="1000" spc="2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СЧЕТА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 признается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договором,</a:t>
            </a: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3810" algn="ctr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заключенным</a:t>
            </a:r>
            <a:r>
              <a:rPr sz="1000" spc="5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в</a:t>
            </a:r>
            <a:r>
              <a:rPr sz="1000" spc="-1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письменной</a:t>
            </a:r>
            <a:r>
              <a:rPr sz="1000" spc="35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форме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000" dirty="0">
              <a:solidFill>
                <a:srgbClr val="7030A0"/>
              </a:solidFill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(п.3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ст.434,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п.3 ст.438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spc="-5" dirty="0">
                <a:solidFill>
                  <a:srgbClr val="7030A0"/>
                </a:solidFill>
                <a:latin typeface="Times New Roman"/>
                <a:cs typeface="Times New Roman"/>
              </a:rPr>
              <a:t>ГК</a:t>
            </a:r>
            <a:r>
              <a:rPr sz="1000" spc="-10" dirty="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sz="1000" dirty="0">
                <a:solidFill>
                  <a:srgbClr val="7030A0"/>
                </a:solidFill>
                <a:latin typeface="Times New Roman"/>
                <a:cs typeface="Times New Roman"/>
              </a:rPr>
              <a:t>РФ)</a:t>
            </a:r>
          </a:p>
        </p:txBody>
      </p:sp>
      <p:sp>
        <p:nvSpPr>
          <p:cNvPr id="8" name="object 8"/>
          <p:cNvSpPr/>
          <p:nvPr/>
        </p:nvSpPr>
        <p:spPr>
          <a:xfrm>
            <a:off x="4932426" y="5270500"/>
            <a:ext cx="4104004" cy="1384300"/>
          </a:xfrm>
          <a:custGeom>
            <a:avLst/>
            <a:gdLst/>
            <a:ahLst/>
            <a:cxnLst/>
            <a:rect l="l" t="t" r="r" b="b"/>
            <a:pathLst>
              <a:path w="4104004" h="1384300">
                <a:moveTo>
                  <a:pt x="4103624" y="0"/>
                </a:moveTo>
                <a:lnTo>
                  <a:pt x="0" y="0"/>
                </a:lnTo>
                <a:lnTo>
                  <a:pt x="0" y="1384300"/>
                </a:lnTo>
                <a:lnTo>
                  <a:pt x="4103624" y="1384300"/>
                </a:lnTo>
                <a:lnTo>
                  <a:pt x="4103624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11928" y="5300217"/>
            <a:ext cx="3941445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95"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случае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осуществления закупки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на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основании пунктов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4, </a:t>
            </a:r>
            <a:r>
              <a:rPr sz="1200" b="1" i="1" spc="-28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5, …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части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1 статьи 93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Закона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… </a:t>
            </a:r>
            <a:r>
              <a:rPr sz="1200" b="1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ОПЛАТА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за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поставленный товар, выполненную </a:t>
            </a:r>
            <a:r>
              <a:rPr sz="12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работу,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оказанную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услугу</a:t>
            </a:r>
            <a:r>
              <a:rPr sz="12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МОЖЕТ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ОСУЩЕСТВЛЯТЬСЯ,</a:t>
            </a:r>
            <a:r>
              <a:rPr sz="1200" b="1" i="1" spc="-3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НАПРИМЕР,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НА</a:t>
            </a:r>
            <a:endParaRPr sz="12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ОСНОВАНИИ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СЧЕТОВ,</a:t>
            </a:r>
            <a:r>
              <a:rPr sz="1200" b="1" i="1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выставленных</a:t>
            </a:r>
            <a:r>
              <a:rPr sz="1200" b="1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поставщиком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(подрядчиком, исполнителем)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по заявкам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от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заказчика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(письмо</a:t>
            </a:r>
            <a:r>
              <a:rPr sz="1200" b="1" i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Минфина</a:t>
            </a:r>
            <a:r>
              <a:rPr sz="1200" b="1" i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России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от</a:t>
            </a:r>
            <a:r>
              <a:rPr sz="12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01.07.2019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N</a:t>
            </a:r>
            <a:r>
              <a:rPr sz="12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Times New Roman"/>
                <a:cs typeface="Times New Roman"/>
              </a:rPr>
              <a:t>24-03-07/48249)</a:t>
            </a:r>
            <a:endParaRPr sz="1200">
              <a:latin typeface="Times New Roman"/>
              <a:cs typeface="Times New Roma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8B41D6-0622-42BA-A44F-F73BCA4A4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-15240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23E8F8-C5DF-4DFB-AD31-208574719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48650" cy="473074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ПИСЬМО</a:t>
            </a:r>
            <a:br>
              <a:rPr lang="ru-RU" sz="2800" dirty="0"/>
            </a:br>
            <a:r>
              <a:rPr lang="ru-RU" sz="2800" dirty="0"/>
              <a:t>от 22 января 2025 г. N 24-06-09/4707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BC5511-B908-46CF-9985-F0A9858EA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762000"/>
            <a:ext cx="8610600" cy="59436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/>
              <a:t>Следует отметить, что указанные в статье 493 ГК РФ </a:t>
            </a:r>
            <a:r>
              <a:rPr lang="ru-RU" dirty="0">
                <a:solidFill>
                  <a:srgbClr val="FF0000"/>
                </a:solidFill>
              </a:rPr>
              <a:t>чеки и документы являются формой договора розничной купли-продажи, который совершен в письменной форме,</a:t>
            </a:r>
            <a:r>
              <a:rPr lang="ru-RU" dirty="0"/>
              <a:t> поскольку с учетом положений статьи 160 ГК РФ такие чеки и документы являются документами, которые выражают содержание сделки и подписаны лицом или лицами, совершающими сделку (при этом требование о наличии подписи считается выполненным, если использован любой способ, позволяющий достоверно определить лицо, выразившее волю).</a:t>
            </a:r>
          </a:p>
          <a:p>
            <a:pPr algn="just"/>
            <a:r>
              <a:rPr lang="ru-RU" dirty="0"/>
              <a:t>Учитывая изложенное, </a:t>
            </a:r>
            <a:r>
              <a:rPr lang="ru-RU" b="1" u="sng" dirty="0">
                <a:solidFill>
                  <a:srgbClr val="FF0000"/>
                </a:solidFill>
              </a:rPr>
              <a:t>в случае, если контракт, указанный в части 15 статьи 34 Закона N 44-ФЗ, является договором розничной купли-продажи, такой договор считается заключенным в надлежащей форме с момента выдачи продавцом покупателю кассового или товарного чека, электронного или иного документа, подтверждающего оплату товара, если иное не предусмотрено таким договором, условиями формуляров или иных стандартных форм, к которым присоединяется покупатель.</a:t>
            </a:r>
          </a:p>
          <a:p>
            <a:pPr algn="just"/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Дополнительно Департамент отмечает, что позиция Департамента по вопросу применения положений части 15 статьи 34 Закона N 44-ФЗ представлена в информационном письме участникам контрактной системы от 20.10.2023 N 24-01-07/99890, размещенном на официальном сайте Минфина России по адресу: https://minfin.gov.ru/ru/document?id_4=304535.</a:t>
            </a:r>
          </a:p>
          <a:p>
            <a:pPr algn="just"/>
            <a:endParaRPr lang="ru-RU" b="1" u="sng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1372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7748" y="547001"/>
            <a:ext cx="8839200" cy="61651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С</a:t>
            </a:r>
            <a:r>
              <a:rPr sz="1600" b="1" u="sng" spc="-26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1</a:t>
            </a:r>
            <a:r>
              <a:rPr sz="1600" b="1" u="sng" spc="-2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января</a:t>
            </a:r>
            <a:r>
              <a:rPr sz="1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2024</a:t>
            </a:r>
            <a:r>
              <a:rPr sz="1600" b="1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года</a:t>
            </a:r>
            <a:r>
              <a:rPr sz="1600" b="1" spc="-11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все</a:t>
            </a:r>
            <a:r>
              <a:rPr sz="1600" b="1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без</a:t>
            </a:r>
            <a:r>
              <a:rPr sz="1600" b="1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исключения</a:t>
            </a:r>
            <a:r>
              <a:rPr sz="1600" b="1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spc="-8" dirty="0">
                <a:solidFill>
                  <a:srgbClr val="7030A0"/>
                </a:solidFill>
                <a:latin typeface="Corbel"/>
                <a:cs typeface="Corbel"/>
              </a:rPr>
              <a:t>организации</a:t>
            </a:r>
            <a:r>
              <a:rPr sz="1600" b="1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spc="-8" dirty="0">
                <a:solidFill>
                  <a:srgbClr val="7030A0"/>
                </a:solidFill>
                <a:latin typeface="Corbel"/>
                <a:cs typeface="Corbel"/>
              </a:rPr>
              <a:t>бюджетной</a:t>
            </a:r>
            <a:r>
              <a:rPr sz="1600" b="1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сферы</a:t>
            </a:r>
            <a:r>
              <a:rPr sz="1600" b="1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должны</a:t>
            </a:r>
            <a:r>
              <a:rPr sz="1600" spc="-4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использовать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 err="1">
                <a:solidFill>
                  <a:srgbClr val="7030A0"/>
                </a:solidFill>
                <a:latin typeface="Corbel"/>
                <a:cs typeface="Corbel"/>
              </a:rPr>
              <a:t>целый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19" dirty="0" err="1">
                <a:solidFill>
                  <a:srgbClr val="7030A0"/>
                </a:solidFill>
                <a:latin typeface="Corbel"/>
                <a:cs typeface="Corbel"/>
              </a:rPr>
              <a:t>ряд</a:t>
            </a:r>
            <a:r>
              <a:rPr lang="ru-RU"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 err="1">
                <a:solidFill>
                  <a:srgbClr val="7030A0"/>
                </a:solidFill>
                <a:latin typeface="Corbel"/>
                <a:cs typeface="Corbel"/>
              </a:rPr>
              <a:t>первичных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учетных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документов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электронных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регистров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бухгалтерского</a:t>
            </a:r>
            <a:r>
              <a:rPr sz="1600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учета,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 err="1">
                <a:solidFill>
                  <a:srgbClr val="7030A0"/>
                </a:solidFill>
                <a:latin typeface="Corbel"/>
                <a:cs typeface="Corbel"/>
              </a:rPr>
              <a:t>утвержденных</a:t>
            </a:r>
            <a:r>
              <a:rPr lang="ru-RU" sz="1600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u="sng" dirty="0" err="1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Приказом</a:t>
            </a:r>
            <a:r>
              <a:rPr sz="1600" b="1" u="sng" spc="-30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Минфина</a:t>
            </a:r>
            <a:r>
              <a:rPr sz="1600" b="1" u="sng" spc="-11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spc="-1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России</a:t>
            </a:r>
            <a:r>
              <a:rPr sz="1600" b="1" u="sng" spc="-30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от</a:t>
            </a:r>
            <a:r>
              <a:rPr sz="1600" b="1" u="sng" spc="-34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15</a:t>
            </a:r>
            <a:r>
              <a:rPr sz="1600" b="1" u="sng" spc="-19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апреля</a:t>
            </a:r>
            <a:r>
              <a:rPr sz="1600" b="1" u="sng" spc="-30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2021</a:t>
            </a:r>
            <a:r>
              <a:rPr sz="1600" b="1" u="sng" spc="-1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spc="-38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г.</a:t>
            </a:r>
            <a:r>
              <a:rPr sz="1600" b="1" u="sng" spc="-15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</a:t>
            </a:r>
            <a:r>
              <a:rPr sz="1600" b="1" u="sng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N</a:t>
            </a:r>
            <a:r>
              <a:rPr sz="1600" b="1" u="sng" spc="-19" dirty="0">
                <a:solidFill>
                  <a:srgbClr val="7030A0"/>
                </a:solidFill>
                <a:uFill>
                  <a:solidFill>
                    <a:srgbClr val="000000"/>
                  </a:solidFill>
                </a:uFill>
                <a:latin typeface="Corbel"/>
                <a:cs typeface="Corbel"/>
              </a:rPr>
              <a:t> 61н</a:t>
            </a:r>
            <a:endParaRPr sz="1600" dirty="0">
              <a:solidFill>
                <a:srgbClr val="7030A0"/>
              </a:solidFill>
              <a:latin typeface="Corbel"/>
              <a:cs typeface="Corbel"/>
            </a:endParaRPr>
          </a:p>
          <a:p>
            <a:pPr marL="9525" marR="287179" algn="just"/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«Об</a:t>
            </a:r>
            <a:r>
              <a:rPr sz="1600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утверждении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унифицированных</a:t>
            </a:r>
            <a:r>
              <a:rPr sz="1600" spc="-4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форм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электронных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документов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бухгалтерского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учета,</a:t>
            </a:r>
            <a:r>
              <a:rPr sz="1600" spc="-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применяемых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при</a:t>
            </a:r>
            <a:r>
              <a:rPr sz="1600" spc="22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ведении бюджетного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учета,</a:t>
            </a:r>
            <a:r>
              <a:rPr sz="1600" spc="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бухгалтерского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учета государственных</a:t>
            </a:r>
            <a:r>
              <a:rPr sz="1600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(муниципальных)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учреждений,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</a:t>
            </a:r>
            <a:r>
              <a:rPr sz="1600" spc="24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Методических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указаний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по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их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формированию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 err="1">
                <a:solidFill>
                  <a:srgbClr val="7030A0"/>
                </a:solidFill>
                <a:latin typeface="Corbel"/>
                <a:cs typeface="Corbel"/>
              </a:rPr>
              <a:t>применению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»</a:t>
            </a:r>
            <a:endParaRPr lang="ru-RU" sz="1600" spc="-8" dirty="0">
              <a:solidFill>
                <a:srgbClr val="7030A0"/>
              </a:solidFill>
              <a:latin typeface="Corbel"/>
              <a:cs typeface="Corbel"/>
            </a:endParaRPr>
          </a:p>
          <a:p>
            <a:pPr marL="9525" marR="287179" algn="ctr"/>
            <a:r>
              <a:rPr sz="1600" b="1" dirty="0" err="1">
                <a:solidFill>
                  <a:srgbClr val="FF0000"/>
                </a:solidFill>
                <a:latin typeface="Corbel"/>
                <a:cs typeface="Corbel"/>
              </a:rPr>
              <a:t>Форма</a:t>
            </a:r>
            <a:r>
              <a:rPr sz="1600" b="1" spc="-34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8" dirty="0">
                <a:solidFill>
                  <a:srgbClr val="FF0000"/>
                </a:solidFill>
                <a:latin typeface="Corbel"/>
                <a:cs typeface="Corbel"/>
              </a:rPr>
              <a:t>0510452</a:t>
            </a:r>
            <a:r>
              <a:rPr sz="1600" b="1" spc="-56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Акт</a:t>
            </a:r>
            <a:r>
              <a:rPr sz="1600" b="1" spc="-15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приемки</a:t>
            </a:r>
            <a:r>
              <a:rPr sz="1600" b="1" spc="-19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rbel"/>
                <a:cs typeface="Corbel"/>
              </a:rPr>
              <a:t>товаров,</a:t>
            </a:r>
            <a:r>
              <a:rPr sz="1600" b="1" spc="-34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8" dirty="0">
                <a:solidFill>
                  <a:srgbClr val="FF0000"/>
                </a:solidFill>
                <a:latin typeface="Corbel"/>
                <a:cs typeface="Corbel"/>
              </a:rPr>
              <a:t>работ,</a:t>
            </a:r>
            <a:r>
              <a:rPr sz="1600" b="1" spc="-23" dirty="0">
                <a:solidFill>
                  <a:srgbClr val="FF0000"/>
                </a:solidFill>
                <a:latin typeface="Corbel"/>
                <a:cs typeface="Corbel"/>
              </a:rPr>
              <a:t> </a:t>
            </a:r>
            <a:r>
              <a:rPr sz="1600" b="1" spc="-8" dirty="0">
                <a:solidFill>
                  <a:srgbClr val="FF0000"/>
                </a:solidFill>
                <a:latin typeface="Corbel"/>
                <a:cs typeface="Corbel"/>
              </a:rPr>
              <a:t>услуг</a:t>
            </a:r>
            <a:endParaRPr sz="1600" dirty="0">
              <a:solidFill>
                <a:srgbClr val="FF0000"/>
              </a:solidFill>
              <a:latin typeface="Corbel"/>
              <a:cs typeface="Corbel"/>
            </a:endParaRPr>
          </a:p>
          <a:p>
            <a:pPr marL="9525" marR="413861" algn="just"/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Акт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приемки</a:t>
            </a:r>
            <a:r>
              <a:rPr sz="1600" spc="-4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товаров,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работ,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услуг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(ф.</a:t>
            </a:r>
            <a:r>
              <a:rPr sz="1600" spc="-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0510452)</a:t>
            </a:r>
            <a:r>
              <a:rPr sz="1600" spc="-4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(далее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-</a:t>
            </a:r>
            <a:r>
              <a:rPr sz="1600" spc="-6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Акт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приемки</a:t>
            </a:r>
            <a:r>
              <a:rPr sz="1600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(ф.</a:t>
            </a:r>
            <a:r>
              <a:rPr sz="1600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0510452)</a:t>
            </a:r>
            <a:r>
              <a:rPr sz="1600" spc="-4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формируется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в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целях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оформления </a:t>
            </a:r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приемки</a:t>
            </a:r>
            <a:r>
              <a:rPr sz="1600" b="1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поставленных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товаров,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выполненных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работ,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оказанных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услуг,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u="sng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предусмотренной</a:t>
            </a:r>
            <a:r>
              <a:rPr sz="1600" u="sng" spc="-2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договором,</a:t>
            </a:r>
            <a:r>
              <a:rPr sz="1600" u="sng" spc="-15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информация</a:t>
            </a:r>
            <a:r>
              <a:rPr sz="1600" u="sng" spc="-26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spc="-3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о</a:t>
            </a:r>
            <a:r>
              <a:rPr sz="1600" spc="-38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u="sng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котором</a:t>
            </a:r>
            <a:r>
              <a:rPr sz="1600" u="sng" spc="-19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не</a:t>
            </a:r>
            <a:r>
              <a:rPr sz="1600" u="sng" spc="221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размещается</a:t>
            </a:r>
            <a:r>
              <a:rPr sz="1600" u="sng" spc="-2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в</a:t>
            </a:r>
            <a:r>
              <a:rPr sz="1600" u="sng" spc="-11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реестре</a:t>
            </a:r>
            <a:r>
              <a:rPr sz="1600" u="sng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контрактов</a:t>
            </a:r>
            <a:r>
              <a:rPr sz="1600" u="sng" spc="-23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на</a:t>
            </a:r>
            <a:r>
              <a:rPr sz="1600" u="sng" spc="-19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 </a:t>
            </a:r>
            <a:r>
              <a:rPr sz="1600" u="sng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Corbel"/>
                <a:cs typeface="Corbel"/>
              </a:rPr>
              <a:t>ЕИС</a:t>
            </a:r>
            <a:r>
              <a:rPr sz="1600" dirty="0">
                <a:solidFill>
                  <a:srgbClr val="C00000"/>
                </a:solidFill>
                <a:latin typeface="Corbel"/>
                <a:cs typeface="Corbel"/>
              </a:rPr>
              <a:t>,</a:t>
            </a:r>
            <a:r>
              <a:rPr sz="1600" spc="-19" dirty="0">
                <a:solidFill>
                  <a:srgbClr val="C0000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включая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оформление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количественного</a:t>
            </a:r>
            <a:r>
              <a:rPr sz="1600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(или)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качественного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расхождения,</a:t>
            </a:r>
            <a:r>
              <a:rPr sz="1600" spc="19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несоответствия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ассортимента</a:t>
            </a:r>
            <a:r>
              <a:rPr sz="1600" spc="-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принимаемых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материальных</a:t>
            </a:r>
            <a:r>
              <a:rPr sz="1600" spc="-4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ценностей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 err="1">
                <a:solidFill>
                  <a:srgbClr val="7030A0"/>
                </a:solidFill>
                <a:latin typeface="Corbel"/>
                <a:cs typeface="Corbel"/>
              </a:rPr>
              <a:t>сопроводительным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 err="1">
                <a:solidFill>
                  <a:srgbClr val="7030A0"/>
                </a:solidFill>
                <a:latin typeface="Corbel"/>
                <a:cs typeface="Corbel"/>
              </a:rPr>
              <a:t>документам</a:t>
            </a:r>
            <a:r>
              <a:rPr lang="ru-RU" sz="1600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 err="1">
                <a:solidFill>
                  <a:srgbClr val="7030A0"/>
                </a:solidFill>
                <a:latin typeface="Corbel"/>
                <a:cs typeface="Corbel"/>
              </a:rPr>
              <a:t>грузоотправителя</a:t>
            </a:r>
            <a:r>
              <a:rPr sz="1600" spc="22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(поставщика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(подрядчика),</a:t>
            </a:r>
            <a:r>
              <a:rPr sz="1600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информации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о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транспортировке</a:t>
            </a:r>
            <a:r>
              <a:rPr sz="1600" spc="-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груза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(например,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сведений</a:t>
            </a:r>
            <a:r>
              <a:rPr sz="1600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о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целостности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пломб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и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упаковок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при</a:t>
            </a:r>
            <a:r>
              <a:rPr sz="1600" spc="22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транспортировке)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возникающих</a:t>
            </a:r>
            <a:r>
              <a:rPr sz="1600" spc="-4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в</a:t>
            </a:r>
            <a:r>
              <a:rPr sz="1600" spc="-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результате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приемки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товаров,</a:t>
            </a:r>
            <a:r>
              <a:rPr sz="1600" spc="-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работ, услуг.</a:t>
            </a:r>
            <a:endParaRPr sz="1600" dirty="0">
              <a:solidFill>
                <a:srgbClr val="7030A0"/>
              </a:solidFill>
              <a:latin typeface="Corbel"/>
              <a:cs typeface="Corbel"/>
            </a:endParaRPr>
          </a:p>
          <a:p>
            <a:pPr marL="90011" indent="-80486" algn="just">
              <a:buSzPct val="94117"/>
              <a:buFont typeface="Wingdings"/>
              <a:buChar char=""/>
              <a:tabLst>
                <a:tab pos="90011" algn="l"/>
              </a:tabLst>
            </a:pPr>
            <a:r>
              <a:rPr sz="1600" i="1" dirty="0">
                <a:solidFill>
                  <a:srgbClr val="7030A0"/>
                </a:solidFill>
                <a:latin typeface="Corbel"/>
                <a:cs typeface="Corbel"/>
              </a:rPr>
              <a:t>приемка</a:t>
            </a:r>
            <a:r>
              <a:rPr sz="1600" i="1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7030A0"/>
                </a:solidFill>
                <a:latin typeface="Corbel"/>
                <a:cs typeface="Corbel"/>
              </a:rPr>
              <a:t>товаров,</a:t>
            </a:r>
            <a:r>
              <a:rPr sz="1600" i="1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7030A0"/>
                </a:solidFill>
                <a:latin typeface="Corbel"/>
                <a:cs typeface="Corbel"/>
              </a:rPr>
              <a:t>работ,</a:t>
            </a:r>
            <a:r>
              <a:rPr sz="1600" i="1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15" dirty="0">
                <a:solidFill>
                  <a:srgbClr val="7030A0"/>
                </a:solidFill>
                <a:latin typeface="Corbel"/>
                <a:cs typeface="Corbel"/>
              </a:rPr>
              <a:t>услуг</a:t>
            </a:r>
            <a:endParaRPr sz="1600" dirty="0">
              <a:solidFill>
                <a:srgbClr val="7030A0"/>
              </a:solidFill>
              <a:latin typeface="Corbel"/>
              <a:cs typeface="Corbel"/>
            </a:endParaRPr>
          </a:p>
          <a:p>
            <a:pPr marL="90011" indent="-80486" algn="just">
              <a:buSzPct val="94117"/>
              <a:buFont typeface="Wingdings"/>
              <a:buChar char=""/>
              <a:tabLst>
                <a:tab pos="90011" algn="l"/>
              </a:tabLst>
            </a:pP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оформление</a:t>
            </a:r>
            <a:r>
              <a:rPr sz="1600" i="1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количественного</a:t>
            </a:r>
            <a:r>
              <a:rPr sz="1600" i="1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7030A0"/>
                </a:solidFill>
                <a:latin typeface="Corbel"/>
                <a:cs typeface="Corbel"/>
              </a:rPr>
              <a:t>и</a:t>
            </a:r>
            <a:r>
              <a:rPr sz="1600" i="1" spc="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7030A0"/>
                </a:solidFill>
                <a:latin typeface="Corbel"/>
                <a:cs typeface="Corbel"/>
              </a:rPr>
              <a:t>(или)</a:t>
            </a:r>
            <a:r>
              <a:rPr sz="1600" i="1" spc="1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качественного</a:t>
            </a:r>
            <a:r>
              <a:rPr sz="1600" i="1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расхождения,</a:t>
            </a:r>
            <a:r>
              <a:rPr sz="1600" i="1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несоответствия</a:t>
            </a:r>
            <a:r>
              <a:rPr sz="1600" i="1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dirty="0">
                <a:solidFill>
                  <a:srgbClr val="7030A0"/>
                </a:solidFill>
                <a:latin typeface="Corbel"/>
                <a:cs typeface="Corbel"/>
              </a:rPr>
              <a:t>ассортимента</a:t>
            </a:r>
            <a:r>
              <a:rPr sz="1600" i="1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(</a:t>
            </a:r>
            <a:r>
              <a:rPr sz="1600" i="1" spc="-8" dirty="0" err="1">
                <a:solidFill>
                  <a:srgbClr val="7030A0"/>
                </a:solidFill>
                <a:latin typeface="Corbel"/>
                <a:cs typeface="Corbel"/>
              </a:rPr>
              <a:t>отказ</a:t>
            </a:r>
            <a:r>
              <a:rPr sz="1600" i="1" spc="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19" dirty="0" err="1">
                <a:solidFill>
                  <a:srgbClr val="7030A0"/>
                </a:solidFill>
                <a:latin typeface="Corbel"/>
                <a:cs typeface="Corbel"/>
              </a:rPr>
              <a:t>от</a:t>
            </a:r>
            <a:r>
              <a:rPr lang="ru-RU" sz="1600" i="1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i="1" spc="-8" dirty="0" err="1">
                <a:solidFill>
                  <a:srgbClr val="7030A0"/>
                </a:solidFill>
                <a:latin typeface="Corbel"/>
                <a:cs typeface="Corbel"/>
              </a:rPr>
              <a:t>приемки</a:t>
            </a:r>
            <a:r>
              <a:rPr sz="1600" i="1" spc="-8" dirty="0">
                <a:solidFill>
                  <a:srgbClr val="7030A0"/>
                </a:solidFill>
                <a:latin typeface="Corbel"/>
                <a:cs typeface="Corbel"/>
              </a:rPr>
              <a:t>)</a:t>
            </a:r>
            <a:endParaRPr sz="1600" dirty="0">
              <a:solidFill>
                <a:srgbClr val="7030A0"/>
              </a:solidFill>
              <a:latin typeface="Corbel"/>
              <a:cs typeface="Corbel"/>
            </a:endParaRPr>
          </a:p>
          <a:p>
            <a:pPr marL="9525"/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Акт</a:t>
            </a:r>
            <a:r>
              <a:rPr sz="1600" b="1" spc="-1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dirty="0">
                <a:solidFill>
                  <a:srgbClr val="7030A0"/>
                </a:solidFill>
                <a:latin typeface="Corbel"/>
                <a:cs typeface="Corbel"/>
              </a:rPr>
              <a:t>приемки</a:t>
            </a:r>
            <a:r>
              <a:rPr sz="1600" b="1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(ф.</a:t>
            </a:r>
            <a:r>
              <a:rPr sz="1600" spc="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0510452)</a:t>
            </a:r>
            <a:r>
              <a:rPr sz="1600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b="1" spc="-8" dirty="0">
                <a:solidFill>
                  <a:srgbClr val="7030A0"/>
                </a:solidFill>
                <a:latin typeface="Corbel"/>
                <a:cs typeface="Corbel"/>
              </a:rPr>
              <a:t>формируется</a:t>
            </a:r>
            <a:r>
              <a:rPr sz="1600" b="1" spc="-30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на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основании</a:t>
            </a:r>
            <a:r>
              <a:rPr sz="1600" spc="-34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данных</a:t>
            </a:r>
            <a:r>
              <a:rPr sz="1600" spc="-3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документов,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spc="-19" dirty="0">
                <a:solidFill>
                  <a:srgbClr val="7030A0"/>
                </a:solidFill>
                <a:latin typeface="Corbel"/>
                <a:cs typeface="Corbel"/>
              </a:rPr>
              <a:t>подтверждающих</a:t>
            </a:r>
            <a:r>
              <a:rPr sz="1600" spc="-23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поставку </a:t>
            </a:r>
            <a:r>
              <a:rPr sz="1600" spc="-8" dirty="0">
                <a:solidFill>
                  <a:srgbClr val="7030A0"/>
                </a:solidFill>
                <a:latin typeface="Corbel"/>
                <a:cs typeface="Corbel"/>
              </a:rPr>
              <a:t>товаров,</a:t>
            </a:r>
            <a:r>
              <a:rPr lang="ru-RU" sz="1600" spc="-8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 err="1">
                <a:solidFill>
                  <a:srgbClr val="7030A0"/>
                </a:solidFill>
                <a:latin typeface="Corbel"/>
                <a:cs typeface="Corbel"/>
              </a:rPr>
              <a:t>выполнение</a:t>
            </a:r>
            <a:r>
              <a:rPr sz="1600" spc="-26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(сдачу)</a:t>
            </a:r>
            <a:r>
              <a:rPr sz="1600" spc="199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работ</a:t>
            </a:r>
            <a:r>
              <a:rPr sz="1600" spc="-15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sz="1600" dirty="0">
                <a:solidFill>
                  <a:srgbClr val="7030A0"/>
                </a:solidFill>
                <a:latin typeface="Corbel"/>
                <a:cs typeface="Corbel"/>
              </a:rPr>
              <a:t>(услуг),</a:t>
            </a:r>
            <a:r>
              <a:rPr sz="1600" spc="-41" dirty="0">
                <a:solidFill>
                  <a:srgbClr val="7030A0"/>
                </a:solidFill>
                <a:latin typeface="Corbel"/>
                <a:cs typeface="Corbel"/>
              </a:rPr>
              <a:t> </a:t>
            </a:r>
            <a:r>
              <a:rPr lang="ru-RU" sz="1600" b="1" u="sng" spc="-8" dirty="0">
                <a:solidFill>
                  <a:srgbClr val="FF0000"/>
                </a:solidFill>
                <a:latin typeface="Corbel"/>
                <a:cs typeface="Corbel"/>
              </a:rPr>
              <a:t>ответственным исполнителем из состава приемочной комиссии, уполномоченным на его формирование, или иным уполномоченным лицом</a:t>
            </a:r>
            <a:r>
              <a:rPr lang="ru-RU" sz="1600" spc="-8" dirty="0">
                <a:solidFill>
                  <a:srgbClr val="7030A0"/>
                </a:solidFill>
                <a:latin typeface="Corbel"/>
                <a:cs typeface="Corbel"/>
              </a:rPr>
              <a:t>. В </a:t>
            </a:r>
            <a:r>
              <a:rPr lang="ru-RU" sz="1600" b="1" u="sng" spc="-8" dirty="0">
                <a:solidFill>
                  <a:srgbClr val="7030A0"/>
                </a:solidFill>
                <a:latin typeface="Corbel"/>
                <a:cs typeface="Corbel"/>
              </a:rPr>
              <a:t>случае участия согласно условиям договора (контракта) в приемке </a:t>
            </a:r>
            <a:r>
              <a:rPr lang="ru-RU" sz="1600" spc="-8" dirty="0">
                <a:solidFill>
                  <a:srgbClr val="7030A0"/>
                </a:solidFill>
                <a:latin typeface="Corbel"/>
                <a:cs typeface="Corbel"/>
              </a:rPr>
              <a:t>поставленных товаров, выполненных работ, оказанных услуг </a:t>
            </a:r>
            <a:r>
              <a:rPr lang="ru-RU" sz="1600" b="1" u="sng" spc="-8" dirty="0">
                <a:solidFill>
                  <a:srgbClr val="7030A0"/>
                </a:solidFill>
                <a:latin typeface="Corbel"/>
                <a:cs typeface="Corbel"/>
              </a:rPr>
              <a:t>представителя отправителя (поставщика</a:t>
            </a:r>
            <a:r>
              <a:rPr lang="ru-RU" sz="1600" spc="-8" dirty="0">
                <a:solidFill>
                  <a:srgbClr val="7030A0"/>
                </a:solidFill>
                <a:latin typeface="Corbel"/>
                <a:cs typeface="Corbel"/>
              </a:rPr>
              <a:t>) или представителя незаинтересованной организации</a:t>
            </a:r>
            <a:r>
              <a:rPr lang="ru-RU" sz="1600" b="1" u="sng" spc="-8" dirty="0">
                <a:solidFill>
                  <a:srgbClr val="FF0000"/>
                </a:solidFill>
                <a:latin typeface="Corbel"/>
                <a:cs typeface="Corbel"/>
              </a:rPr>
              <a:t>, подписание Акта приемки (ф. 0510452) осуществляется с участием уполномоченного представителя.</a:t>
            </a:r>
            <a:endParaRPr sz="1600" b="1" u="sng" dirty="0">
              <a:solidFill>
                <a:srgbClr val="FF0000"/>
              </a:solidFill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380" y="106977"/>
            <a:ext cx="7620000" cy="440025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0"/>
              </a:spcBef>
            </a:pPr>
            <a:r>
              <a:rPr sz="2800" b="1" spc="-15" dirty="0">
                <a:solidFill>
                  <a:srgbClr val="7030A0"/>
                </a:solidFill>
              </a:rPr>
              <a:t>Формы</a:t>
            </a:r>
            <a:r>
              <a:rPr sz="2800" b="1" spc="-71" dirty="0">
                <a:solidFill>
                  <a:srgbClr val="7030A0"/>
                </a:solidFill>
              </a:rPr>
              <a:t> </a:t>
            </a:r>
            <a:r>
              <a:rPr sz="2800" b="1" spc="-8" dirty="0">
                <a:solidFill>
                  <a:srgbClr val="7030A0"/>
                </a:solidFill>
              </a:rPr>
              <a:t>электронных</a:t>
            </a:r>
            <a:r>
              <a:rPr sz="2800" b="1" spc="-26" dirty="0">
                <a:solidFill>
                  <a:srgbClr val="7030A0"/>
                </a:solidFill>
              </a:rPr>
              <a:t> </a:t>
            </a:r>
            <a:r>
              <a:rPr sz="2800" b="1" spc="-8" dirty="0">
                <a:solidFill>
                  <a:srgbClr val="7030A0"/>
                </a:solidFill>
              </a:rPr>
              <a:t>первичных</a:t>
            </a:r>
            <a:r>
              <a:rPr sz="2800" b="1" spc="-19" dirty="0">
                <a:solidFill>
                  <a:srgbClr val="7030A0"/>
                </a:solidFill>
              </a:rPr>
              <a:t> </a:t>
            </a:r>
            <a:r>
              <a:rPr sz="2800" b="1" spc="-8" dirty="0">
                <a:solidFill>
                  <a:srgbClr val="7030A0"/>
                </a:solidFill>
              </a:rPr>
              <a:t>документов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E11E9E-5A7B-40F0-9503-42154E41E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228" y="-138858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5883116" cy="51744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3300" b="1" spc="-101" dirty="0">
                <a:solidFill>
                  <a:srgbClr val="7030A0"/>
                </a:solidFill>
              </a:rPr>
              <a:t>Когда</a:t>
            </a:r>
            <a:r>
              <a:rPr sz="3300" b="1" spc="19" dirty="0">
                <a:solidFill>
                  <a:srgbClr val="7030A0"/>
                </a:solidFill>
              </a:rPr>
              <a:t> </a:t>
            </a:r>
            <a:r>
              <a:rPr sz="3300" b="1" spc="-30" dirty="0">
                <a:solidFill>
                  <a:srgbClr val="7030A0"/>
                </a:solidFill>
              </a:rPr>
              <a:t>применяется</a:t>
            </a:r>
            <a:r>
              <a:rPr sz="3300" b="1" spc="23" dirty="0">
                <a:solidFill>
                  <a:srgbClr val="7030A0"/>
                </a:solidFill>
              </a:rPr>
              <a:t> </a:t>
            </a:r>
            <a:r>
              <a:rPr sz="3300" b="1" spc="-15" dirty="0">
                <a:solidFill>
                  <a:srgbClr val="7030A0"/>
                </a:solidFill>
              </a:rPr>
              <a:t>форма?</a:t>
            </a:r>
            <a:endParaRPr sz="3300" b="1" dirty="0">
              <a:solidFill>
                <a:srgbClr val="7030A0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200" y="1219200"/>
            <a:ext cx="8686324" cy="3424142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9525" marR="3810" algn="just">
              <a:lnSpc>
                <a:spcPct val="90200"/>
              </a:lnSpc>
              <a:spcBef>
                <a:spcPts val="285"/>
              </a:spcBef>
            </a:pPr>
            <a:r>
              <a:rPr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64.19. </a:t>
            </a:r>
            <a:r>
              <a:rPr spc="-34" dirty="0">
                <a:solidFill>
                  <a:srgbClr val="7030A0"/>
                </a:solidFill>
                <a:latin typeface="Microsoft Sans Serif"/>
                <a:cs typeface="Microsoft Sans Serif"/>
              </a:rPr>
              <a:t>Акт </a:t>
            </a:r>
            <a:r>
              <a:rPr spc="-30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приемки 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товаров, </a:t>
            </a:r>
            <a:r>
              <a:rPr spc="-41" dirty="0">
                <a:solidFill>
                  <a:srgbClr val="7030A0"/>
                </a:solidFill>
                <a:latin typeface="Microsoft Sans Serif"/>
                <a:cs typeface="Microsoft Sans Serif"/>
              </a:rPr>
              <a:t>работ, 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услуг </a:t>
            </a:r>
            <a:r>
              <a:rPr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(ф. </a:t>
            </a: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0510452) (далее - </a:t>
            </a:r>
            <a:r>
              <a:rPr spc="-34" dirty="0">
                <a:solidFill>
                  <a:srgbClr val="7030A0"/>
                </a:solidFill>
                <a:latin typeface="Microsoft Sans Serif"/>
                <a:cs typeface="Microsoft Sans Serif"/>
              </a:rPr>
              <a:t>Акт </a:t>
            </a:r>
            <a:r>
              <a:rPr spc="-30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приемки </a:t>
            </a:r>
            <a:r>
              <a:rPr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(ф. </a:t>
            </a: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 0510452)</a:t>
            </a:r>
            <a:r>
              <a:rPr spc="4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формируется</a:t>
            </a:r>
            <a:r>
              <a:rPr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в</a:t>
            </a:r>
            <a:r>
              <a:rPr spc="4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целях</a:t>
            </a:r>
            <a:r>
              <a:rPr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оформления</a:t>
            </a:r>
            <a:r>
              <a:rPr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30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приемки</a:t>
            </a:r>
            <a:r>
              <a:rPr spc="-26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поставленных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 товаров, </a:t>
            </a:r>
            <a:r>
              <a:rPr spc="-46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выполненных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41" dirty="0">
                <a:solidFill>
                  <a:srgbClr val="7030A0"/>
                </a:solidFill>
                <a:latin typeface="Microsoft Sans Serif"/>
                <a:cs typeface="Microsoft Sans Serif"/>
              </a:rPr>
              <a:t>работ,</a:t>
            </a:r>
            <a:r>
              <a:rPr spc="-38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оказанных</a:t>
            </a:r>
            <a:r>
              <a:rPr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45" dirty="0">
                <a:solidFill>
                  <a:srgbClr val="7030A0"/>
                </a:solidFill>
                <a:latin typeface="Microsoft Sans Serif"/>
                <a:cs typeface="Microsoft Sans Serif"/>
              </a:rPr>
              <a:t>услуг,</a:t>
            </a:r>
            <a:r>
              <a:rPr spc="-4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предусмотренной</a:t>
            </a:r>
            <a:r>
              <a:rPr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договором,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информация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о </a:t>
            </a:r>
            <a:r>
              <a:rPr b="1" spc="-23" dirty="0">
                <a:solidFill>
                  <a:srgbClr val="C00000"/>
                </a:solidFill>
                <a:latin typeface="Arial"/>
                <a:cs typeface="Arial"/>
              </a:rPr>
              <a:t>котором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не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размещается </a:t>
            </a:r>
            <a:r>
              <a:rPr b="1" u="heavy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в </a:t>
            </a:r>
            <a:r>
              <a:rPr b="1" u="heavy" spc="-8" dirty="0">
                <a:solidFill>
                  <a:srgbClr val="C00000"/>
                </a:solidFill>
                <a:uFill>
                  <a:solidFill>
                    <a:srgbClr val="C00000"/>
                  </a:solidFill>
                </a:uFill>
                <a:latin typeface="Arial"/>
                <a:cs typeface="Arial"/>
              </a:rPr>
              <a:t>реестре контрактов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(!) на 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единой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информационной</a:t>
            </a:r>
            <a:r>
              <a:rPr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системе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в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сфере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закупок….</a:t>
            </a:r>
            <a:endParaRPr dirty="0">
              <a:latin typeface="Arial"/>
              <a:cs typeface="Arial"/>
            </a:endParaRPr>
          </a:p>
          <a:p>
            <a:pPr marL="3482816">
              <a:spcBef>
                <a:spcPts val="540"/>
              </a:spcBef>
            </a:pP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//</a:t>
            </a:r>
            <a:r>
              <a:rPr i="1" spc="-11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spc="-8" dirty="0">
                <a:solidFill>
                  <a:srgbClr val="006384"/>
                </a:solidFill>
                <a:latin typeface="Arial"/>
                <a:cs typeface="Arial"/>
              </a:rPr>
              <a:t>Приказ</a:t>
            </a:r>
            <a:r>
              <a:rPr i="1" spc="-11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Минфина</a:t>
            </a:r>
            <a:r>
              <a:rPr i="1" spc="-8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России </a:t>
            </a:r>
            <a:r>
              <a:rPr i="1" dirty="0">
                <a:solidFill>
                  <a:srgbClr val="006384"/>
                </a:solidFill>
                <a:latin typeface="Arial"/>
                <a:cs typeface="Arial"/>
              </a:rPr>
              <a:t>от</a:t>
            </a:r>
            <a:r>
              <a:rPr i="1" spc="-8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15.04.2021</a:t>
            </a:r>
            <a:r>
              <a:rPr i="1" spc="-8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6384"/>
                </a:solidFill>
                <a:latin typeface="Arial"/>
                <a:cs typeface="Arial"/>
              </a:rPr>
              <a:t>№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6384"/>
                </a:solidFill>
                <a:latin typeface="Arial"/>
                <a:cs typeface="Arial"/>
              </a:rPr>
              <a:t>61н</a:t>
            </a:r>
            <a:endParaRPr dirty="0">
              <a:latin typeface="Arial"/>
              <a:cs typeface="Arial"/>
            </a:endParaRPr>
          </a:p>
          <a:p>
            <a:pPr marL="9525" marR="161925">
              <a:lnSpc>
                <a:spcPct val="90300"/>
              </a:lnSpc>
              <a:spcBef>
                <a:spcPts val="1669"/>
              </a:spcBef>
            </a:pP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В</a:t>
            </a:r>
            <a:r>
              <a:rPr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реестр</a:t>
            </a:r>
            <a:r>
              <a:rPr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контрактов</a:t>
            </a:r>
            <a:r>
              <a:rPr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не</a:t>
            </a:r>
            <a:r>
              <a:rPr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включается</a:t>
            </a:r>
            <a:r>
              <a:rPr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информация</a:t>
            </a:r>
            <a:r>
              <a:rPr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о</a:t>
            </a:r>
            <a:r>
              <a:rPr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контрактах,</a:t>
            </a:r>
            <a:r>
              <a:rPr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заключенных</a:t>
            </a:r>
            <a:r>
              <a:rPr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dirty="0">
                <a:solidFill>
                  <a:srgbClr val="7030A0"/>
                </a:solidFill>
                <a:latin typeface="Microsoft Sans Serif"/>
                <a:cs typeface="Microsoft Sans Serif"/>
              </a:rPr>
              <a:t>в </a:t>
            </a:r>
            <a:r>
              <a:rPr spc="4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соответствии</a:t>
            </a:r>
            <a:r>
              <a:rPr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с 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пунктами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4 и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5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(за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исключением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контрактов,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заключенных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в </a:t>
            </a:r>
            <a:r>
              <a:rPr b="1" spc="-48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5" dirty="0">
                <a:solidFill>
                  <a:srgbClr val="C00000"/>
                </a:solidFill>
                <a:latin typeface="Arial"/>
                <a:cs typeface="Arial"/>
              </a:rPr>
              <a:t>соответствии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с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частью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12 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статьи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93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настоящего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Федерального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закона), 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пунктами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23,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42,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44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и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пунктом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46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(в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 части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контрактов, </a:t>
            </a:r>
            <a:r>
              <a:rPr b="1" spc="-11" dirty="0">
                <a:solidFill>
                  <a:srgbClr val="C00000"/>
                </a:solidFill>
                <a:latin typeface="Arial"/>
                <a:cs typeface="Arial"/>
              </a:rPr>
              <a:t>заключаемых</a:t>
            </a:r>
            <a:endParaRPr dirty="0">
              <a:latin typeface="Arial"/>
              <a:cs typeface="Arial"/>
            </a:endParaRPr>
          </a:p>
          <a:p>
            <a:pPr marL="9525">
              <a:lnSpc>
                <a:spcPts val="1943"/>
              </a:lnSpc>
            </a:pP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с </a:t>
            </a:r>
            <a:r>
              <a:rPr b="1" spc="-8" dirty="0">
                <a:solidFill>
                  <a:srgbClr val="C00000"/>
                </a:solidFill>
                <a:latin typeface="Arial"/>
                <a:cs typeface="Arial"/>
              </a:rPr>
              <a:t>физическими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лицами) 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части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 1 </a:t>
            </a:r>
            <a:r>
              <a:rPr b="1" spc="-4" dirty="0">
                <a:solidFill>
                  <a:srgbClr val="C00000"/>
                </a:solidFill>
                <a:latin typeface="Arial"/>
                <a:cs typeface="Arial"/>
              </a:rPr>
              <a:t>статьи</a:t>
            </a:r>
            <a:r>
              <a:rPr b="1" spc="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93</a:t>
            </a:r>
            <a:r>
              <a:rPr b="1" spc="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настоящего</a:t>
            </a:r>
            <a:r>
              <a:rPr spc="23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6" dirty="0">
                <a:solidFill>
                  <a:srgbClr val="7030A0"/>
                </a:solidFill>
                <a:latin typeface="Microsoft Sans Serif"/>
                <a:cs typeface="Microsoft Sans Serif"/>
              </a:rPr>
              <a:t>Федерального</a:t>
            </a:r>
            <a:r>
              <a:rPr spc="23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pc="-26" dirty="0">
                <a:solidFill>
                  <a:srgbClr val="7030A0"/>
                </a:solidFill>
                <a:latin typeface="Microsoft Sans Serif"/>
                <a:cs typeface="Microsoft Sans Serif"/>
              </a:rPr>
              <a:t>закона.</a:t>
            </a:r>
            <a:endParaRPr dirty="0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 marL="3730466">
              <a:spcBef>
                <a:spcPts val="540"/>
              </a:spcBef>
            </a:pP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//</a:t>
            </a:r>
            <a:r>
              <a:rPr i="1" spc="-8" dirty="0">
                <a:solidFill>
                  <a:srgbClr val="006384"/>
                </a:solidFill>
                <a:latin typeface="Arial"/>
                <a:cs typeface="Arial"/>
              </a:rPr>
              <a:t> Федеральный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spc="-8" dirty="0">
                <a:solidFill>
                  <a:srgbClr val="006384"/>
                </a:solidFill>
                <a:latin typeface="Arial"/>
                <a:cs typeface="Arial"/>
              </a:rPr>
              <a:t>закон</a:t>
            </a:r>
            <a:r>
              <a:rPr i="1" dirty="0">
                <a:solidFill>
                  <a:srgbClr val="006384"/>
                </a:solidFill>
                <a:latin typeface="Arial"/>
                <a:cs typeface="Arial"/>
              </a:rPr>
              <a:t> от 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05.04.2013 </a:t>
            </a:r>
            <a:r>
              <a:rPr i="1" dirty="0">
                <a:solidFill>
                  <a:srgbClr val="006384"/>
                </a:solidFill>
                <a:latin typeface="Arial"/>
                <a:cs typeface="Arial"/>
              </a:rPr>
              <a:t>№</a:t>
            </a:r>
            <a:r>
              <a:rPr i="1" spc="-4" dirty="0">
                <a:solidFill>
                  <a:srgbClr val="006384"/>
                </a:solidFill>
                <a:latin typeface="Arial"/>
                <a:cs typeface="Arial"/>
              </a:rPr>
              <a:t> </a:t>
            </a:r>
            <a:r>
              <a:rPr i="1" dirty="0">
                <a:solidFill>
                  <a:srgbClr val="006384"/>
                </a:solidFill>
                <a:latin typeface="Arial"/>
                <a:cs typeface="Arial"/>
              </a:rPr>
              <a:t>44-ФЗ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827026-531B-464E-B928-3243739AF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2081" y="228600"/>
            <a:ext cx="4371023" cy="517449"/>
          </a:xfrm>
          <a:prstGeom prst="rect">
            <a:avLst/>
          </a:prstGeom>
        </p:spPr>
        <p:txBody>
          <a:bodyPr vert="horz" wrap="square" lIns="0" tIns="9525" rIns="0" bIns="0" rtlCol="0" anchor="ctr">
            <a:spAutoFit/>
          </a:bodyPr>
          <a:lstStyle/>
          <a:p>
            <a:pPr marL="9525">
              <a:lnSpc>
                <a:spcPct val="100000"/>
              </a:lnSpc>
              <a:spcBef>
                <a:spcPts val="75"/>
              </a:spcBef>
            </a:pPr>
            <a:r>
              <a:rPr sz="3300" b="1" spc="-165" dirty="0">
                <a:solidFill>
                  <a:srgbClr val="7030A0"/>
                </a:solidFill>
              </a:rPr>
              <a:t>Как</a:t>
            </a:r>
            <a:r>
              <a:rPr sz="3300" b="1" spc="15" dirty="0">
                <a:solidFill>
                  <a:srgbClr val="7030A0"/>
                </a:solidFill>
              </a:rPr>
              <a:t> </a:t>
            </a:r>
            <a:r>
              <a:rPr sz="3300" b="1" spc="-30" dirty="0">
                <a:solidFill>
                  <a:srgbClr val="7030A0"/>
                </a:solidFill>
              </a:rPr>
              <a:t>формируется</a:t>
            </a:r>
            <a:r>
              <a:rPr sz="3300" b="1" spc="19" dirty="0">
                <a:solidFill>
                  <a:srgbClr val="7030A0"/>
                </a:solidFill>
              </a:rPr>
              <a:t> </a:t>
            </a:r>
            <a:r>
              <a:rPr sz="3300" b="1" spc="-45" dirty="0">
                <a:solidFill>
                  <a:srgbClr val="7030A0"/>
                </a:solidFill>
              </a:rPr>
              <a:t>акт?</a:t>
            </a:r>
            <a:endParaRPr sz="3300" b="1" dirty="0">
              <a:solidFill>
                <a:srgbClr val="7030A0"/>
              </a:solidFill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12"/>
          </p:nvPr>
        </p:nvSpPr>
        <p:spPr>
          <a:xfrm>
            <a:off x="4843463" y="5683401"/>
            <a:ext cx="1543050" cy="15606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28575">
              <a:lnSpc>
                <a:spcPts val="1151"/>
              </a:lnSpc>
            </a:pPr>
            <a:fld id="{81D60167-4931-47E6-BA6A-407CBD079E47}" type="slidenum">
              <a:rPr dirty="0"/>
              <a:pPr marL="28575">
                <a:lnSpc>
                  <a:spcPts val="1151"/>
                </a:lnSpc>
              </a:pPr>
              <a:t>66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00896" y="1143000"/>
            <a:ext cx="8376285" cy="7136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93345">
              <a:spcBef>
                <a:spcPts val="75"/>
              </a:spcBef>
            </a:pPr>
            <a:r>
              <a:rPr sz="1500"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64.28.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26" dirty="0">
                <a:solidFill>
                  <a:srgbClr val="7030A0"/>
                </a:solidFill>
                <a:latin typeface="Microsoft Sans Serif"/>
                <a:cs typeface="Microsoft Sans Serif"/>
              </a:rPr>
              <a:t>Акт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26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приемки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(ф.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7030A0"/>
                </a:solidFill>
                <a:latin typeface="Microsoft Sans Serif"/>
                <a:cs typeface="Microsoft Sans Serif"/>
              </a:rPr>
              <a:t>0510452)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подписывается</a:t>
            </a:r>
            <a:r>
              <a:rPr sz="1500" spc="23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FF0000"/>
                </a:solidFill>
                <a:latin typeface="Microsoft Sans Serif"/>
                <a:cs typeface="Microsoft Sans Serif"/>
              </a:rPr>
              <a:t>ответственным</a:t>
            </a:r>
            <a:r>
              <a:rPr sz="15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FF0000"/>
                </a:solidFill>
                <a:latin typeface="Microsoft Sans Serif"/>
                <a:cs typeface="Microsoft Sans Serif"/>
              </a:rPr>
              <a:t>лицом,</a:t>
            </a:r>
            <a:r>
              <a:rPr sz="15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принявшим</a:t>
            </a:r>
            <a:r>
              <a:rPr sz="15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товары, </a:t>
            </a:r>
            <a:r>
              <a:rPr sz="1500" spc="-4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работы,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услуги,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членами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приемочной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комиссии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простой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ЭП,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председателем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комиссии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7030A0"/>
                </a:solidFill>
                <a:latin typeface="Microsoft Sans Serif"/>
                <a:cs typeface="Microsoft Sans Serif"/>
              </a:rPr>
              <a:t>-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ЭЦП.</a:t>
            </a:r>
            <a:endParaRPr sz="1500" dirty="0">
              <a:solidFill>
                <a:srgbClr val="7030A0"/>
              </a:solidFill>
              <a:latin typeface="Microsoft Sans Serif"/>
              <a:cs typeface="Microsoft Sans Serif"/>
            </a:endParaRPr>
          </a:p>
          <a:p>
            <a:pPr>
              <a:spcBef>
                <a:spcPts val="15"/>
              </a:spcBef>
            </a:pPr>
            <a:endParaRPr sz="1575" dirty="0">
              <a:solidFill>
                <a:srgbClr val="7030A0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4224" y="4831547"/>
            <a:ext cx="8737759" cy="1165223"/>
          </a:xfrm>
          <a:prstGeom prst="rect">
            <a:avLst/>
          </a:prstGeom>
          <a:solidFill>
            <a:schemeClr val="accent2">
              <a:lumMod val="20000"/>
              <a:lumOff val="80000"/>
              <a:alpha val="27059"/>
            </a:schemeClr>
          </a:solidFill>
          <a:ln w="12700">
            <a:solidFill>
              <a:srgbClr val="172C51"/>
            </a:solidFill>
          </a:ln>
        </p:spPr>
        <p:txBody>
          <a:bodyPr vert="horz" wrap="square" lIns="0" tIns="10954" rIns="0" bIns="0" rtlCol="0">
            <a:spAutoFit/>
          </a:bodyPr>
          <a:lstStyle/>
          <a:p>
            <a:pPr marL="85725" marR="136684">
              <a:spcBef>
                <a:spcPts val="86"/>
              </a:spcBef>
            </a:pPr>
            <a:r>
              <a:rPr sz="1500" spc="124" dirty="0">
                <a:latin typeface="Microsoft Sans Serif"/>
                <a:cs typeface="Microsoft Sans Serif"/>
              </a:rPr>
              <a:t>….</a:t>
            </a:r>
            <a:r>
              <a:rPr sz="1500" spc="124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отсутствии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организационно-технической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возможности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субъекта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7030A0"/>
                </a:solidFill>
                <a:latin typeface="Microsoft Sans Serif"/>
                <a:cs typeface="Microsoft Sans Serif"/>
              </a:rPr>
              <a:t>учета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формирования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и </a:t>
            </a:r>
            <a:r>
              <a:rPr sz="1500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4" dirty="0">
                <a:solidFill>
                  <a:srgbClr val="7030A0"/>
                </a:solidFill>
                <a:latin typeface="Microsoft Sans Serif"/>
                <a:cs typeface="Microsoft Sans Serif"/>
              </a:rPr>
              <a:t>хранения</a:t>
            </a:r>
            <a:r>
              <a:rPr sz="1500" spc="26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электронных</a:t>
            </a:r>
            <a:r>
              <a:rPr sz="1500" spc="26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документов,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формы</a:t>
            </a:r>
            <a:r>
              <a:rPr sz="1500" spc="26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унифицированных</a:t>
            </a:r>
            <a:r>
              <a:rPr sz="1500" spc="23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7030A0"/>
                </a:solidFill>
                <a:latin typeface="Microsoft Sans Serif"/>
                <a:cs typeface="Microsoft Sans Serif"/>
              </a:rPr>
              <a:t>электронных</a:t>
            </a:r>
            <a:r>
              <a:rPr sz="1500" spc="26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первичных</a:t>
            </a:r>
            <a:r>
              <a:rPr sz="1500" spc="23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учетных </a:t>
            </a:r>
            <a:r>
              <a:rPr sz="1500" spc="-386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документов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применяются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4" dirty="0">
                <a:solidFill>
                  <a:srgbClr val="7030A0"/>
                </a:solidFill>
                <a:latin typeface="Microsoft Sans Serif"/>
                <a:cs typeface="Microsoft Sans Serif"/>
              </a:rPr>
              <a:t>для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формирования</a:t>
            </a:r>
            <a:r>
              <a:rPr sz="1500" spc="19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7030A0"/>
                </a:solidFill>
                <a:latin typeface="Microsoft Sans Serif"/>
                <a:cs typeface="Microsoft Sans Serif"/>
              </a:rPr>
              <a:t>первичных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7030A0"/>
                </a:solidFill>
                <a:latin typeface="Microsoft Sans Serif"/>
                <a:cs typeface="Microsoft Sans Serif"/>
              </a:rPr>
              <a:t>учетных</a:t>
            </a:r>
            <a:r>
              <a:rPr sz="1500" spc="15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7030A0"/>
                </a:solidFill>
                <a:latin typeface="Microsoft Sans Serif"/>
                <a:cs typeface="Microsoft Sans Serif"/>
              </a:rPr>
              <a:t>документов</a:t>
            </a:r>
            <a:r>
              <a:rPr sz="1500" spc="11" dirty="0">
                <a:solidFill>
                  <a:srgbClr val="7030A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на</a:t>
            </a:r>
            <a:r>
              <a:rPr sz="15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26" dirty="0">
                <a:solidFill>
                  <a:srgbClr val="FF0000"/>
                </a:solidFill>
                <a:latin typeface="Microsoft Sans Serif"/>
                <a:cs typeface="Microsoft Sans Serif"/>
              </a:rPr>
              <a:t>бумажном </a:t>
            </a:r>
            <a:r>
              <a:rPr sz="1500" spc="-23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FF0000"/>
                </a:solidFill>
                <a:latin typeface="Microsoft Sans Serif"/>
                <a:cs typeface="Microsoft Sans Serif"/>
              </a:rPr>
              <a:t>носителе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dirty="0">
                <a:solidFill>
                  <a:srgbClr val="FF0000"/>
                </a:solidFill>
                <a:latin typeface="Microsoft Sans Serif"/>
                <a:cs typeface="Microsoft Sans Serif"/>
              </a:rPr>
              <a:t>с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одновременным</a:t>
            </a:r>
            <a:r>
              <a:rPr sz="15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FF0000"/>
                </a:solidFill>
                <a:latin typeface="Microsoft Sans Serif"/>
                <a:cs typeface="Microsoft Sans Serif"/>
              </a:rPr>
              <a:t>представлением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лицу,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на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FF0000"/>
                </a:solidFill>
                <a:latin typeface="Microsoft Sans Serif"/>
                <a:cs typeface="Microsoft Sans Serif"/>
              </a:rPr>
              <a:t>которое</a:t>
            </a:r>
            <a:r>
              <a:rPr sz="1500" spc="15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23" dirty="0">
                <a:solidFill>
                  <a:srgbClr val="FF0000"/>
                </a:solidFill>
                <a:latin typeface="Microsoft Sans Serif"/>
                <a:cs typeface="Microsoft Sans Serif"/>
              </a:rPr>
              <a:t>возложено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1" dirty="0">
                <a:solidFill>
                  <a:srgbClr val="FF0000"/>
                </a:solidFill>
                <a:latin typeface="Microsoft Sans Serif"/>
                <a:cs typeface="Microsoft Sans Serif"/>
              </a:rPr>
              <a:t>ведение </a:t>
            </a:r>
            <a:r>
              <a:rPr sz="1500" spc="-8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FF0000"/>
                </a:solidFill>
                <a:latin typeface="Microsoft Sans Serif"/>
                <a:cs typeface="Microsoft Sans Serif"/>
              </a:rPr>
              <a:t>бухгалтерского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FF0000"/>
                </a:solidFill>
                <a:latin typeface="Microsoft Sans Serif"/>
                <a:cs typeface="Microsoft Sans Serif"/>
              </a:rPr>
              <a:t>учета,</a:t>
            </a:r>
            <a:r>
              <a:rPr sz="1500" spc="8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электронного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образа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5" dirty="0">
                <a:solidFill>
                  <a:srgbClr val="FF0000"/>
                </a:solidFill>
                <a:latin typeface="Microsoft Sans Serif"/>
                <a:cs typeface="Microsoft Sans Serif"/>
              </a:rPr>
              <a:t>(скан</a:t>
            </a:r>
            <a:r>
              <a:rPr sz="1500" spc="8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FF0000"/>
                </a:solidFill>
                <a:latin typeface="Microsoft Sans Serif"/>
                <a:cs typeface="Microsoft Sans Serif"/>
              </a:rPr>
              <a:t>копии)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30" dirty="0">
                <a:solidFill>
                  <a:srgbClr val="FF0000"/>
                </a:solidFill>
                <a:latin typeface="Microsoft Sans Serif"/>
                <a:cs typeface="Microsoft Sans Serif"/>
              </a:rPr>
              <a:t>такого</a:t>
            </a:r>
            <a:r>
              <a:rPr sz="1500" spc="11" dirty="0">
                <a:solidFill>
                  <a:srgbClr val="FF0000"/>
                </a:solidFill>
                <a:latin typeface="Microsoft Sans Serif"/>
                <a:cs typeface="Microsoft Sans Serif"/>
              </a:rPr>
              <a:t> </a:t>
            </a:r>
            <a:r>
              <a:rPr sz="1500" spc="-19" dirty="0">
                <a:solidFill>
                  <a:srgbClr val="FF0000"/>
                </a:solidFill>
                <a:latin typeface="Microsoft Sans Serif"/>
                <a:cs typeface="Microsoft Sans Serif"/>
              </a:rPr>
              <a:t>документа.</a:t>
            </a:r>
            <a:endParaRPr sz="1500" dirty="0">
              <a:solidFill>
                <a:srgbClr val="FF0000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CE0D80-D9AA-472C-B3C9-31D6F9887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67" y="-118472"/>
            <a:ext cx="2950720" cy="137171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F9E821C-1E8B-474C-A9CC-65219593735A}"/>
              </a:ext>
            </a:extLst>
          </p:cNvPr>
          <p:cNvSpPr/>
          <p:nvPr/>
        </p:nvSpPr>
        <p:spPr>
          <a:xfrm>
            <a:off x="405247" y="2189940"/>
            <a:ext cx="83762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/>
              <a:t>В случае отсутствия возможности подписания представителем поставщика </a:t>
            </a:r>
            <a:r>
              <a:rPr lang="ru-RU" dirty="0"/>
              <a:t>(подрядчика), представителем организации, осуществляющей строительный контроль (технический надзор) при приемке строительно-монтажных работ (далее - </a:t>
            </a:r>
            <a:r>
              <a:rPr lang="ru-RU" b="1" u="sng" dirty="0"/>
              <a:t>представитель передающей стороны) </a:t>
            </a:r>
            <a:r>
              <a:rPr lang="ru-RU" dirty="0"/>
              <a:t>электронного документа Акта приемки (ф. 0510452) ЭЦП, </a:t>
            </a:r>
            <a:r>
              <a:rPr lang="ru-RU" b="1" u="sng" dirty="0">
                <a:solidFill>
                  <a:srgbClr val="FF0000"/>
                </a:solidFill>
              </a:rPr>
              <a:t>принимающей стороной формируется копия электронного документа Акта приемки (ф. 0510452) на бумажном носителе, которая подписывается собственноручно представителем передающей стороны.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8" r="21603" b="8291"/>
          <a:stretch/>
        </p:blipFill>
        <p:spPr>
          <a:xfrm>
            <a:off x="3558330" y="1594539"/>
            <a:ext cx="5645039" cy="52385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97"/>
          <a:stretch/>
        </p:blipFill>
        <p:spPr>
          <a:xfrm rot="5400000">
            <a:off x="1014698" y="-976760"/>
            <a:ext cx="1335144" cy="34358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0143" y="5313204"/>
            <a:ext cx="4204641" cy="30008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  <a:latin typeface="+mj-lt"/>
              </a:rPr>
              <a:t>www.sberbank-ast.ru</a:t>
            </a:r>
            <a:r>
              <a:rPr lang="en-US" sz="1350" dirty="0">
                <a:latin typeface="+mj-lt"/>
              </a:rPr>
              <a:t/>
            </a:r>
            <a:br>
              <a:rPr lang="en-US" sz="1350" dirty="0">
                <a:latin typeface="+mj-lt"/>
              </a:rPr>
            </a:br>
            <a:r>
              <a:rPr lang="en-US" sz="1350" dirty="0">
                <a:solidFill>
                  <a:srgbClr val="000000"/>
                </a:solidFill>
                <a:latin typeface="+mj-lt"/>
                <a:hlinkClick r:id="rId4"/>
              </a:rPr>
              <a:t>info@sberbank-ast.ru</a:t>
            </a:r>
            <a:endParaRPr lang="en-US" sz="135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499" y="5948665"/>
            <a:ext cx="212737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utp.sberbank-ast.ru</a:t>
            </a:r>
            <a:endParaRPr lang="ru-RU" sz="1350" dirty="0">
              <a:solidFill>
                <a:srgbClr val="000000"/>
              </a:solidFill>
            </a:endParaRPr>
          </a:p>
          <a:p>
            <a:r>
              <a:rPr lang="en-US" sz="1350" dirty="0">
                <a:solidFill>
                  <a:srgbClr val="000000"/>
                </a:solidFill>
                <a:hlinkClick r:id="rId5"/>
              </a:rPr>
              <a:t>company@sberbank-ast.ru</a:t>
            </a:r>
            <a:r>
              <a:rPr lang="en-US" sz="1350" dirty="0">
                <a:solidFill>
                  <a:srgbClr val="000000"/>
                </a:solidFill>
              </a:rPr>
              <a:t> </a:t>
            </a:r>
            <a:endParaRPr lang="ru-RU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305526" y="2644170"/>
            <a:ext cx="3275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latin typeface="SB Sans Display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94455140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90E613-5C6F-41FC-8E46-D85D84C57968}"/>
              </a:ext>
            </a:extLst>
          </p:cNvPr>
          <p:cNvSpPr/>
          <p:nvPr/>
        </p:nvSpPr>
        <p:spPr>
          <a:xfrm>
            <a:off x="-17228" y="685800"/>
            <a:ext cx="90678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</a:rPr>
              <a:t>предлагается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установить единый порядок проведения малых закупок, предусматривающий: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возможность для заказчиков и участников ЗМО использовать единый каталог конкретных товаров.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автоматический отбор наилучших для заказчика нескольких (при наличии) предложений участников ЗМО ,;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формирование, подписание и размещение заказчиком в ЕИС контракта, заключаемого с участником закупки,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размещение в единой информационной системе информации о заключении и об исполнении контракта при осуществлении таких закупок;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обеспечение оплаты контракта с формированием и размещением соответствующих информации и документов в ЕИС  с применением цифровых сервисов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7030A0"/>
                </a:solidFill>
              </a:rPr>
              <a:t>применение заказчиками единого порядка проведения ЗМО с использованием единого каталога конкретных товаров после включения в единый каталог конкретных товаров позиции в отношении товара, являющегося объектом закупки</a:t>
            </a:r>
            <a:r>
              <a:rPr lang="ru-RU" sz="1200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B9CF3A7-355F-4BBE-AA59-BD307EF1B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-152400"/>
            <a:ext cx="2950720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92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863898" y="1447800"/>
            <a:ext cx="8169586" cy="37490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327025">
              <a:lnSpc>
                <a:spcPct val="101899"/>
              </a:lnSpc>
              <a:spcBef>
                <a:spcPts val="60"/>
              </a:spcBef>
            </a:pP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2025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-35" dirty="0">
                <a:latin typeface="Tahoma"/>
                <a:cs typeface="Tahoma"/>
              </a:rPr>
              <a:t>г.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</a:t>
            </a:r>
            <a:r>
              <a:rPr sz="1600" dirty="0">
                <a:latin typeface="Tahoma"/>
                <a:cs typeface="Tahoma"/>
              </a:rPr>
              <a:t>инфин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М</a:t>
            </a:r>
            <a:r>
              <a:rPr sz="1600" dirty="0">
                <a:latin typeface="Tahoma"/>
                <a:cs typeface="Tahoma"/>
              </a:rPr>
              <a:t>инпромторг</a:t>
            </a:r>
            <a:r>
              <a:rPr sz="1600" spc="7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России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запустили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проект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создание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-10" dirty="0">
                <a:solidFill>
                  <a:srgbClr val="00B050"/>
                </a:solidFill>
                <a:latin typeface="Tahoma"/>
                <a:cs typeface="Tahoma"/>
              </a:rPr>
              <a:t>нового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вида</a:t>
            </a:r>
            <a:r>
              <a:rPr sz="1600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электронного</a:t>
            </a:r>
            <a:r>
              <a:rPr sz="1600" spc="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магазина</a:t>
            </a:r>
            <a:r>
              <a:rPr sz="1600" spc="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75" dirty="0">
                <a:solidFill>
                  <a:srgbClr val="00B050"/>
                </a:solidFill>
                <a:latin typeface="Tahoma"/>
                <a:cs typeface="Tahoma"/>
              </a:rPr>
              <a:t>(ч.</a:t>
            </a:r>
            <a:r>
              <a:rPr sz="1600" spc="-5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105" dirty="0">
                <a:solidFill>
                  <a:srgbClr val="00B050"/>
                </a:solidFill>
                <a:latin typeface="Tahoma"/>
                <a:cs typeface="Tahoma"/>
              </a:rPr>
              <a:t>16</a:t>
            </a:r>
            <a:r>
              <a:rPr sz="1600" spc="-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ст.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1600" spc="-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1600" spc="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50" dirty="0">
                <a:solidFill>
                  <a:srgbClr val="00B050"/>
                </a:solidFill>
                <a:latin typeface="Tahoma"/>
                <a:cs typeface="Tahoma"/>
              </a:rPr>
              <a:t>N</a:t>
            </a:r>
            <a:r>
              <a:rPr sz="1600" spc="-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1600" spc="110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1600" spc="-25" dirty="0">
                <a:solidFill>
                  <a:srgbClr val="00B050"/>
                </a:solidFill>
                <a:latin typeface="Tahoma"/>
                <a:cs typeface="Tahoma"/>
              </a:rPr>
              <a:t>ФЗ)</a:t>
            </a:r>
            <a:r>
              <a:rPr lang="ru-RU" sz="1600" spc="-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lang="ru-RU" sz="1600" spc="-25" dirty="0">
                <a:solidFill>
                  <a:srgbClr val="FF0000"/>
                </a:solidFill>
                <a:latin typeface="Tahoma"/>
                <a:cs typeface="Tahoma"/>
              </a:rPr>
              <a:t>пока не вступило в силу </a:t>
            </a:r>
            <a:endParaRPr sz="1600" dirty="0">
              <a:solidFill>
                <a:srgbClr val="FF0000"/>
              </a:solidFill>
              <a:latin typeface="Tahoma"/>
              <a:cs typeface="Tahoma"/>
            </a:endParaRPr>
          </a:p>
          <a:p>
            <a:pPr marL="12700" marR="5080">
              <a:spcBef>
                <a:spcPts val="565"/>
              </a:spcBef>
            </a:pPr>
            <a:r>
              <a:rPr sz="1600" dirty="0">
                <a:latin typeface="Tahoma"/>
                <a:cs typeface="Tahoma"/>
              </a:rPr>
              <a:t>Правительство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75" dirty="0">
                <a:latin typeface="Tahoma"/>
                <a:cs typeface="Tahoma"/>
              </a:rPr>
              <a:t>РФ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разработает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новый</a:t>
            </a:r>
            <a:r>
              <a:rPr sz="1600" spc="3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тип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каталога</a:t>
            </a:r>
            <a:r>
              <a:rPr sz="1600" spc="105" dirty="0">
                <a:latin typeface="Tahoma"/>
                <a:cs typeface="Tahom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ahoma"/>
                <a:cs typeface="Tahoma"/>
              </a:rPr>
              <a:t>Р</a:t>
            </a:r>
            <a:r>
              <a:rPr sz="1600" dirty="0">
                <a:latin typeface="Times New Roman"/>
                <a:cs typeface="Times New Roman"/>
              </a:rPr>
              <a:t>У</a:t>
            </a:r>
            <a:r>
              <a:rPr sz="1600" spc="15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(включая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работы/услуги) </a:t>
            </a:r>
            <a:r>
              <a:rPr sz="1600" dirty="0">
                <a:latin typeface="Tahoma"/>
                <a:cs typeface="Tahoma"/>
              </a:rPr>
              <a:t>Заказчики,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проводя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закупки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-70" dirty="0">
                <a:latin typeface="Tahoma"/>
                <a:cs typeface="Tahoma"/>
              </a:rPr>
              <a:t>п.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105" dirty="0">
                <a:latin typeface="Tahoma"/>
                <a:cs typeface="Tahoma"/>
              </a:rPr>
              <a:t>4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spc="-30" dirty="0">
                <a:latin typeface="Tahoma"/>
                <a:cs typeface="Tahoma"/>
              </a:rPr>
              <a:t>5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-80" dirty="0">
                <a:latin typeface="Tahoma"/>
                <a:cs typeface="Tahoma"/>
              </a:rPr>
              <a:t>ч.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245" dirty="0">
                <a:latin typeface="Tahoma"/>
                <a:cs typeface="Tahoma"/>
              </a:rPr>
              <a:t>1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ст.</a:t>
            </a:r>
            <a:r>
              <a:rPr sz="1600" spc="-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93</a:t>
            </a:r>
            <a:r>
              <a:rPr sz="1600" spc="-7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Закона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N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44-</a:t>
            </a:r>
            <a:r>
              <a:rPr sz="1600" spc="-10" dirty="0">
                <a:latin typeface="Tahoma"/>
                <a:cs typeface="Tahoma"/>
              </a:rPr>
              <a:t>ФЗ,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должны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будут </a:t>
            </a:r>
            <a:r>
              <a:rPr sz="1600" dirty="0">
                <a:latin typeface="Tahoma"/>
                <a:cs typeface="Tahoma"/>
              </a:rPr>
              <a:t>закупать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Т</a:t>
            </a:r>
            <a:r>
              <a:rPr sz="1600" dirty="0">
                <a:latin typeface="Tahoma"/>
                <a:cs typeface="Tahoma"/>
              </a:rPr>
              <a:t>Р</a:t>
            </a:r>
            <a:r>
              <a:rPr sz="1600" dirty="0">
                <a:latin typeface="Times New Roman"/>
                <a:cs typeface="Times New Roman"/>
              </a:rPr>
              <a:t>У</a:t>
            </a:r>
            <a:r>
              <a:rPr sz="1600" spc="7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ahoma"/>
                <a:cs typeface="Tahoma"/>
              </a:rPr>
              <a:t>из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каталога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по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80" dirty="0">
                <a:latin typeface="Tahoma"/>
                <a:cs typeface="Tahoma"/>
              </a:rPr>
              <a:t>ч.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-105" dirty="0">
                <a:latin typeface="Tahoma"/>
                <a:cs typeface="Tahoma"/>
              </a:rPr>
              <a:t>16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ст.</a:t>
            </a:r>
            <a:r>
              <a:rPr sz="1600" spc="-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93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Закона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N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110" dirty="0">
                <a:latin typeface="Tahoma"/>
                <a:cs typeface="Tahoma"/>
              </a:rPr>
              <a:t>44-</a:t>
            </a:r>
            <a:r>
              <a:rPr sz="1600" spc="30" dirty="0">
                <a:latin typeface="Tahoma"/>
                <a:cs typeface="Tahoma"/>
              </a:rPr>
              <a:t>ФЗ</a:t>
            </a:r>
            <a:endParaRPr sz="1600" dirty="0">
              <a:latin typeface="Tahoma"/>
              <a:cs typeface="Tahoma"/>
            </a:endParaRPr>
          </a:p>
          <a:p>
            <a:pPr marL="12700">
              <a:spcBef>
                <a:spcPts val="600"/>
              </a:spcBef>
            </a:pPr>
            <a:r>
              <a:rPr sz="1600" spc="10" dirty="0">
                <a:latin typeface="Times New Roman"/>
                <a:cs typeface="Times New Roman"/>
              </a:rPr>
              <a:t>У</a:t>
            </a:r>
            <a:r>
              <a:rPr sz="1600" spc="10" dirty="0">
                <a:latin typeface="Tahoma"/>
                <a:cs typeface="Tahoma"/>
              </a:rPr>
              <a:t>частники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будут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публиковать</a:t>
            </a:r>
            <a:r>
              <a:rPr sz="1600" spc="5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предварительные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предложения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на</a:t>
            </a:r>
            <a:r>
              <a:rPr sz="1600" spc="5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эл.площадках,</a:t>
            </a:r>
            <a:endParaRPr sz="1600" dirty="0">
              <a:latin typeface="Tahoma"/>
              <a:cs typeface="Tahoma"/>
            </a:endParaRPr>
          </a:p>
          <a:p>
            <a:pPr marL="12700">
              <a:spcBef>
                <a:spcPts val="40"/>
              </a:spcBef>
            </a:pPr>
            <a:r>
              <a:rPr sz="1600" spc="10" dirty="0">
                <a:latin typeface="Tahoma"/>
                <a:cs typeface="Tahoma"/>
              </a:rPr>
              <a:t>тоже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ориентируюсь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на</a:t>
            </a:r>
            <a:r>
              <a:rPr sz="160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каталог</a:t>
            </a:r>
            <a:endParaRPr sz="1600" dirty="0">
              <a:latin typeface="Tahoma"/>
              <a:cs typeface="Tahoma"/>
            </a:endParaRPr>
          </a:p>
          <a:p>
            <a:pPr marL="12700" marR="339725">
              <a:spcBef>
                <a:spcPts val="600"/>
              </a:spcBef>
            </a:pPr>
            <a:r>
              <a:rPr sz="1600" dirty="0">
                <a:latin typeface="Tahoma"/>
                <a:cs typeface="Tahoma"/>
              </a:rPr>
              <a:t>Заказчик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публикует</a:t>
            </a:r>
            <a:r>
              <a:rPr sz="1600" spc="7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ЕИС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извещение,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к</a:t>
            </a:r>
            <a:r>
              <a:rPr sz="1600" spc="30" dirty="0">
                <a:latin typeface="Tahoma"/>
                <a:cs typeface="Tahoma"/>
              </a:rPr>
              <a:t> </a:t>
            </a:r>
            <a:r>
              <a:rPr sz="1600" spc="65" dirty="0">
                <a:latin typeface="Tahoma"/>
                <a:cs typeface="Tahoma"/>
              </a:rPr>
              <a:t>нему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автоматически</a:t>
            </a:r>
            <a:r>
              <a:rPr sz="1600" spc="7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подтягивается </a:t>
            </a:r>
            <a:r>
              <a:rPr sz="1600" dirty="0">
                <a:latin typeface="Tahoma"/>
                <a:cs typeface="Tahoma"/>
              </a:rPr>
              <a:t>предложения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со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всех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эл.площадок,</a:t>
            </a:r>
            <a:r>
              <a:rPr sz="1600" spc="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далее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выделяется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время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для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участников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spc="-25" dirty="0">
                <a:latin typeface="Tahoma"/>
                <a:cs typeface="Tahoma"/>
              </a:rPr>
              <a:t>на </a:t>
            </a:r>
            <a:r>
              <a:rPr sz="1600" dirty="0">
                <a:latin typeface="Tahoma"/>
                <a:cs typeface="Tahoma"/>
              </a:rPr>
              <a:t>снижение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цены</a:t>
            </a:r>
            <a:r>
              <a:rPr sz="1600" spc="-60" dirty="0">
                <a:latin typeface="Tahoma"/>
                <a:cs typeface="Tahoma"/>
              </a:rPr>
              <a:t> (3,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6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или</a:t>
            </a:r>
            <a:r>
              <a:rPr sz="1600" spc="-60" dirty="0">
                <a:latin typeface="Tahoma"/>
                <a:cs typeface="Tahoma"/>
              </a:rPr>
              <a:t> </a:t>
            </a:r>
            <a:r>
              <a:rPr sz="1600" spc="60" dirty="0">
                <a:latin typeface="Tahoma"/>
                <a:cs typeface="Tahoma"/>
              </a:rPr>
              <a:t>24</a:t>
            </a:r>
            <a:r>
              <a:rPr sz="1600" spc="-40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часа)</a:t>
            </a:r>
            <a:endParaRPr sz="1600" dirty="0">
              <a:latin typeface="Tahoma"/>
              <a:cs typeface="Tahoma"/>
            </a:endParaRPr>
          </a:p>
          <a:p>
            <a:pPr marL="12700"/>
            <a:r>
              <a:rPr sz="1600" dirty="0">
                <a:latin typeface="Tahoma"/>
                <a:cs typeface="Tahoma"/>
              </a:rPr>
              <a:t>По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итогу</a:t>
            </a:r>
            <a:r>
              <a:rPr sz="1600" spc="1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заказчику</a:t>
            </a:r>
            <a:r>
              <a:rPr sz="1600" spc="5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будут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переданы</a:t>
            </a:r>
            <a:r>
              <a:rPr sz="1600" spc="30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предварительные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spc="10" dirty="0">
                <a:latin typeface="Tahoma"/>
                <a:cs typeface="Tahoma"/>
              </a:rPr>
              <a:t>предложения,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согласно</a:t>
            </a:r>
            <a:endParaRPr sz="1600" dirty="0">
              <a:latin typeface="Tahoma"/>
              <a:cs typeface="Tahoma"/>
            </a:endParaRPr>
          </a:p>
          <a:p>
            <a:pPr marL="12700"/>
            <a:r>
              <a:rPr sz="1600" dirty="0">
                <a:latin typeface="Tahoma"/>
                <a:cs typeface="Tahoma"/>
              </a:rPr>
              <a:t>предложенной</a:t>
            </a:r>
            <a:r>
              <a:rPr sz="1600" spc="22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стоимости</a:t>
            </a:r>
            <a:endParaRPr sz="1600" dirty="0">
              <a:latin typeface="Tahoma"/>
              <a:cs typeface="Tahoma"/>
            </a:endParaRPr>
          </a:p>
          <a:p>
            <a:pPr marL="12700" marR="854710">
              <a:spcBef>
                <a:spcPts val="600"/>
              </a:spcBef>
            </a:pPr>
            <a:r>
              <a:rPr sz="1600" spc="20" dirty="0">
                <a:latin typeface="Tahoma"/>
                <a:cs typeface="Tahoma"/>
              </a:rPr>
              <a:t>Заказчик/победитель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на</a:t>
            </a:r>
            <a:r>
              <a:rPr sz="1600" spc="-50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этапе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заключения</a:t>
            </a:r>
            <a:r>
              <a:rPr sz="1600" spc="-15" dirty="0">
                <a:latin typeface="Tahoma"/>
                <a:cs typeface="Tahoma"/>
              </a:rPr>
              <a:t> </a:t>
            </a:r>
            <a:r>
              <a:rPr sz="1600" spc="20" dirty="0">
                <a:latin typeface="Tahoma"/>
                <a:cs typeface="Tahoma"/>
              </a:rPr>
              <a:t>контракта</a:t>
            </a:r>
            <a:r>
              <a:rPr sz="1600" spc="5" dirty="0">
                <a:latin typeface="Tahoma"/>
                <a:cs typeface="Tahoma"/>
              </a:rPr>
              <a:t> </a:t>
            </a:r>
            <a:r>
              <a:rPr sz="1600" spc="55" dirty="0">
                <a:latin typeface="Tahoma"/>
                <a:cs typeface="Tahoma"/>
              </a:rPr>
              <a:t>сможет</a:t>
            </a:r>
            <a:r>
              <a:rPr sz="1600" spc="-3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отказаться </a:t>
            </a:r>
            <a:r>
              <a:rPr sz="1600" dirty="0">
                <a:latin typeface="Tahoma"/>
                <a:cs typeface="Tahoma"/>
              </a:rPr>
              <a:t>от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его</a:t>
            </a:r>
            <a:r>
              <a:rPr sz="1600" spc="-5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заключения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52715" y="783192"/>
            <a:ext cx="8608060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2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800" b="1" spc="-120" dirty="0">
                <a:solidFill>
                  <a:srgbClr val="00B050"/>
                </a:solidFill>
              </a:rPr>
              <a:t>овый</a:t>
            </a:r>
            <a:r>
              <a:rPr sz="2800" b="1" spc="-185" dirty="0">
                <a:solidFill>
                  <a:srgbClr val="00B050"/>
                </a:solidFill>
              </a:rPr>
              <a:t> </a:t>
            </a:r>
            <a:r>
              <a:rPr sz="2800" b="1" spc="-120" dirty="0">
                <a:solidFill>
                  <a:srgbClr val="00B050"/>
                </a:solidFill>
              </a:rPr>
              <a:t>Э</a:t>
            </a:r>
            <a:r>
              <a:rPr sz="2800" b="1" spc="-120" dirty="0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800" b="1" spc="-6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b="1" spc="-135" dirty="0">
                <a:solidFill>
                  <a:srgbClr val="00B050"/>
                </a:solidFill>
              </a:rPr>
              <a:t>для</a:t>
            </a:r>
            <a:r>
              <a:rPr sz="2800" b="1" spc="-180" dirty="0">
                <a:solidFill>
                  <a:srgbClr val="00B050"/>
                </a:solidFill>
              </a:rPr>
              <a:t> </a:t>
            </a:r>
            <a:r>
              <a:rPr sz="2800" b="1" spc="-105" dirty="0">
                <a:solidFill>
                  <a:srgbClr val="00B050"/>
                </a:solidFill>
              </a:rPr>
              <a:t>малых</a:t>
            </a:r>
            <a:r>
              <a:rPr sz="2800" b="1" spc="-180" dirty="0">
                <a:solidFill>
                  <a:srgbClr val="00B050"/>
                </a:solidFill>
              </a:rPr>
              <a:t> </a:t>
            </a:r>
            <a:r>
              <a:rPr sz="2800" b="1" spc="-100" dirty="0">
                <a:solidFill>
                  <a:srgbClr val="00B050"/>
                </a:solidFill>
              </a:rPr>
              <a:t>закупок</a:t>
            </a:r>
            <a:r>
              <a:rPr sz="2800" b="1" spc="-145" dirty="0">
                <a:solidFill>
                  <a:srgbClr val="00B050"/>
                </a:solidFill>
              </a:rPr>
              <a:t> </a:t>
            </a:r>
            <a:r>
              <a:rPr sz="2800" b="1" spc="-60" dirty="0">
                <a:solidFill>
                  <a:srgbClr val="00B050"/>
                </a:solidFill>
              </a:rPr>
              <a:t>c</a:t>
            </a:r>
            <a:r>
              <a:rPr sz="2800" b="1" spc="-165" dirty="0">
                <a:solidFill>
                  <a:srgbClr val="00B050"/>
                </a:solidFill>
              </a:rPr>
              <a:t> </a:t>
            </a:r>
            <a:r>
              <a:rPr sz="2800" b="1" spc="-110" dirty="0">
                <a:solidFill>
                  <a:srgbClr val="00B050"/>
                </a:solidFill>
              </a:rPr>
              <a:t>интеграцией</a:t>
            </a:r>
            <a:r>
              <a:rPr sz="2800" b="1" spc="-160" dirty="0">
                <a:solidFill>
                  <a:srgbClr val="00B050"/>
                </a:solidFill>
              </a:rPr>
              <a:t> </a:t>
            </a:r>
            <a:r>
              <a:rPr sz="2800" b="1" spc="-70" dirty="0">
                <a:solidFill>
                  <a:srgbClr val="00B050"/>
                </a:solidFill>
              </a:rPr>
              <a:t>ЕИС</a:t>
            </a:r>
            <a:endParaRPr sz="2800" b="1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3" name="Стрелка: вправо с вырезом 12">
            <a:extLst>
              <a:ext uri="{FF2B5EF4-FFF2-40B4-BE49-F238E27FC236}">
                <a16:creationId xmlns:a16="http://schemas.microsoft.com/office/drawing/2014/main" id="{749C2E9F-857F-4B8D-9F61-E66340E23859}"/>
              </a:ext>
            </a:extLst>
          </p:cNvPr>
          <p:cNvSpPr/>
          <p:nvPr/>
        </p:nvSpPr>
        <p:spPr>
          <a:xfrm>
            <a:off x="170160" y="1651656"/>
            <a:ext cx="424180" cy="484632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D797014-5831-470B-B278-9D517AD9B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0" y="2701482"/>
            <a:ext cx="457240" cy="5182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6BE7943-7755-49D3-966E-047117766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0" y="3411538"/>
            <a:ext cx="457240" cy="51820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E0A38F-CBD1-4426-8314-6F716C10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30" y="4142231"/>
            <a:ext cx="457240" cy="5182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85F8EB-80D5-4884-888E-564C8D8BE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79" y="4748320"/>
            <a:ext cx="457240" cy="51820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-30163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80088" y="1625512"/>
            <a:ext cx="2960243" cy="395438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6541134" cy="45212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20" dirty="0">
                <a:solidFill>
                  <a:srgbClr val="00B050"/>
                </a:solidFill>
                <a:latin typeface="Times New Roman"/>
                <a:cs typeface="Times New Roman"/>
              </a:rPr>
              <a:t>Н</a:t>
            </a:r>
            <a:r>
              <a:rPr sz="2800" spc="-120" dirty="0">
                <a:solidFill>
                  <a:srgbClr val="00B050"/>
                </a:solidFill>
              </a:rPr>
              <a:t>овый</a:t>
            </a:r>
            <a:r>
              <a:rPr sz="2800" spc="-190" dirty="0">
                <a:solidFill>
                  <a:srgbClr val="00B050"/>
                </a:solidFill>
              </a:rPr>
              <a:t> </a:t>
            </a:r>
            <a:r>
              <a:rPr sz="2800" spc="-130" dirty="0">
                <a:solidFill>
                  <a:srgbClr val="00B050"/>
                </a:solidFill>
              </a:rPr>
              <a:t>Э</a:t>
            </a:r>
            <a:r>
              <a:rPr sz="2800" spc="-130" dirty="0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800" spc="-6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800" spc="-135" dirty="0">
                <a:solidFill>
                  <a:srgbClr val="00B050"/>
                </a:solidFill>
              </a:rPr>
              <a:t>для</a:t>
            </a:r>
            <a:r>
              <a:rPr sz="2800" spc="-190" dirty="0">
                <a:solidFill>
                  <a:srgbClr val="00B050"/>
                </a:solidFill>
              </a:rPr>
              <a:t> </a:t>
            </a:r>
            <a:r>
              <a:rPr sz="2800" spc="-105" dirty="0">
                <a:solidFill>
                  <a:srgbClr val="00B050"/>
                </a:solidFill>
              </a:rPr>
              <a:t>малых</a:t>
            </a:r>
            <a:r>
              <a:rPr sz="2800" spc="-185" dirty="0">
                <a:solidFill>
                  <a:srgbClr val="00B050"/>
                </a:solidFill>
              </a:rPr>
              <a:t> </a:t>
            </a:r>
            <a:r>
              <a:rPr sz="2800" spc="-100" dirty="0">
                <a:solidFill>
                  <a:srgbClr val="00B050"/>
                </a:solidFill>
              </a:rPr>
              <a:t>закупок</a:t>
            </a:r>
            <a:r>
              <a:rPr sz="2800" spc="-155" dirty="0">
                <a:solidFill>
                  <a:srgbClr val="00B050"/>
                </a:solidFill>
              </a:rPr>
              <a:t> </a:t>
            </a:r>
            <a:r>
              <a:rPr sz="2800" spc="-150" dirty="0">
                <a:solidFill>
                  <a:srgbClr val="00B050"/>
                </a:solidFill>
              </a:rPr>
              <a:t>и</a:t>
            </a:r>
            <a:r>
              <a:rPr sz="2800" spc="-180" dirty="0">
                <a:solidFill>
                  <a:srgbClr val="00B050"/>
                </a:solidFill>
              </a:rPr>
              <a:t> </a:t>
            </a:r>
            <a:r>
              <a:rPr sz="2800" spc="-55" dirty="0">
                <a:solidFill>
                  <a:srgbClr val="00B050"/>
                </a:solidFill>
              </a:rPr>
              <a:t>ЕКК</a:t>
            </a:r>
            <a:r>
              <a:rPr sz="2800" spc="-55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endParaRPr sz="28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4800" y="990600"/>
            <a:ext cx="4732655" cy="3677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24790">
              <a:spcBef>
                <a:spcPts val="105"/>
              </a:spcBef>
            </a:pPr>
            <a:r>
              <a:rPr sz="2000" spc="20" dirty="0">
                <a:latin typeface="Tahoma"/>
                <a:cs typeface="Tahoma"/>
              </a:rPr>
              <a:t>Распоряжение</a:t>
            </a:r>
            <a:r>
              <a:rPr sz="2000" spc="150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Правительства </a:t>
            </a:r>
            <a:r>
              <a:rPr sz="2000" spc="50" dirty="0">
                <a:latin typeface="Tahoma"/>
                <a:cs typeface="Tahoma"/>
              </a:rPr>
              <a:t>Российской</a:t>
            </a:r>
            <a:r>
              <a:rPr sz="2000" spc="-175" dirty="0">
                <a:latin typeface="Tahoma"/>
                <a:cs typeface="Tahoma"/>
              </a:rPr>
              <a:t> </a:t>
            </a:r>
            <a:r>
              <a:rPr sz="2000" spc="50" dirty="0">
                <a:latin typeface="Tahoma"/>
                <a:cs typeface="Tahoma"/>
              </a:rPr>
              <a:t>Федерации</a:t>
            </a:r>
            <a:r>
              <a:rPr sz="2000" spc="-145" dirty="0">
                <a:latin typeface="Tahoma"/>
                <a:cs typeface="Tahoma"/>
              </a:rPr>
              <a:t> </a:t>
            </a:r>
            <a:r>
              <a:rPr sz="2000" dirty="0">
                <a:latin typeface="Tahoma"/>
                <a:cs typeface="Tahoma"/>
              </a:rPr>
              <a:t>от</a:t>
            </a:r>
            <a:r>
              <a:rPr sz="2000" spc="-155" dirty="0">
                <a:latin typeface="Tahoma"/>
                <a:cs typeface="Tahoma"/>
              </a:rPr>
              <a:t> </a:t>
            </a:r>
            <a:r>
              <a:rPr sz="2000" spc="-10" dirty="0">
                <a:latin typeface="Tahoma"/>
                <a:cs typeface="Tahoma"/>
              </a:rPr>
              <a:t>29.09.2025</a:t>
            </a:r>
            <a:endParaRPr sz="2000" dirty="0">
              <a:latin typeface="Tahoma"/>
              <a:cs typeface="Tahoma"/>
            </a:endParaRPr>
          </a:p>
          <a:p>
            <a:pPr marL="12700">
              <a:lnSpc>
                <a:spcPts val="2345"/>
              </a:lnSpc>
            </a:pPr>
            <a:r>
              <a:rPr sz="2000" dirty="0">
                <a:latin typeface="Times New Roman"/>
                <a:cs typeface="Times New Roman"/>
              </a:rPr>
              <a:t>№</a:t>
            </a:r>
            <a:r>
              <a:rPr sz="2000" spc="-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Tahoma"/>
                <a:cs typeface="Tahoma"/>
              </a:rPr>
              <a:t>2710-</a:t>
            </a:r>
            <a:r>
              <a:rPr sz="2000" spc="15" dirty="0">
                <a:latin typeface="Tahoma"/>
                <a:cs typeface="Tahoma"/>
              </a:rPr>
              <a:t>р</a:t>
            </a:r>
            <a:endParaRPr sz="2000" dirty="0">
              <a:latin typeface="Tahoma"/>
              <a:cs typeface="Tahoma"/>
            </a:endParaRPr>
          </a:p>
          <a:p>
            <a:pPr>
              <a:spcBef>
                <a:spcPts val="55"/>
              </a:spcBef>
            </a:pPr>
            <a:endParaRPr sz="2000" dirty="0">
              <a:latin typeface="Tahoma"/>
              <a:cs typeface="Tahoma"/>
            </a:endParaRPr>
          </a:p>
          <a:p>
            <a:pPr marL="12700" marR="5080">
              <a:lnSpc>
                <a:spcPct val="99400"/>
              </a:lnSpc>
              <a:spcBef>
                <a:spcPts val="5"/>
              </a:spcBef>
            </a:pPr>
            <a:r>
              <a:rPr sz="2000" spc="20" dirty="0">
                <a:solidFill>
                  <a:srgbClr val="00B050"/>
                </a:solidFill>
                <a:latin typeface="Tahoma"/>
                <a:cs typeface="Tahoma"/>
              </a:rPr>
              <a:t>Правительство</a:t>
            </a:r>
            <a:r>
              <a:rPr sz="20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100" dirty="0">
                <a:solidFill>
                  <a:srgbClr val="00B050"/>
                </a:solidFill>
                <a:latin typeface="Tahoma"/>
                <a:cs typeface="Tahoma"/>
              </a:rPr>
              <a:t>РФ</a:t>
            </a:r>
            <a:r>
              <a:rPr sz="2000" spc="-1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Tahoma"/>
                <a:cs typeface="Tahoma"/>
              </a:rPr>
              <a:t>утвердило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ПЕРЕ</a:t>
            </a:r>
            <a:r>
              <a:rPr sz="2000" dirty="0">
                <a:solidFill>
                  <a:srgbClr val="00B050"/>
                </a:solidFill>
                <a:latin typeface="Times New Roman"/>
                <a:cs typeface="Times New Roman"/>
              </a:rPr>
              <a:t>Ч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Е</a:t>
            </a:r>
            <a:r>
              <a:rPr sz="2000" dirty="0">
                <a:solidFill>
                  <a:srgbClr val="00B050"/>
                </a:solidFill>
                <a:latin typeface="Times New Roman"/>
                <a:cs typeface="Times New Roman"/>
              </a:rPr>
              <a:t>НЬ</a:t>
            </a:r>
            <a:r>
              <a:rPr sz="2000" spc="-25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товаров,</a:t>
            </a:r>
            <a:r>
              <a:rPr sz="2000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55" dirty="0">
                <a:solidFill>
                  <a:srgbClr val="00B050"/>
                </a:solidFill>
                <a:latin typeface="Tahoma"/>
                <a:cs typeface="Tahoma"/>
              </a:rPr>
              <a:t>с</a:t>
            </a:r>
            <a:r>
              <a:rPr sz="20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00B050"/>
                </a:solidFill>
                <a:latin typeface="Tahoma"/>
                <a:cs typeface="Tahoma"/>
              </a:rPr>
              <a:t>которых</a:t>
            </a:r>
            <a:r>
              <a:rPr sz="2000" spc="5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начнется</a:t>
            </a:r>
            <a:r>
              <a:rPr sz="2000" spc="-11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00B050"/>
                </a:solidFill>
                <a:latin typeface="Tahoma"/>
                <a:cs typeface="Tahoma"/>
              </a:rPr>
              <a:t>формирование</a:t>
            </a:r>
            <a:r>
              <a:rPr sz="20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Tahoma"/>
                <a:cs typeface="Tahoma"/>
              </a:rPr>
              <a:t>специального </a:t>
            </a:r>
            <a:r>
              <a:rPr sz="2000" spc="50" dirty="0">
                <a:solidFill>
                  <a:srgbClr val="00B050"/>
                </a:solidFill>
                <a:latin typeface="Tahoma"/>
                <a:cs typeface="Tahoma"/>
              </a:rPr>
              <a:t>каталога</a:t>
            </a:r>
            <a:r>
              <a:rPr sz="2000" spc="-1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(единый</a:t>
            </a:r>
            <a:r>
              <a:rPr sz="2000" spc="-114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00B050"/>
                </a:solidFill>
                <a:latin typeface="Tahoma"/>
                <a:cs typeface="Tahoma"/>
              </a:rPr>
              <a:t>каталог</a:t>
            </a:r>
            <a:r>
              <a:rPr sz="2000" spc="-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Tahoma"/>
                <a:cs typeface="Tahoma"/>
              </a:rPr>
              <a:t>конкретных </a:t>
            </a:r>
            <a:r>
              <a:rPr sz="2000" spc="50" dirty="0">
                <a:solidFill>
                  <a:srgbClr val="00B050"/>
                </a:solidFill>
                <a:latin typeface="Tahoma"/>
                <a:cs typeface="Tahoma"/>
              </a:rPr>
              <a:t>товаров</a:t>
            </a:r>
            <a:r>
              <a:rPr sz="2000" spc="-1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imes New Roman"/>
                <a:cs typeface="Times New Roman"/>
              </a:rPr>
              <a:t>–</a:t>
            </a:r>
            <a:r>
              <a:rPr sz="2000" spc="-10" dirty="0">
                <a:solidFill>
                  <a:srgbClr val="00B050"/>
                </a:solidFill>
                <a:latin typeface="Times New Roman"/>
                <a:cs typeface="Times New Roman"/>
              </a:rPr>
              <a:t> </a:t>
            </a:r>
            <a:r>
              <a:rPr sz="2000" spc="-20" dirty="0">
                <a:solidFill>
                  <a:srgbClr val="00B050"/>
                </a:solidFill>
                <a:latin typeface="Tahoma"/>
                <a:cs typeface="Tahoma"/>
              </a:rPr>
              <a:t>ЕКК</a:t>
            </a:r>
            <a:r>
              <a:rPr sz="2000" spc="-20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000" spc="-20" dirty="0">
                <a:solidFill>
                  <a:srgbClr val="00B050"/>
                </a:solidFill>
                <a:latin typeface="Tahoma"/>
                <a:cs typeface="Tahoma"/>
              </a:rPr>
              <a:t>)</a:t>
            </a:r>
            <a:r>
              <a:rPr sz="2000" spc="-1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для</a:t>
            </a:r>
            <a:r>
              <a:rPr sz="2000" spc="-1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45" dirty="0">
                <a:solidFill>
                  <a:srgbClr val="00B050"/>
                </a:solidFill>
                <a:latin typeface="Tahoma"/>
                <a:cs typeface="Tahoma"/>
              </a:rPr>
              <a:t>закупок</a:t>
            </a:r>
            <a:endParaRPr sz="2000" dirty="0">
              <a:solidFill>
                <a:srgbClr val="00B050"/>
              </a:solidFill>
              <a:latin typeface="Tahoma"/>
              <a:cs typeface="Tahoma"/>
            </a:endParaRPr>
          </a:p>
          <a:p>
            <a:pPr marL="12700" marR="85090"/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по</a:t>
            </a:r>
            <a:r>
              <a:rPr sz="2000" spc="-15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70" dirty="0">
                <a:solidFill>
                  <a:srgbClr val="00B050"/>
                </a:solidFill>
                <a:latin typeface="Tahoma"/>
                <a:cs typeface="Tahoma"/>
              </a:rPr>
              <a:t>п.</a:t>
            </a:r>
            <a:r>
              <a:rPr sz="2000" spc="-1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140" dirty="0">
                <a:solidFill>
                  <a:srgbClr val="00B050"/>
                </a:solidFill>
                <a:latin typeface="Tahoma"/>
                <a:cs typeface="Tahoma"/>
              </a:rPr>
              <a:t>4</a:t>
            </a:r>
            <a:r>
              <a:rPr sz="2000" spc="-12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2000" spc="-14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30" dirty="0">
                <a:solidFill>
                  <a:srgbClr val="00B050"/>
                </a:solidFill>
                <a:latin typeface="Tahoma"/>
                <a:cs typeface="Tahoma"/>
              </a:rPr>
              <a:t>5</a:t>
            </a:r>
            <a:r>
              <a:rPr sz="2000" spc="-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90" dirty="0">
                <a:solidFill>
                  <a:srgbClr val="00B050"/>
                </a:solidFill>
                <a:latin typeface="Tahoma"/>
                <a:cs typeface="Tahoma"/>
              </a:rPr>
              <a:t>ч.</a:t>
            </a:r>
            <a:r>
              <a:rPr sz="2000" spc="-12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295" dirty="0">
                <a:solidFill>
                  <a:srgbClr val="00B050"/>
                </a:solidFill>
                <a:latin typeface="Tahoma"/>
                <a:cs typeface="Tahoma"/>
              </a:rPr>
              <a:t>1</a:t>
            </a:r>
            <a:r>
              <a:rPr sz="2000" spc="-1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00B050"/>
                </a:solidFill>
                <a:latin typeface="Tahoma"/>
                <a:cs typeface="Tahoma"/>
              </a:rPr>
              <a:t>ст.</a:t>
            </a:r>
            <a:r>
              <a:rPr sz="2000" spc="-13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93</a:t>
            </a:r>
            <a:r>
              <a:rPr sz="2000" spc="-1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Закона</a:t>
            </a:r>
            <a:r>
              <a:rPr sz="2000" spc="-14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imes New Roman"/>
                <a:cs typeface="Times New Roman"/>
              </a:rPr>
              <a:t>№ </a:t>
            </a:r>
            <a:r>
              <a:rPr sz="2000" spc="150" dirty="0">
                <a:solidFill>
                  <a:srgbClr val="00B050"/>
                </a:solidFill>
                <a:latin typeface="Tahoma"/>
                <a:cs typeface="Tahoma"/>
              </a:rPr>
              <a:t>44-</a:t>
            </a:r>
            <a:r>
              <a:rPr sz="2000" spc="-25" dirty="0">
                <a:solidFill>
                  <a:srgbClr val="00B050"/>
                </a:solidFill>
                <a:latin typeface="Tahoma"/>
                <a:cs typeface="Tahoma"/>
              </a:rPr>
              <a:t>ФЗ. </a:t>
            </a:r>
            <a:r>
              <a:rPr sz="2000" spc="85" dirty="0">
                <a:solidFill>
                  <a:srgbClr val="00B050"/>
                </a:solidFill>
                <a:latin typeface="Times New Roman"/>
                <a:cs typeface="Times New Roman"/>
              </a:rPr>
              <a:t>Т</a:t>
            </a:r>
            <a:r>
              <a:rPr sz="2000" spc="85" dirty="0">
                <a:solidFill>
                  <a:srgbClr val="00B050"/>
                </a:solidFill>
                <a:latin typeface="Tahoma"/>
                <a:cs typeface="Tahoma"/>
              </a:rPr>
              <a:t>ам</a:t>
            </a:r>
            <a:r>
              <a:rPr sz="2000" spc="-8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70" dirty="0">
                <a:solidFill>
                  <a:srgbClr val="00B050"/>
                </a:solidFill>
                <a:latin typeface="Tahoma"/>
                <a:cs typeface="Tahoma"/>
              </a:rPr>
              <a:t>ожидаемо</a:t>
            </a:r>
            <a:r>
              <a:rPr sz="2000" spc="-9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бумага,</a:t>
            </a:r>
            <a:r>
              <a:rPr sz="20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папки,</a:t>
            </a:r>
            <a:r>
              <a:rPr sz="20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00B050"/>
                </a:solidFill>
                <a:latin typeface="Tahoma"/>
                <a:cs typeface="Tahoma"/>
              </a:rPr>
              <a:t>ПК,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картриджи,</a:t>
            </a:r>
            <a:r>
              <a:rPr sz="2000" spc="-13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10" dirty="0">
                <a:solidFill>
                  <a:srgbClr val="00B050"/>
                </a:solidFill>
                <a:latin typeface="Times New Roman"/>
                <a:cs typeface="Times New Roman"/>
              </a:rPr>
              <a:t>М</a:t>
            </a:r>
            <a:r>
              <a:rPr sz="2000" spc="-10" dirty="0">
                <a:solidFill>
                  <a:srgbClr val="00B050"/>
                </a:solidFill>
                <a:latin typeface="Tahoma"/>
                <a:cs typeface="Tahoma"/>
              </a:rPr>
              <a:t>Ф</a:t>
            </a:r>
            <a:r>
              <a:rPr sz="2000" spc="-10" dirty="0">
                <a:solidFill>
                  <a:srgbClr val="00B050"/>
                </a:solidFill>
                <a:latin typeface="Times New Roman"/>
                <a:cs typeface="Times New Roman"/>
              </a:rPr>
              <a:t>У</a:t>
            </a:r>
            <a:r>
              <a:rPr sz="2000" spc="-10" dirty="0">
                <a:solidFill>
                  <a:srgbClr val="00B050"/>
                </a:solidFill>
                <a:latin typeface="Tahoma"/>
                <a:cs typeface="Tahoma"/>
              </a:rPr>
              <a:t>,</a:t>
            </a:r>
            <a:r>
              <a:rPr sz="2000" spc="-7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50" dirty="0">
                <a:solidFill>
                  <a:srgbClr val="00B050"/>
                </a:solidFill>
                <a:latin typeface="Tahoma"/>
                <a:cs typeface="Tahoma"/>
              </a:rPr>
              <a:t>мебель</a:t>
            </a:r>
            <a:r>
              <a:rPr sz="2000" spc="-8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00B050"/>
                </a:solidFill>
                <a:latin typeface="Tahoma"/>
                <a:cs typeface="Tahoma"/>
              </a:rPr>
              <a:t>и</a:t>
            </a:r>
            <a:r>
              <a:rPr sz="2000" spc="-65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75" dirty="0">
                <a:solidFill>
                  <a:srgbClr val="00B050"/>
                </a:solidFill>
                <a:latin typeface="Tahoma"/>
                <a:cs typeface="Tahoma"/>
              </a:rPr>
              <a:t>многое</a:t>
            </a:r>
            <a:r>
              <a:rPr sz="2000" spc="-100" dirty="0">
                <a:solidFill>
                  <a:srgbClr val="00B050"/>
                </a:solidFill>
                <a:latin typeface="Tahoma"/>
                <a:cs typeface="Tahoma"/>
              </a:rPr>
              <a:t> </a:t>
            </a:r>
            <a:r>
              <a:rPr sz="2000" spc="-25" dirty="0">
                <a:solidFill>
                  <a:srgbClr val="00B050"/>
                </a:solidFill>
                <a:latin typeface="Tahoma"/>
                <a:cs typeface="Tahoma"/>
              </a:rPr>
              <a:t>др.</a:t>
            </a:r>
            <a:endParaRPr sz="2000" dirty="0">
              <a:solidFill>
                <a:srgbClr val="00B050"/>
              </a:solidFill>
              <a:latin typeface="Tahoma"/>
              <a:cs typeface="Tahom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280" y="-81340"/>
            <a:ext cx="2950720" cy="13717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eme Office">
  <a:themeElements>
    <a:clrScheme name="Standard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ndard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tand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2563</TotalTime>
  <Words>7948</Words>
  <Application>Microsoft Office PowerPoint</Application>
  <PresentationFormat>Экран (4:3)</PresentationFormat>
  <Paragraphs>611</Paragraphs>
  <Slides>67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67</vt:i4>
      </vt:variant>
    </vt:vector>
  </HeadingPairs>
  <TitlesOfParts>
    <vt:vector size="84" baseType="lpstr">
      <vt:lpstr>Arial</vt:lpstr>
      <vt:lpstr>Bahnschrift</vt:lpstr>
      <vt:lpstr>Calibri</vt:lpstr>
      <vt:lpstr>Calibri Light</vt:lpstr>
      <vt:lpstr>Cambria</vt:lpstr>
      <vt:lpstr>CJTEWL+Wingdings</vt:lpstr>
      <vt:lpstr>Corbel</vt:lpstr>
      <vt:lpstr>Microsoft Sans Serif</vt:lpstr>
      <vt:lpstr>Palatino Linotype</vt:lpstr>
      <vt:lpstr>Roboto Lt</vt:lpstr>
      <vt:lpstr>SB Sans Display</vt:lpstr>
      <vt:lpstr>SB Sans Text Regular</vt:lpstr>
      <vt:lpstr>Tahoma</vt:lpstr>
      <vt:lpstr>Times New Roman</vt:lpstr>
      <vt:lpstr>Wingdings</vt:lpstr>
      <vt:lpstr>Office Theme</vt:lpstr>
      <vt:lpstr>Theme Office</vt:lpstr>
      <vt:lpstr>"Что изменилось в ст. 93 Закона 44-ФЗ"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Новый ЭМ для малых закупок c интеграцией ЕИС</vt:lpstr>
      <vt:lpstr>Новый ЭМ для малых закупок и ЕККТ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Распоряжение Правительства РФ от 13.08.2024 N 2144-р</vt:lpstr>
      <vt:lpstr>Презентация PowerPoint</vt:lpstr>
      <vt:lpstr>Презентация PowerPoint</vt:lpstr>
      <vt:lpstr>Презентация PowerPoint</vt:lpstr>
      <vt:lpstr>Новый ЭМ: выводы</vt:lpstr>
      <vt:lpstr>Цифровая особая закупка в ЕИС</vt:lpstr>
      <vt:lpstr>Презентация PowerPoint</vt:lpstr>
      <vt:lpstr>Презентация PowerPoint</vt:lpstr>
      <vt:lpstr>Цифровой ЕП</vt:lpstr>
      <vt:lpstr>Цифровой ЕП с 01.01.2026</vt:lpstr>
      <vt:lpstr>Цифровой ЕП: порядок заключения в ЕИС</vt:lpstr>
      <vt:lpstr>Цифра и бумага</vt:lpstr>
      <vt:lpstr>Цифровой ЕП: приоритет структуры</vt:lpstr>
      <vt:lpstr>Цифровой ЕП: существенные условия</vt:lpstr>
      <vt:lpstr>Цифровой ЕП: автоформирование сведений для РК</vt:lpstr>
      <vt:lpstr>Цифровой ЕП с монополистами</vt:lpstr>
      <vt:lpstr>Презентация PowerPoint</vt:lpstr>
      <vt:lpstr>Презентация PowerPoint</vt:lpstr>
      <vt:lpstr>ВКЛЮЧЕНИЕ СВЕДЕНИЙ В РЕЕСТР КОНТРАКТОВ</vt:lpstr>
      <vt:lpstr>ЗАКЛЮЧЕНИЕ КОНТРАКТА ЧЕРЕЗ ЕИС (ВАРИАНТ 1)</vt:lpstr>
      <vt:lpstr>ЗАКЛЮЧЕНИЕ КОНТРАКТА ЧЕРЕЗ ЕИС (ВАРИАНТ 1)</vt:lpstr>
      <vt:lpstr>ПРАВО НА ЭЛЕКТРОННЫЙ КОНТРАКТ ВЛЕЧЕТ ОБЯЗАННОСТИ:</vt:lpstr>
      <vt:lpstr>ЗАКЛЮЧЕНИЕ КОНТРАКТА ЧЕРЕЗ ЕИС (ВАРИАНТ 1)</vt:lpstr>
      <vt:lpstr>ВКЛЮЧЕНИЕ СВЕДЕНИЙ В РК (ВАРИАНТ 2)</vt:lpstr>
      <vt:lpstr>ПОСТ-ОТЧЕТ  применяется только для п. 4 и 5 ч. 1 ст 93!! (ВАРИАНТ 3)</vt:lpstr>
      <vt:lpstr>Презентация PowerPoint</vt:lpstr>
      <vt:lpstr>СРОКИ ОПЛАТЫ ТРУ ПО ЗМО</vt:lpstr>
      <vt:lpstr>Не забыть !</vt:lpstr>
      <vt:lpstr>Презентация PowerPoint</vt:lpstr>
      <vt:lpstr>ФЗ РФ от 26.12.2024 N 484-ФЗ (с 01.01.2026)</vt:lpstr>
      <vt:lpstr>Позиция ФАС: неоднократное приобретение одноименных ТРУ</vt:lpstr>
      <vt:lpstr>Прокурорский надзор: признание сделки недействительной</vt:lpstr>
      <vt:lpstr>Дробление малых закупок: выводы</vt:lpstr>
      <vt:lpstr>Заявка-обоснование закупки товаров, работ, услуг  малого объема</vt:lpstr>
      <vt:lpstr>Презентация PowerPoint</vt:lpstr>
      <vt:lpstr>Презентация PowerPoint</vt:lpstr>
      <vt:lpstr>Порядок «мелких» закупок</vt:lpstr>
      <vt:lpstr>ФАС не рассматривает жалобы на закупки у единственного поставщика</vt:lpstr>
      <vt:lpstr>Требования к УЗ в закупках у ЕП</vt:lpstr>
      <vt:lpstr>Аналитические сервисы: проверка контрагента</vt:lpstr>
      <vt:lpstr>Презентация PowerPoint</vt:lpstr>
      <vt:lpstr>Презентация PowerPoint</vt:lpstr>
      <vt:lpstr>Как и где установить данное требование?  РЕКОМЕНДАЦИИ!</vt:lpstr>
      <vt:lpstr>Предмет контракта и особенности описания объекта  закупки. Важные правила!</vt:lpstr>
      <vt:lpstr>Обоснование и определение цены</vt:lpstr>
      <vt:lpstr>Случаи, когда установлен отдельный порядок определения цены контракта</vt:lpstr>
      <vt:lpstr>Презентация PowerPoint</vt:lpstr>
      <vt:lpstr>Надо ли применять типовой контракт при  закупках у ЕП? НЕТ, это не обязательно!</vt:lpstr>
      <vt:lpstr>Форма контракта</vt:lpstr>
      <vt:lpstr>ПИСЬМО от 22 января 2025 г. N 24-06-09/4707</vt:lpstr>
      <vt:lpstr>Формы электронных первичных документов</vt:lpstr>
      <vt:lpstr>Когда применяется форма?</vt:lpstr>
      <vt:lpstr>Как формируется акт?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ЗАКУПКА У ЕДИНСТВЕННОГО ПОСТАВЩИКА   «МЕЛКИЕ» ЗАКУПКИ ПО П.4 И П.5 Ч.1 СТ.93 ЗАКОНА 44-ФЗ. ПРАВИЛА, ОСОБЕННОСТИ, РИСКИ</dc:title>
  <dc:creator>ЦКО</dc:creator>
  <cp:lastModifiedBy>user</cp:lastModifiedBy>
  <cp:revision>199</cp:revision>
  <dcterms:created xsi:type="dcterms:W3CDTF">2023-02-20T07:56:29Z</dcterms:created>
  <dcterms:modified xsi:type="dcterms:W3CDTF">2026-07-21T05:44:13Z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2023-02-17T00:00:00Z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2023-02-20T00:00:00Z</vt:filetime>
  </property>
</Properties>
</file>